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68" r:id="rId6"/>
    <p:sldId id="264" r:id="rId7"/>
    <p:sldId id="270" r:id="rId8"/>
    <p:sldId id="336" r:id="rId9"/>
    <p:sldId id="330" r:id="rId10"/>
    <p:sldId id="342" r:id="rId11"/>
    <p:sldId id="331" r:id="rId12"/>
    <p:sldId id="341" r:id="rId13"/>
    <p:sldId id="343" r:id="rId1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  <a:srgbClr val="E8ECAE"/>
    <a:srgbClr val="48968F"/>
    <a:srgbClr val="397771"/>
    <a:srgbClr val="354634"/>
    <a:srgbClr val="3F482E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 snapToGrid="0">
      <p:cViewPr>
        <p:scale>
          <a:sx n="100" d="100"/>
          <a:sy n="100" d="100"/>
        </p:scale>
        <p:origin x="-1404" y="-48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1F31C-C681-413C-8B49-609C5F9E06E9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070A6-0C16-4DA0-8CE8-FBFE070CF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4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070A6-0C16-4DA0-8CE8-FBFE070CF8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0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tion1_top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892402" y="2006119"/>
            <a:ext cx="5010293" cy="3344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7" name="Picture 16" descr="VHB_OfficeLocations_map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062126" y="1"/>
            <a:ext cx="4304858" cy="6189992"/>
          </a:xfrm>
          <a:prstGeom prst="rect">
            <a:avLst/>
          </a:prstGeom>
        </p:spPr>
      </p:pic>
      <p:sp>
        <p:nvSpPr>
          <p:cNvPr id="18" name="Title Placeholder 1"/>
          <p:cNvSpPr txBox="1">
            <a:spLocks/>
          </p:cNvSpPr>
          <p:nvPr userDrawn="1"/>
        </p:nvSpPr>
        <p:spPr>
          <a:xfrm>
            <a:off x="3897838" y="1117125"/>
            <a:ext cx="5013325" cy="609866"/>
          </a:xfrm>
          <a:prstGeom prst="rect">
            <a:avLst/>
          </a:prstGeom>
        </p:spPr>
        <p:txBody>
          <a:bodyPr vert="horz" lIns="0" tIns="0" rIns="9144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482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VHB Office Locations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F482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7211544" y="329835"/>
            <a:ext cx="603309" cy="604159"/>
          </a:xfrm>
          <a:prstGeom prst="ellipse">
            <a:avLst/>
          </a:prstGeom>
          <a:solidFill>
            <a:srgbClr val="397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21" name="Picture 20" descr="VHB_White_LogoOnly.w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38275" y="355735"/>
            <a:ext cx="553720" cy="552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tion1_cover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7800" y="941917"/>
            <a:ext cx="5943600" cy="1225021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4300" y="4011083"/>
            <a:ext cx="5257800" cy="1206500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spcAft>
                <a:spcPts val="0"/>
              </a:spcAft>
              <a:buNone/>
              <a:defRPr sz="1400" baseline="0">
                <a:solidFill>
                  <a:srgbClr val="E8ECA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to</a:t>
            </a:r>
          </a:p>
          <a:p>
            <a:r>
              <a:rPr lang="en-US" dirty="0" smtClean="0"/>
              <a:t>CLIENT NAME</a:t>
            </a:r>
          </a:p>
          <a:p>
            <a:endParaRPr lang="en-US" dirty="0" smtClean="0"/>
          </a:p>
          <a:p>
            <a:r>
              <a:rPr lang="en-US" dirty="0" smtClean="0"/>
              <a:t>presented by</a:t>
            </a:r>
          </a:p>
          <a:p>
            <a:r>
              <a:rPr lang="en-US" dirty="0" err="1" smtClean="0"/>
              <a:t>Vanasse</a:t>
            </a:r>
            <a:r>
              <a:rPr lang="en-US" dirty="0" smtClean="0"/>
              <a:t> </a:t>
            </a:r>
            <a:r>
              <a:rPr lang="en-US" dirty="0" err="1" smtClean="0"/>
              <a:t>Hangen</a:t>
            </a:r>
            <a:r>
              <a:rPr lang="en-US" dirty="0" smtClean="0"/>
              <a:t> Brustlin, Inc.</a:t>
            </a:r>
            <a:endParaRPr lang="en-US" dirty="0"/>
          </a:p>
        </p:txBody>
      </p:sp>
      <p:pic>
        <p:nvPicPr>
          <p:cNvPr id="8" name="Picture 7" descr="VHB_White_LogoOnly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675" y="993127"/>
            <a:ext cx="1612900" cy="1608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248834"/>
            <a:ext cx="8483601" cy="609866"/>
          </a:xfrm>
        </p:spPr>
        <p:txBody>
          <a:bodyPr/>
          <a:lstStyle>
            <a:lvl1pPr>
              <a:defRPr>
                <a:solidFill>
                  <a:srgbClr val="354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006125"/>
            <a:ext cx="8479363" cy="3390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lIns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B21CAD55-9AF7-46FB-8401-69A6BE1EBE0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539220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2FBFF1-537C-4603-AD13-AE9CCB5BD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068917"/>
            <a:ext cx="8229600" cy="6098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894418"/>
            <a:ext cx="4038600" cy="3175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400" y="1894418"/>
            <a:ext cx="4038600" cy="3175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B21CAD55-9AF7-46FB-8401-69A6BE1EBE0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539220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2FBFF1-537C-4603-AD13-AE9CCB5BD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1217084"/>
            <a:ext cx="3008313" cy="6244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2021417"/>
            <a:ext cx="3008313" cy="3083719"/>
          </a:xfrm>
        </p:spPr>
        <p:txBody>
          <a:bodyPr lIns="0"/>
          <a:lstStyle>
            <a:lvl1pPr marL="114300" indent="-114300">
              <a:buFont typeface="Wingdings" pitchFamily="2" charset="2"/>
              <a:buChar char="§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B21CAD55-9AF7-46FB-8401-69A6BE1EBE0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539220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2FBFF1-537C-4603-AD13-AE9CCB5BD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068917"/>
            <a:ext cx="8229600" cy="6098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B21CAD55-9AF7-46FB-8401-69A6BE1EBE0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539220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2FBFF1-537C-4603-AD13-AE9CCB5BD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5715001"/>
          </a:xfrm>
          <a:prstGeom prst="rect">
            <a:avLst/>
          </a:prstGeom>
          <a:solidFill>
            <a:srgbClr val="E8E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B21CAD55-9AF7-46FB-8401-69A6BE1EBE0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539220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100" y="539220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2FBFF1-537C-4603-AD13-AE9CCB5BD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Option1_topbann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7838" y="1117125"/>
            <a:ext cx="5089525" cy="609866"/>
          </a:xfrm>
          <a:prstGeom prst="rect">
            <a:avLst/>
          </a:prstGeom>
        </p:spPr>
        <p:txBody>
          <a:bodyPr vert="horz" lIns="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1488" y="2006125"/>
            <a:ext cx="5095875" cy="339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06400" y="285751"/>
            <a:ext cx="471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</a:rPr>
              <a:t>Montgomery County Rapid Transit System (RTS) Service Planning and System Integration Study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211544" y="329835"/>
            <a:ext cx="603309" cy="604159"/>
          </a:xfrm>
          <a:prstGeom prst="ellipse">
            <a:avLst/>
          </a:prstGeom>
          <a:solidFill>
            <a:srgbClr val="397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0" name="Picture 9" descr="VHB_White_LogoOnly.w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38275" y="355735"/>
            <a:ext cx="553720" cy="55230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6" r:id="rId6"/>
    <p:sldLayoutId id="2147483654" r:id="rId7"/>
    <p:sldLayoutId id="2147483657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3F482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0"/>
        </a:spcBef>
        <a:spcAft>
          <a:spcPts val="900"/>
        </a:spcAft>
        <a:buClr>
          <a:schemeClr val="accent3">
            <a:lumMod val="75000"/>
          </a:schemeClr>
        </a:buClr>
        <a:buSzPct val="60000"/>
        <a:buFont typeface="Wingdings" pitchFamily="2" charset="2"/>
        <a:buChar char="n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01638" indent="-173038" algn="l" defTabSz="914400" rtl="0" eaLnBrk="1" latinLnBrk="0" hangingPunct="1">
        <a:spcBef>
          <a:spcPts val="0"/>
        </a:spcBef>
        <a:spcAft>
          <a:spcPts val="450"/>
        </a:spcAft>
        <a:buClr>
          <a:schemeClr val="bg2">
            <a:lumMod val="50000"/>
          </a:schemeClr>
        </a:buClr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41363" indent="-228600" algn="l" defTabSz="914400" rtl="0" eaLnBrk="1" latinLnBrk="0" hangingPunct="1">
        <a:spcBef>
          <a:spcPts val="0"/>
        </a:spcBef>
        <a:spcAft>
          <a:spcPts val="225"/>
        </a:spcAft>
        <a:buClr>
          <a:schemeClr val="bg2">
            <a:lumMod val="50000"/>
          </a:schemeClr>
        </a:buClr>
        <a:buSzPct val="50000"/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Steering Committee Meeting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54300" y="4011082"/>
            <a:ext cx="5257800" cy="1565417"/>
          </a:xfrm>
        </p:spPr>
        <p:txBody>
          <a:bodyPr>
            <a:noAutofit/>
          </a:bodyPr>
          <a:lstStyle/>
          <a:p>
            <a:r>
              <a:rPr lang="en-US" dirty="0" smtClean="0"/>
              <a:t>Presented to</a:t>
            </a:r>
          </a:p>
          <a:p>
            <a:r>
              <a:rPr lang="en-US" b="1" dirty="0" smtClean="0"/>
              <a:t>Montgomery County Department of Transportation</a:t>
            </a:r>
          </a:p>
          <a:p>
            <a:endParaRPr lang="en-US" dirty="0" smtClean="0"/>
          </a:p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Dan Goldfarb, P.E.</a:t>
            </a:r>
          </a:p>
          <a:p>
            <a:r>
              <a:rPr lang="en-US" dirty="0"/>
              <a:t>Transportation Planning Manager Tyson Corner Office</a:t>
            </a:r>
          </a:p>
          <a:p>
            <a:r>
              <a:rPr lang="en-US" dirty="0" err="1"/>
              <a:t>Vanasse</a:t>
            </a:r>
            <a:r>
              <a:rPr lang="en-US" dirty="0"/>
              <a:t> </a:t>
            </a:r>
            <a:r>
              <a:rPr lang="en-US" dirty="0" err="1"/>
              <a:t>Hangen</a:t>
            </a:r>
            <a:r>
              <a:rPr lang="en-US" dirty="0"/>
              <a:t> Brustlin</a:t>
            </a:r>
            <a:r>
              <a:rPr lang="en-US" dirty="0" smtClean="0"/>
              <a:t>, Inc. &amp; FITP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133322" y="5485626"/>
            <a:ext cx="1058303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  <a:buClr>
                <a:schemeClr val="accent3">
                  <a:lumMod val="75000"/>
                </a:schemeClr>
              </a:buClr>
              <a:buSzPct val="60000"/>
            </a:pPr>
            <a:r>
              <a:rPr lang="en-US" sz="1200" dirty="0">
                <a:solidFill>
                  <a:srgbClr val="E8ECAE"/>
                </a:solidFill>
              </a:rPr>
              <a:t>April 30,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21978" y="1788020"/>
            <a:ext cx="1981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Demand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1978" y="2895509"/>
            <a:ext cx="1981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Service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1978" y="3980804"/>
            <a:ext cx="1981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Infrastructure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512578" y="2245220"/>
            <a:ext cx="0" cy="6502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512578" y="3352709"/>
            <a:ext cx="0" cy="6502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>
            <a:spLocks noGrp="1"/>
          </p:cNvSpPr>
          <p:nvPr>
            <p:ph type="title"/>
          </p:nvPr>
        </p:nvSpPr>
        <p:spPr>
          <a:xfrm>
            <a:off x="495301" y="1004424"/>
            <a:ext cx="3533774" cy="624417"/>
          </a:xfrm>
        </p:spPr>
        <p:txBody>
          <a:bodyPr/>
          <a:lstStyle/>
          <a:p>
            <a:r>
              <a:rPr lang="en-US" sz="2400" dirty="0" smtClean="0"/>
              <a:t>Decision Framework</a:t>
            </a:r>
            <a:endParaRPr lang="en-US" sz="24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64049" y="1250206"/>
            <a:ext cx="4252148" cy="41877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itchFamily="2" charset="2"/>
              <a:buChar char="n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1638" indent="-173038" algn="l" defTabSz="9144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41363" indent="-228600" algn="l" defTabSz="914400" rtl="0" eaLnBrk="1" latinLnBrk="0" hangingPunct="1">
              <a:spcBef>
                <a:spcPts val="0"/>
              </a:spcBef>
              <a:spcAft>
                <a:spcPts val="225"/>
              </a:spcAft>
              <a:buClr>
                <a:schemeClr val="bg2">
                  <a:lumMod val="50000"/>
                </a:schemeClr>
              </a:buClr>
              <a:buSzPct val="50000"/>
              <a:buFont typeface="Courier New" pitchFamily="49" charset="0"/>
              <a:buChar char="o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en-US" b="1" dirty="0" smtClean="0"/>
              <a:t>Guideway</a:t>
            </a:r>
          </a:p>
          <a:p>
            <a:pPr>
              <a:lnSpc>
                <a:spcPct val="250000"/>
              </a:lnSpc>
            </a:pPr>
            <a:r>
              <a:rPr lang="en-US" b="1" dirty="0" smtClean="0"/>
              <a:t>Stations</a:t>
            </a:r>
          </a:p>
          <a:p>
            <a:pPr>
              <a:lnSpc>
                <a:spcPct val="250000"/>
              </a:lnSpc>
            </a:pPr>
            <a:r>
              <a:rPr lang="en-US" b="1" dirty="0" smtClean="0"/>
              <a:t>Rolling Stock</a:t>
            </a:r>
          </a:p>
          <a:p>
            <a:pPr marL="741363" lvl="1" indent="-512763"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010709"/>
            <a:ext cx="8483601" cy="609866"/>
          </a:xfrm>
        </p:spPr>
        <p:txBody>
          <a:bodyPr/>
          <a:lstStyle/>
          <a:p>
            <a:r>
              <a:rPr lang="en-US" dirty="0" smtClean="0"/>
              <a:t>Study Team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28800"/>
            <a:ext cx="8479363" cy="3567961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Montgomery </a:t>
            </a:r>
            <a:r>
              <a:rPr lang="en-US" sz="3200" dirty="0"/>
              <a:t>County RTS </a:t>
            </a:r>
            <a:r>
              <a:rPr lang="en-US" sz="3200" dirty="0" smtClean="0"/>
              <a:t> Work Scope Programs </a:t>
            </a:r>
            <a:endParaRPr lang="en-US" sz="3200" dirty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Service planning and integration </a:t>
            </a:r>
            <a:r>
              <a:rPr lang="en-US" sz="2600" dirty="0" smtClean="0"/>
              <a:t>study; </a:t>
            </a:r>
            <a:endParaRPr lang="en-US" sz="2600" dirty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Transit </a:t>
            </a:r>
            <a:r>
              <a:rPr lang="en-US" sz="2600" dirty="0"/>
              <a:t>signal </a:t>
            </a:r>
            <a:r>
              <a:rPr lang="en-US" sz="2600" dirty="0" smtClean="0"/>
              <a:t>priority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Coordination Meetings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Working Group Meeting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Veirs</a:t>
            </a:r>
            <a:r>
              <a:rPr lang="en-US" dirty="0" smtClean="0"/>
              <a:t> Mill MTA/SHA Study Team Coordination Meeting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04" y="1207697"/>
            <a:ext cx="7910421" cy="439947"/>
          </a:xfrm>
        </p:spPr>
        <p:txBody>
          <a:bodyPr/>
          <a:lstStyle/>
          <a:p>
            <a:r>
              <a:rPr lang="en-US" dirty="0" smtClean="0"/>
              <a:t>Service Planning Focus Corridors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873" y="1785668"/>
            <a:ext cx="4994950" cy="31831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27805" y="1785668"/>
            <a:ext cx="3605840" cy="2568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itchFamily="2" charset="2"/>
              <a:buChar char="n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1638" indent="-173038" algn="l" defTabSz="9144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41363" indent="-228600" algn="l" defTabSz="914400" rtl="0" eaLnBrk="1" latinLnBrk="0" hangingPunct="1">
              <a:spcBef>
                <a:spcPts val="0"/>
              </a:spcBef>
              <a:spcAft>
                <a:spcPts val="225"/>
              </a:spcAft>
              <a:buClr>
                <a:schemeClr val="bg2">
                  <a:lumMod val="50000"/>
                </a:schemeClr>
              </a:buClr>
              <a:buSzPct val="50000"/>
              <a:buFont typeface="Courier New" pitchFamily="49" charset="0"/>
              <a:buChar char="o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MD 355 South - Rockville Pike</a:t>
            </a:r>
          </a:p>
          <a:p>
            <a:r>
              <a:rPr lang="en-US" sz="1400" dirty="0" smtClean="0"/>
              <a:t>MD 586/</a:t>
            </a:r>
            <a:r>
              <a:rPr lang="en-US" sz="1400" dirty="0" err="1" smtClean="0"/>
              <a:t>Veirs</a:t>
            </a:r>
            <a:r>
              <a:rPr lang="en-US" sz="1400" dirty="0" smtClean="0"/>
              <a:t> Mill Road</a:t>
            </a:r>
          </a:p>
          <a:p>
            <a:r>
              <a:rPr lang="en-US" sz="1400" dirty="0" smtClean="0"/>
              <a:t>Randolph Road</a:t>
            </a:r>
          </a:p>
          <a:p>
            <a:r>
              <a:rPr lang="en-US" sz="1400" dirty="0" smtClean="0"/>
              <a:t>US 29 - Columbia Pike</a:t>
            </a:r>
          </a:p>
          <a:p>
            <a:r>
              <a:rPr lang="en-US" sz="1400" dirty="0" smtClean="0"/>
              <a:t>CCT South</a:t>
            </a:r>
          </a:p>
          <a:p>
            <a:r>
              <a:rPr lang="en-US" sz="1400" dirty="0" smtClean="0"/>
              <a:t>ICC</a:t>
            </a:r>
          </a:p>
          <a:p>
            <a:r>
              <a:rPr lang="en-US" sz="1400" dirty="0" smtClean="0"/>
              <a:t>MD 97 North  - Georgia Avenue(Glenmont to Olney)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925" y="1179829"/>
            <a:ext cx="8781689" cy="407432"/>
          </a:xfrm>
        </p:spPr>
        <p:txBody>
          <a:bodyPr/>
          <a:lstStyle/>
          <a:p>
            <a:r>
              <a:rPr lang="en-US" sz="2800" dirty="0" smtClean="0"/>
              <a:t>Scope of Work Service Planning and System Integration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000" y="1880558"/>
            <a:ext cx="8479363" cy="351620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Review Existing Studies and Plans -  </a:t>
            </a:r>
            <a:r>
              <a:rPr lang="en-US" sz="2000" i="1" dirty="0" smtClean="0"/>
              <a:t>Near Completion</a:t>
            </a:r>
            <a:endParaRPr lang="en-US" sz="2000" i="1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Compile Existing Transit Network -  </a:t>
            </a:r>
            <a:r>
              <a:rPr lang="en-US" sz="2000" i="1" dirty="0" smtClean="0"/>
              <a:t>Near Completion</a:t>
            </a:r>
            <a:endParaRPr lang="en-US" sz="2000" i="1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Develop Criteria for RTS -  </a:t>
            </a:r>
            <a:r>
              <a:rPr lang="en-US" sz="2000" i="1" dirty="0" smtClean="0"/>
              <a:t>Underway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Route Planning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Identify Physical Design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Capital Needs</a:t>
            </a:r>
          </a:p>
        </p:txBody>
      </p:sp>
    </p:spTree>
    <p:extLst>
      <p:ext uri="{BB962C8B-B14F-4D97-AF65-F5344CB8AC3E}">
        <p14:creationId xmlns:p14="http://schemas.microsoft.com/office/powerpoint/2010/main" val="42468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7558"/>
            <a:ext cx="7772400" cy="2669922"/>
          </a:xfrm>
        </p:spPr>
        <p:txBody>
          <a:bodyPr/>
          <a:lstStyle/>
          <a:p>
            <a:r>
              <a:rPr lang="en-US" dirty="0" smtClean="0"/>
              <a:t>Service Planning Overview Decision Matrix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177" y="1407090"/>
            <a:ext cx="8470569" cy="374210"/>
          </a:xfrm>
        </p:spPr>
        <p:txBody>
          <a:bodyPr/>
          <a:lstStyle/>
          <a:p>
            <a:r>
              <a:rPr lang="en-US" sz="3200" dirty="0" smtClean="0"/>
              <a:t>Decision</a:t>
            </a:r>
            <a:r>
              <a:rPr lang="en-US" dirty="0" smtClean="0"/>
              <a:t> </a:t>
            </a:r>
            <a:r>
              <a:rPr lang="en-US" sz="3200" dirty="0" smtClean="0"/>
              <a:t>Matrix/Service </a:t>
            </a:r>
            <a:r>
              <a:rPr lang="en-US" sz="3200" dirty="0"/>
              <a:t>Planning Framework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95302" y="2021417"/>
            <a:ext cx="5632366" cy="308371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Tool for Framing the Service Options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System wide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 smtClean="0"/>
              <a:t>Corridor Applied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Consensus Built</a:t>
            </a:r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53280" y="2380985"/>
            <a:ext cx="2327562" cy="2185060"/>
            <a:chOff x="5688280" y="1763485"/>
            <a:chExt cx="2327562" cy="2185060"/>
          </a:xfrm>
        </p:grpSpPr>
        <p:sp>
          <p:nvSpPr>
            <p:cNvPr id="10" name="Rectangle 9"/>
            <p:cNvSpPr/>
            <p:nvPr/>
          </p:nvSpPr>
          <p:spPr>
            <a:xfrm>
              <a:off x="6852060" y="2856015"/>
              <a:ext cx="1163781" cy="109253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ysClr val="windowText" lastClr="000000"/>
                  </a:solidFill>
                </a:rPr>
                <a:t>Station</a:t>
              </a:r>
              <a:endParaRPr lang="en-US" sz="12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88280" y="1763485"/>
              <a:ext cx="2327562" cy="2185060"/>
              <a:chOff x="5688280" y="1733797"/>
              <a:chExt cx="2327562" cy="218506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688281" y="1733797"/>
                <a:ext cx="1163781" cy="109253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Fleet</a:t>
                </a:r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688280" y="2826327"/>
                <a:ext cx="1163781" cy="109253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Service</a:t>
                </a:r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852061" y="1733797"/>
                <a:ext cx="1163781" cy="109253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Infrastructure</a:t>
                </a:r>
                <a:endParaRPr lang="en-US" sz="12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997038" y="2541320"/>
                <a:ext cx="1686296" cy="58189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Plan Framework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40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41" y="1181819"/>
            <a:ext cx="8902460" cy="599481"/>
          </a:xfrm>
        </p:spPr>
        <p:txBody>
          <a:bodyPr/>
          <a:lstStyle/>
          <a:p>
            <a:r>
              <a:rPr lang="en-US" sz="2800" dirty="0" smtClean="0"/>
              <a:t>Minimum Decision Matrix/Service </a:t>
            </a:r>
            <a:r>
              <a:rPr lang="en-US" sz="2800" dirty="0"/>
              <a:t>Planning Framework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95302" y="2021417"/>
            <a:ext cx="5632366" cy="308371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/>
              <a:t>Limited Stops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10 Minute Headways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Unique Identity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6:00 a.m. to 10:00 p.m. Span of Service</a:t>
            </a:r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517060" y="3473515"/>
            <a:ext cx="1163781" cy="10925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3281" y="2380985"/>
            <a:ext cx="1163781" cy="1092530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Fleet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3280" y="3473515"/>
            <a:ext cx="1163781" cy="10925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17061" y="2380985"/>
            <a:ext cx="1163781" cy="10925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Infrastructure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2038" y="3188508"/>
            <a:ext cx="1686296" cy="5818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22" y="1083593"/>
            <a:ext cx="4245155" cy="609866"/>
          </a:xfrm>
        </p:spPr>
        <p:txBody>
          <a:bodyPr/>
          <a:lstStyle/>
          <a:p>
            <a:r>
              <a:rPr lang="en-US" dirty="0" smtClean="0"/>
              <a:t>Develop Criteria for 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70" y="1678321"/>
            <a:ext cx="3132347" cy="33906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Service Standards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Ridership Criteria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Roadway Criteria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Identity Criteria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Corridor Specific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61072" y="1289762"/>
            <a:ext cx="1981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Demand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1072" y="2397251"/>
            <a:ext cx="1981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1072" y="3482546"/>
            <a:ext cx="1981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Infrastructure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751672" y="1746962"/>
            <a:ext cx="0" cy="6502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751672" y="2854451"/>
            <a:ext cx="0" cy="6502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4404721" y="1283330"/>
            <a:ext cx="2007078" cy="2667000"/>
            <a:chOff x="6941289" y="1301228"/>
            <a:chExt cx="2007078" cy="2667000"/>
          </a:xfrm>
        </p:grpSpPr>
        <p:sp>
          <p:nvSpPr>
            <p:cNvPr id="17" name="Rectangle 16"/>
            <p:cNvSpPr/>
            <p:nvPr/>
          </p:nvSpPr>
          <p:spPr>
            <a:xfrm>
              <a:off x="6941289" y="2408717"/>
              <a:ext cx="1981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Service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954589" y="1301228"/>
              <a:ext cx="1993778" cy="2667000"/>
              <a:chOff x="1740022" y="246322"/>
              <a:chExt cx="1993778" cy="2667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752600" y="246322"/>
                <a:ext cx="1981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Infrastructure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40022" y="2456122"/>
                <a:ext cx="1981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Demand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>
                <a:off x="2743200" y="703522"/>
                <a:ext cx="0" cy="650289"/>
              </a:xfrm>
              <a:prstGeom prst="straightConnector1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743200" y="1811011"/>
                <a:ext cx="0" cy="650289"/>
              </a:xfrm>
              <a:prstGeom prst="straightConnector1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413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V="1">
            <a:off x="6366295" y="1466492"/>
            <a:ext cx="2725940" cy="3140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V="1">
            <a:off x="3416061" y="1483746"/>
            <a:ext cx="2165230" cy="31400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21978" y="1788020"/>
            <a:ext cx="1981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Demand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1978" y="2895509"/>
            <a:ext cx="1981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1978" y="3980804"/>
            <a:ext cx="1981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Infrastructure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512578" y="2245220"/>
            <a:ext cx="0" cy="6502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512578" y="3352709"/>
            <a:ext cx="0" cy="6502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>
            <a:spLocks noGrp="1"/>
          </p:cNvSpPr>
          <p:nvPr>
            <p:ph type="title"/>
          </p:nvPr>
        </p:nvSpPr>
        <p:spPr>
          <a:xfrm>
            <a:off x="115301" y="1063799"/>
            <a:ext cx="2972294" cy="624417"/>
          </a:xfrm>
        </p:spPr>
        <p:txBody>
          <a:bodyPr/>
          <a:lstStyle/>
          <a:p>
            <a:pPr algn="ctr"/>
            <a:r>
              <a:rPr lang="en-US" sz="2400" dirty="0" smtClean="0"/>
              <a:t>Decision Framework</a:t>
            </a:r>
            <a:endParaRPr lang="en-US" sz="24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294314" y="1465349"/>
            <a:ext cx="2174833" cy="3062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itchFamily="2" charset="2"/>
              <a:buChar char="n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1638" indent="-173038" algn="l" defTabSz="9144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41363" indent="-228600" algn="l" defTabSz="914400" rtl="0" eaLnBrk="1" latinLnBrk="0" hangingPunct="1">
              <a:spcBef>
                <a:spcPts val="0"/>
              </a:spcBef>
              <a:spcAft>
                <a:spcPts val="225"/>
              </a:spcAft>
              <a:buClr>
                <a:schemeClr val="bg2">
                  <a:lumMod val="50000"/>
                </a:schemeClr>
              </a:buClr>
              <a:buSzPct val="50000"/>
              <a:buFont typeface="Courier New" pitchFamily="49" charset="0"/>
              <a:buChar char="o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Ridership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By Segment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Origin/Destination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Activity Centers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Networks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Existing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Planned (CLRP) </a:t>
            </a:r>
          </a:p>
          <a:p>
            <a:pPr lvl="1"/>
            <a:endParaRPr lang="en-US" sz="1600" dirty="0" smtClean="0"/>
          </a:p>
          <a:p>
            <a:endParaRPr lang="en-US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303585" y="1455318"/>
            <a:ext cx="2736883" cy="30721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itchFamily="2" charset="2"/>
              <a:buChar char="n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1638" indent="-173038" algn="l" defTabSz="9144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41363" indent="-228600" algn="l" defTabSz="914400" rtl="0" eaLnBrk="1" latinLnBrk="0" hangingPunct="1">
              <a:spcBef>
                <a:spcPts val="0"/>
              </a:spcBef>
              <a:spcAft>
                <a:spcPts val="225"/>
              </a:spcAft>
              <a:buClr>
                <a:schemeClr val="bg2">
                  <a:lumMod val="50000"/>
                </a:schemeClr>
              </a:buClr>
              <a:buSzPct val="50000"/>
              <a:buFont typeface="Courier New" pitchFamily="49" charset="0"/>
              <a:buChar char="o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Service Characteristics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Frequency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Service Span/Hours of Operation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Station Spacing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Type of Service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Point – to – Point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Feeder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Interlining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Skip-Stop</a:t>
            </a:r>
          </a:p>
          <a:p>
            <a:pPr lvl="1"/>
            <a:endParaRPr lang="en-US" sz="1600" dirty="0" smtClean="0"/>
          </a:p>
          <a:p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5477782" y="2797284"/>
            <a:ext cx="799925" cy="38818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eting Montg RTS 2013-04-17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5BAAD7AC34A4CA30D5E939C84EF55" ma:contentTypeVersion="1" ma:contentTypeDescription="Create a new document." ma:contentTypeScope="" ma:versionID="3c72b787728add0a101a330d9181e48b">
  <xsd:schema xmlns:xsd="http://www.w3.org/2001/XMLSchema" xmlns:p="http://schemas.microsoft.com/office/2006/metadata/properties" xmlns:ns2="a5365e0c-454f-4745-b4de-53051c4e0926" targetNamespace="http://schemas.microsoft.com/office/2006/metadata/properties" ma:root="true" ma:fieldsID="57bcbcb57a749ff45651ec04d3996d0f" ns2:_="">
    <xsd:import namespace="a5365e0c-454f-4745-b4de-53051c4e0926"/>
    <xsd:element name="properties">
      <xsd:complexType>
        <xsd:sequence>
          <xsd:element name="documentManagement">
            <xsd:complexType>
              <xsd:all>
                <xsd:element ref="ns2:Thumbnail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5365e0c-454f-4745-b4de-53051c4e0926" elementFormDefault="qualified">
    <xsd:import namespace="http://schemas.microsoft.com/office/2006/documentManagement/types"/>
    <xsd:element name="Thumbnail" ma:index="8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Thumbnail xmlns="a5365e0c-454f-4745-b4de-53051c4e0926">
      <Url>http://vhbcentral.vhb.com/Teams/marketing/images/Option1_16.10.gif</Url>
      <Description>/teams/marketing/images/Option1_16.10.gif</Description>
    </Thumbnail>
  </documentManagement>
</p:properties>
</file>

<file path=customXml/itemProps1.xml><?xml version="1.0" encoding="utf-8"?>
<ds:datastoreItem xmlns:ds="http://schemas.openxmlformats.org/officeDocument/2006/customXml" ds:itemID="{7F0B80DA-1364-4450-A973-783D14C820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597FE1-B708-42E1-B74E-50A348B19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365e0c-454f-4745-b4de-53051c4e092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D1F45D6-05C1-443A-BEA3-36B870530E9A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a5365e0c-454f-4745-b4de-53051c4e09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Meeting Montg RTS 2013-04-17 v2</Template>
  <TotalTime>210</TotalTime>
  <Words>257</Words>
  <Application>Microsoft Office PowerPoint</Application>
  <PresentationFormat>On-screen Show (16:10)</PresentationFormat>
  <Paragraphs>92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Meeting Montg RTS 2013-04-17 v2</vt:lpstr>
      <vt:lpstr>Steering Committee Meeting</vt:lpstr>
      <vt:lpstr>Study Team Activities</vt:lpstr>
      <vt:lpstr>Service Planning Focus Corridors </vt:lpstr>
      <vt:lpstr>Scope of Work Service Planning and System Integration</vt:lpstr>
      <vt:lpstr>Service Planning Overview Decision Matrix Concept</vt:lpstr>
      <vt:lpstr>Decision Matrix/Service Planning Framework</vt:lpstr>
      <vt:lpstr>Minimum Decision Matrix/Service Planning Framework</vt:lpstr>
      <vt:lpstr>Develop Criteria for RTS</vt:lpstr>
      <vt:lpstr>Decision Framework</vt:lpstr>
      <vt:lpstr>Decision Framework</vt:lpstr>
    </vt:vector>
  </TitlesOfParts>
  <Company>VHB,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Pre-Technical Study Coordination Meeting</dc:title>
  <dc:creator>Dan Goldfarb</dc:creator>
  <cp:lastModifiedBy>Dan Goldfarb</cp:lastModifiedBy>
  <cp:revision>11</cp:revision>
  <dcterms:created xsi:type="dcterms:W3CDTF">2013-04-18T12:39:48Z</dcterms:created>
  <dcterms:modified xsi:type="dcterms:W3CDTF">2013-04-30T13:38:30Z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0x0101007775BAAD7AC34A4CA30D5E939C84EF55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</Properties>
</file>