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7" r:id="rId2"/>
    <p:sldId id="290" r:id="rId3"/>
    <p:sldId id="337" r:id="rId4"/>
    <p:sldId id="343" r:id="rId5"/>
    <p:sldId id="346" r:id="rId6"/>
    <p:sldId id="347" r:id="rId7"/>
    <p:sldId id="348" r:id="rId8"/>
    <p:sldId id="358" r:id="rId9"/>
    <p:sldId id="372" r:id="rId10"/>
    <p:sldId id="375" r:id="rId11"/>
    <p:sldId id="373" r:id="rId12"/>
    <p:sldId id="363" r:id="rId13"/>
    <p:sldId id="365" r:id="rId14"/>
    <p:sldId id="366" r:id="rId15"/>
    <p:sldId id="3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383" autoAdjust="0"/>
  </p:normalViewPr>
  <p:slideViewPr>
    <p:cSldViewPr snapToGrid="0">
      <p:cViewPr varScale="1">
        <p:scale>
          <a:sx n="95" d="100"/>
          <a:sy n="95" d="100"/>
        </p:scale>
        <p:origin x="138" y="78"/>
      </p:cViewPr>
      <p:guideLst/>
    </p:cSldViewPr>
  </p:slideViewPr>
  <p:notesTextViewPr>
    <p:cViewPr>
      <p:scale>
        <a:sx n="1" d="1"/>
        <a:sy n="1" d="1"/>
      </p:scale>
      <p:origin x="0" y="0"/>
    </p:cViewPr>
  </p:notesTextViewPr>
  <p:notesViewPr>
    <p:cSldViewPr snapToGrid="0">
      <p:cViewPr varScale="1">
        <p:scale>
          <a:sx n="50" d="100"/>
          <a:sy n="50" d="100"/>
        </p:scale>
        <p:origin x="256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A150B-4087-43B8-9D25-F03E9E7EE7C4}" type="datetimeFigureOut">
              <a:rPr lang="en-US" smtClean="0"/>
              <a:t>10/1/2020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DC2BA-B651-40E1-A86B-C3019BF89EF4}" type="slidenum">
              <a:rPr lang="en-US" smtClean="0"/>
              <a:t>‹#›</a:t>
            </a:fld>
            <a:endParaRPr lang="en-US" dirty="0"/>
          </a:p>
        </p:txBody>
      </p:sp>
    </p:spTree>
    <p:extLst>
      <p:ext uri="{BB962C8B-B14F-4D97-AF65-F5344CB8AC3E}">
        <p14:creationId xmlns:p14="http://schemas.microsoft.com/office/powerpoint/2010/main" val="4062885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Smartlink Group has applied on behalf of AT&amp;T Wireless (New Cingular Wireless PCS) to attach 16 antennas and 16 remote radio heads (RRH) at 106' on an existing 83'5" building.  Equipment cabinets and a natural gas generator will be placed on a proposed 15'x19'6" steel platform.</a:t>
            </a:r>
          </a:p>
        </p:txBody>
      </p:sp>
      <p:sp>
        <p:nvSpPr>
          <p:cNvPr id="4" name="Slide Number Placeholder 3"/>
          <p:cNvSpPr>
            <a:spLocks noGrp="1"/>
          </p:cNvSpPr>
          <p:nvPr>
            <p:ph type="sldNum" sz="quarter" idx="5"/>
          </p:nvPr>
        </p:nvSpPr>
        <p:spPr/>
        <p:txBody>
          <a:bodyPr/>
          <a:lstStyle/>
          <a:p>
            <a:fld id="{F38DC2BA-B651-40E1-A86B-C3019BF89EF4}" type="slidenum">
              <a:rPr lang="en-US" smtClean="0"/>
              <a:t>1</a:t>
            </a:fld>
            <a:endParaRPr lang="en-US" dirty="0"/>
          </a:p>
        </p:txBody>
      </p:sp>
    </p:spTree>
    <p:extLst>
      <p:ext uri="{BB962C8B-B14F-4D97-AF65-F5344CB8AC3E}">
        <p14:creationId xmlns:p14="http://schemas.microsoft.com/office/powerpoint/2010/main" val="2092166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is zoned IM 2.5 and overlooks the Capital Crescent Trail. </a:t>
            </a:r>
          </a:p>
        </p:txBody>
      </p:sp>
      <p:sp>
        <p:nvSpPr>
          <p:cNvPr id="4" name="Slide Number Placeholder 3"/>
          <p:cNvSpPr>
            <a:spLocks noGrp="1"/>
          </p:cNvSpPr>
          <p:nvPr>
            <p:ph type="sldNum" sz="quarter" idx="5"/>
          </p:nvPr>
        </p:nvSpPr>
        <p:spPr/>
        <p:txBody>
          <a:bodyPr/>
          <a:lstStyle/>
          <a:p>
            <a:fld id="{F38DC2BA-B651-40E1-A86B-C3019BF89EF4}" type="slidenum">
              <a:rPr lang="en-US" smtClean="0"/>
              <a:t>10</a:t>
            </a:fld>
            <a:endParaRPr lang="en-US" dirty="0"/>
          </a:p>
        </p:txBody>
      </p:sp>
    </p:spTree>
    <p:extLst>
      <p:ext uri="{BB962C8B-B14F-4D97-AF65-F5344CB8AC3E}">
        <p14:creationId xmlns:p14="http://schemas.microsoft.com/office/powerpoint/2010/main" val="422697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Fox is proposing its largest antenna to be attached at  770’.  Including a lighting conductor that antenna will be 59’ 6”  and the top of the antenna’s elevation above ground level will be 799’8”T. This will be below the tower’s calculated AGL of 809’ as calculated by both the FCC and FAA.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DC2BA-B651-40E1-A86B-C3019BF89E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95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12</a:t>
            </a:fld>
            <a:endParaRPr lang="en-US" dirty="0"/>
          </a:p>
        </p:txBody>
      </p:sp>
    </p:spTree>
    <p:extLst>
      <p:ext uri="{BB962C8B-B14F-4D97-AF65-F5344CB8AC3E}">
        <p14:creationId xmlns:p14="http://schemas.microsoft.com/office/powerpoint/2010/main" val="400383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18’ antenna will be placed at 525’. The remaining antennas range in size from 56:” to 127”. </a:t>
            </a:r>
          </a:p>
        </p:txBody>
      </p:sp>
      <p:sp>
        <p:nvSpPr>
          <p:cNvPr id="4" name="Slide Number Placeholder 3"/>
          <p:cNvSpPr>
            <a:spLocks noGrp="1"/>
          </p:cNvSpPr>
          <p:nvPr>
            <p:ph type="sldNum" sz="quarter" idx="5"/>
          </p:nvPr>
        </p:nvSpPr>
        <p:spPr/>
        <p:txBody>
          <a:bodyPr/>
          <a:lstStyle/>
          <a:p>
            <a:fld id="{F38DC2BA-B651-40E1-A86B-C3019BF89EF4}" type="slidenum">
              <a:rPr lang="en-US" smtClean="0"/>
              <a:t>13</a:t>
            </a:fld>
            <a:endParaRPr lang="en-US" dirty="0"/>
          </a:p>
        </p:txBody>
      </p:sp>
    </p:spTree>
    <p:extLst>
      <p:ext uri="{BB962C8B-B14F-4D97-AF65-F5344CB8AC3E}">
        <p14:creationId xmlns:p14="http://schemas.microsoft.com/office/powerpoint/2010/main" val="1524685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dish antenna are 75”’wide. </a:t>
            </a:r>
          </a:p>
        </p:txBody>
      </p:sp>
      <p:sp>
        <p:nvSpPr>
          <p:cNvPr id="4" name="Slide Number Placeholder 3"/>
          <p:cNvSpPr>
            <a:spLocks noGrp="1"/>
          </p:cNvSpPr>
          <p:nvPr>
            <p:ph type="sldNum" sz="quarter" idx="5"/>
          </p:nvPr>
        </p:nvSpPr>
        <p:spPr/>
        <p:txBody>
          <a:bodyPr/>
          <a:lstStyle/>
          <a:p>
            <a:fld id="{F38DC2BA-B651-40E1-A86B-C3019BF89EF4}" type="slidenum">
              <a:rPr lang="en-US" smtClean="0"/>
              <a:t>14</a:t>
            </a:fld>
            <a:endParaRPr lang="en-US" dirty="0"/>
          </a:p>
        </p:txBody>
      </p:sp>
    </p:spTree>
    <p:extLst>
      <p:ext uri="{BB962C8B-B14F-4D97-AF65-F5344CB8AC3E}">
        <p14:creationId xmlns:p14="http://schemas.microsoft.com/office/powerpoint/2010/main" val="2886430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groundwork is proposed with this application. Any subsequent ground work would also be submitted to the TFCG. </a:t>
            </a:r>
          </a:p>
        </p:txBody>
      </p:sp>
      <p:sp>
        <p:nvSpPr>
          <p:cNvPr id="4" name="Slide Number Placeholder 3"/>
          <p:cNvSpPr>
            <a:spLocks noGrp="1"/>
          </p:cNvSpPr>
          <p:nvPr>
            <p:ph type="sldNum" sz="quarter" idx="5"/>
          </p:nvPr>
        </p:nvSpPr>
        <p:spPr/>
        <p:txBody>
          <a:bodyPr/>
          <a:lstStyle/>
          <a:p>
            <a:fld id="{F38DC2BA-B651-40E1-A86B-C3019BF89EF4}" type="slidenum">
              <a:rPr lang="en-US" smtClean="0"/>
              <a:t>15</a:t>
            </a:fld>
            <a:endParaRPr lang="en-US" dirty="0"/>
          </a:p>
        </p:txBody>
      </p:sp>
    </p:spTree>
    <p:extLst>
      <p:ext uri="{BB962C8B-B14F-4D97-AF65-F5344CB8AC3E}">
        <p14:creationId xmlns:p14="http://schemas.microsoft.com/office/powerpoint/2010/main" val="99789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is zoned CR-2.0 and located at the intersection of I270 and Maryland Route 27.</a:t>
            </a:r>
          </a:p>
        </p:txBody>
      </p:sp>
      <p:sp>
        <p:nvSpPr>
          <p:cNvPr id="4" name="Slide Number Placeholder 3"/>
          <p:cNvSpPr>
            <a:spLocks noGrp="1"/>
          </p:cNvSpPr>
          <p:nvPr>
            <p:ph type="sldNum" sz="quarter" idx="5"/>
          </p:nvPr>
        </p:nvSpPr>
        <p:spPr/>
        <p:txBody>
          <a:bodyPr/>
          <a:lstStyle/>
          <a:p>
            <a:fld id="{F38DC2BA-B651-40E1-A86B-C3019BF89EF4}" type="slidenum">
              <a:rPr lang="en-US" smtClean="0"/>
              <a:t>2</a:t>
            </a:fld>
            <a:endParaRPr lang="en-US" dirty="0"/>
          </a:p>
        </p:txBody>
      </p:sp>
    </p:spTree>
    <p:extLst>
      <p:ext uri="{BB962C8B-B14F-4D97-AF65-F5344CB8AC3E}">
        <p14:creationId xmlns:p14="http://schemas.microsoft.com/office/powerpoint/2010/main" val="401054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application represents the first carrier colocation for this building. The antennas will be placed in four sectors on the penthouse area. </a:t>
            </a:r>
          </a:p>
        </p:txBody>
      </p:sp>
      <p:sp>
        <p:nvSpPr>
          <p:cNvPr id="4" name="Slide Number Placeholder 3"/>
          <p:cNvSpPr>
            <a:spLocks noGrp="1"/>
          </p:cNvSpPr>
          <p:nvPr>
            <p:ph type="sldNum" sz="quarter" idx="5"/>
          </p:nvPr>
        </p:nvSpPr>
        <p:spPr/>
        <p:txBody>
          <a:bodyPr/>
          <a:lstStyle/>
          <a:p>
            <a:fld id="{F38DC2BA-B651-40E1-A86B-C3019BF89EF4}" type="slidenum">
              <a:rPr lang="en-US" smtClean="0"/>
              <a:t>3</a:t>
            </a:fld>
            <a:endParaRPr lang="en-US" dirty="0"/>
          </a:p>
        </p:txBody>
      </p:sp>
    </p:spTree>
    <p:extLst>
      <p:ext uri="{BB962C8B-B14F-4D97-AF65-F5344CB8AC3E}">
        <p14:creationId xmlns:p14="http://schemas.microsoft.com/office/powerpoint/2010/main" val="145817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4</a:t>
            </a:fld>
            <a:endParaRPr lang="en-US" dirty="0"/>
          </a:p>
        </p:txBody>
      </p:sp>
    </p:spTree>
    <p:extLst>
      <p:ext uri="{BB962C8B-B14F-4D97-AF65-F5344CB8AC3E}">
        <p14:creationId xmlns:p14="http://schemas.microsoft.com/office/powerpoint/2010/main" val="422678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roof work will also include support equipment: and  natural gas backup generator installed on a 15'x19'6" steel platform. </a:t>
            </a:r>
          </a:p>
        </p:txBody>
      </p:sp>
      <p:sp>
        <p:nvSpPr>
          <p:cNvPr id="4" name="Slide Number Placeholder 3"/>
          <p:cNvSpPr>
            <a:spLocks noGrp="1"/>
          </p:cNvSpPr>
          <p:nvPr>
            <p:ph type="sldNum" sz="quarter" idx="5"/>
          </p:nvPr>
        </p:nvSpPr>
        <p:spPr/>
        <p:txBody>
          <a:bodyPr/>
          <a:lstStyle/>
          <a:p>
            <a:fld id="{F38DC2BA-B651-40E1-A86B-C3019BF89EF4}" type="slidenum">
              <a:rPr lang="en-US" smtClean="0"/>
              <a:t>5</a:t>
            </a:fld>
            <a:endParaRPr lang="en-US" dirty="0"/>
          </a:p>
        </p:txBody>
      </p:sp>
    </p:spTree>
    <p:extLst>
      <p:ext uri="{BB962C8B-B14F-4D97-AF65-F5344CB8AC3E}">
        <p14:creationId xmlns:p14="http://schemas.microsoft.com/office/powerpoint/2010/main" val="299012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equipment will be painted to match the building. </a:t>
            </a:r>
          </a:p>
        </p:txBody>
      </p:sp>
      <p:sp>
        <p:nvSpPr>
          <p:cNvPr id="4" name="Slide Number Placeholder 3"/>
          <p:cNvSpPr>
            <a:spLocks noGrp="1"/>
          </p:cNvSpPr>
          <p:nvPr>
            <p:ph type="sldNum" sz="quarter" idx="5"/>
          </p:nvPr>
        </p:nvSpPr>
        <p:spPr/>
        <p:txBody>
          <a:bodyPr/>
          <a:lstStyle/>
          <a:p>
            <a:fld id="{F38DC2BA-B651-40E1-A86B-C3019BF89EF4}" type="slidenum">
              <a:rPr lang="en-US" smtClean="0"/>
              <a:t>6</a:t>
            </a:fld>
            <a:endParaRPr lang="en-US" dirty="0"/>
          </a:p>
        </p:txBody>
      </p:sp>
    </p:spTree>
    <p:extLst>
      <p:ext uri="{BB962C8B-B14F-4D97-AF65-F5344CB8AC3E}">
        <p14:creationId xmlns:p14="http://schemas.microsoft.com/office/powerpoint/2010/main" val="289779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DC2BA-B651-40E1-A86B-C3019BF89EF4}" type="slidenum">
              <a:rPr lang="en-US" smtClean="0"/>
              <a:t>7</a:t>
            </a:fld>
            <a:endParaRPr lang="en-US" dirty="0"/>
          </a:p>
        </p:txBody>
      </p:sp>
    </p:spTree>
    <p:extLst>
      <p:ext uri="{BB962C8B-B14F-4D97-AF65-F5344CB8AC3E}">
        <p14:creationId xmlns:p14="http://schemas.microsoft.com/office/powerpoint/2010/main" val="409035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application is submitted by Crown Castle of behalf of Fox Television, specifically the local affiliate WTTG. The image on the left shows the location of the tower as does the one on the right. </a:t>
            </a:r>
          </a:p>
        </p:txBody>
      </p:sp>
      <p:sp>
        <p:nvSpPr>
          <p:cNvPr id="4" name="Slide Number Placeholder 3"/>
          <p:cNvSpPr>
            <a:spLocks noGrp="1"/>
          </p:cNvSpPr>
          <p:nvPr>
            <p:ph type="sldNum" sz="quarter" idx="5"/>
          </p:nvPr>
        </p:nvSpPr>
        <p:spPr/>
        <p:txBody>
          <a:bodyPr/>
          <a:lstStyle/>
          <a:p>
            <a:fld id="{F38DC2BA-B651-40E1-A86B-C3019BF89EF4}" type="slidenum">
              <a:rPr lang="en-US" smtClean="0"/>
              <a:t>8</a:t>
            </a:fld>
            <a:endParaRPr lang="en-US" dirty="0"/>
          </a:p>
        </p:txBody>
      </p:sp>
    </p:spTree>
    <p:extLst>
      <p:ext uri="{BB962C8B-B14F-4D97-AF65-F5344CB8AC3E}">
        <p14:creationId xmlns:p14="http://schemas.microsoft.com/office/powerpoint/2010/main" val="2092166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application Fox is proposing to install six antennas, two microwave dishes and one video camera at various RAD Centers on the tower.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DC2BA-B651-40E1-A86B-C3019BF89E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743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BB8D2-C872-4750-860C-2E82EFB22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5BDA02-0CAA-4332-8D20-67ADA1D48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94150A-772F-494C-9A7A-30CB93A48D92}"/>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5" name="Footer Placeholder 4">
            <a:extLst>
              <a:ext uri="{FF2B5EF4-FFF2-40B4-BE49-F238E27FC236}">
                <a16:creationId xmlns:a16="http://schemas.microsoft.com/office/drawing/2014/main" id="{8DC0E1AF-D745-4219-852B-229CADC413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1E56F9-CC05-4DD7-9C0A-1E29EFFE0C9C}"/>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4161042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9055-4AA5-48CE-8501-90D1218D81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D1165A-A4B6-468F-8B94-CE18A8BCCD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9715E-69AA-4CFA-9155-EE2A42CE6690}"/>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5" name="Footer Placeholder 4">
            <a:extLst>
              <a:ext uri="{FF2B5EF4-FFF2-40B4-BE49-F238E27FC236}">
                <a16:creationId xmlns:a16="http://schemas.microsoft.com/office/drawing/2014/main" id="{52C0B0C1-3022-4DB4-8FE0-A9CA3EB8B5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0503AB-45CB-4E29-8EB7-CAC8D8089EDD}"/>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1689237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D7303D-49B5-492F-896D-31EA4BD89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2D6EF2-D21D-4954-AF91-E33797B42D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3B57-DF49-44A8-9BD8-FF6B6FE943A3}"/>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5" name="Footer Placeholder 4">
            <a:extLst>
              <a:ext uri="{FF2B5EF4-FFF2-40B4-BE49-F238E27FC236}">
                <a16:creationId xmlns:a16="http://schemas.microsoft.com/office/drawing/2014/main" id="{182B34CF-4B83-4345-ADBC-4917BA7C36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F136F9-B423-43E3-AC1E-023B2FC5C4C8}"/>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44997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2792-9E7B-4819-8116-CA11C4043F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FEBDF-3645-4CBC-A8E3-456B1DEB68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38832-0B13-41CB-B9CA-9E48CB92D2A3}"/>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5" name="Footer Placeholder 4">
            <a:extLst>
              <a:ext uri="{FF2B5EF4-FFF2-40B4-BE49-F238E27FC236}">
                <a16:creationId xmlns:a16="http://schemas.microsoft.com/office/drawing/2014/main" id="{F684A0AE-31FE-4AD7-8373-35258564B0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4140AF-A872-4784-9DE1-E17297EAAA8B}"/>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206964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13B8-6716-40EA-9B20-B8ABDAFC94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9B83A1-AF8D-458A-84A8-AC3110F99E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5D1218-74E4-46EC-8422-F50696A5679F}"/>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5" name="Footer Placeholder 4">
            <a:extLst>
              <a:ext uri="{FF2B5EF4-FFF2-40B4-BE49-F238E27FC236}">
                <a16:creationId xmlns:a16="http://schemas.microsoft.com/office/drawing/2014/main" id="{F6E9C886-84F6-4363-BDB1-899CDCD34E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7999D4-D8AA-40D0-9B41-184C9E630621}"/>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298778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97D5-6021-49FA-A0BF-CD6C4B2C47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3B218-CB48-49C6-BAD2-14F2CE113B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008708-2510-480F-913D-BD6DC3FC7A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829DCF-D78C-4EE8-9EA8-ADB9FF6B453B}"/>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6" name="Footer Placeholder 5">
            <a:extLst>
              <a:ext uri="{FF2B5EF4-FFF2-40B4-BE49-F238E27FC236}">
                <a16:creationId xmlns:a16="http://schemas.microsoft.com/office/drawing/2014/main" id="{6DE25913-1DD4-4E96-AC6E-ACAF6164FD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C72936-5737-4AF0-896C-09CDD972F1E8}"/>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36886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04E9-1488-4C74-9DCE-FE8363DE2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DDACFA-F4AE-4143-9B3A-8D551DA1D8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AE1E75-D5A7-4397-A8AE-1D58A9E3A4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71D09-E4E2-4239-B3DD-A782433DBD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4E4D31-62A1-45F7-A4DD-A3A0918379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BB88D5-6E78-4B19-BF03-56180A7440A9}"/>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8" name="Footer Placeholder 7">
            <a:extLst>
              <a:ext uri="{FF2B5EF4-FFF2-40B4-BE49-F238E27FC236}">
                <a16:creationId xmlns:a16="http://schemas.microsoft.com/office/drawing/2014/main" id="{7D258E71-D398-4B96-B38B-4A124DCF316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C46F6BD-B4D1-435B-B1D7-0748F953F759}"/>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3856436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8E3-93E4-4E16-B472-6F29401E37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F2156E-F0F1-468E-B9B7-99AC4A05FAC2}"/>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4" name="Footer Placeholder 3">
            <a:extLst>
              <a:ext uri="{FF2B5EF4-FFF2-40B4-BE49-F238E27FC236}">
                <a16:creationId xmlns:a16="http://schemas.microsoft.com/office/drawing/2014/main" id="{64D1C80F-EAC8-488C-A521-293325A043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0DF1958-2881-4B9D-8219-AC101D8946B2}"/>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109175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D40D8-EE4D-4CFD-A021-CF84E666FEC0}"/>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3" name="Footer Placeholder 2">
            <a:extLst>
              <a:ext uri="{FF2B5EF4-FFF2-40B4-BE49-F238E27FC236}">
                <a16:creationId xmlns:a16="http://schemas.microsoft.com/office/drawing/2014/main" id="{FD821182-5A85-4E8B-B1D6-497D70BCF57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F38DCF6-8133-44F0-AF8A-E9F73BE588F9}"/>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676830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E658-F4B3-4CB8-8ABC-6D2ADE753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44774E-8BAB-4EE1-B953-39C263C9C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EB96D-7971-4E0D-BBA0-10652F1D7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B5AFDB-C96B-42DB-9DA0-D989C4D6DF5C}"/>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6" name="Footer Placeholder 5">
            <a:extLst>
              <a:ext uri="{FF2B5EF4-FFF2-40B4-BE49-F238E27FC236}">
                <a16:creationId xmlns:a16="http://schemas.microsoft.com/office/drawing/2014/main" id="{4AD959EB-8A20-4F9F-BBAF-8DDA99AE5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C6A0C7-9ECB-4F25-B707-090DA157A574}"/>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262892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91CE-4654-434F-9DF9-A36BC7BA8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402A0D-66FC-45D9-8553-C1E8601ED5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3C48F75-20F5-468C-946E-71F6403D7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213998-4011-4DA7-8041-75C0B6C74A66}"/>
              </a:ext>
            </a:extLst>
          </p:cNvPr>
          <p:cNvSpPr>
            <a:spLocks noGrp="1"/>
          </p:cNvSpPr>
          <p:nvPr>
            <p:ph type="dt" sz="half" idx="10"/>
          </p:nvPr>
        </p:nvSpPr>
        <p:spPr/>
        <p:txBody>
          <a:bodyPr/>
          <a:lstStyle/>
          <a:p>
            <a:fld id="{18900BE9-D7CA-4779-906D-3CE2146CF39B}" type="datetimeFigureOut">
              <a:rPr lang="en-US" smtClean="0"/>
              <a:t>10/1/2020</a:t>
            </a:fld>
            <a:endParaRPr lang="en-US" dirty="0"/>
          </a:p>
        </p:txBody>
      </p:sp>
      <p:sp>
        <p:nvSpPr>
          <p:cNvPr id="6" name="Footer Placeholder 5">
            <a:extLst>
              <a:ext uri="{FF2B5EF4-FFF2-40B4-BE49-F238E27FC236}">
                <a16:creationId xmlns:a16="http://schemas.microsoft.com/office/drawing/2014/main" id="{C45F7784-9094-41C1-BD85-B49BC44B8B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9F89DB-0170-4F28-B648-B3C5F4D076BC}"/>
              </a:ext>
            </a:extLst>
          </p:cNvPr>
          <p:cNvSpPr>
            <a:spLocks noGrp="1"/>
          </p:cNvSpPr>
          <p:nvPr>
            <p:ph type="sldNum" sz="quarter" idx="12"/>
          </p:nvPr>
        </p:nvSpPr>
        <p:spPr/>
        <p:txBody>
          <a:bodyPr/>
          <a:lstStyle/>
          <a:p>
            <a:fld id="{4090B388-32DB-4FE7-A63C-EAECA6685481}" type="slidenum">
              <a:rPr lang="en-US" smtClean="0"/>
              <a:t>‹#›</a:t>
            </a:fld>
            <a:endParaRPr lang="en-US" dirty="0"/>
          </a:p>
        </p:txBody>
      </p:sp>
    </p:spTree>
    <p:extLst>
      <p:ext uri="{BB962C8B-B14F-4D97-AF65-F5344CB8AC3E}">
        <p14:creationId xmlns:p14="http://schemas.microsoft.com/office/powerpoint/2010/main" val="288163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633F0-1F16-4A08-A526-8F2CF33D04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A79257-1E04-4BAF-A25D-7FA497687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99997-3D74-4DEF-AEE6-BB88B68A1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00BE9-D7CA-4779-906D-3CE2146CF39B}" type="datetimeFigureOut">
              <a:rPr lang="en-US" smtClean="0"/>
              <a:t>10/1/2020</a:t>
            </a:fld>
            <a:endParaRPr lang="en-US" dirty="0"/>
          </a:p>
        </p:txBody>
      </p:sp>
      <p:sp>
        <p:nvSpPr>
          <p:cNvPr id="5" name="Footer Placeholder 4">
            <a:extLst>
              <a:ext uri="{FF2B5EF4-FFF2-40B4-BE49-F238E27FC236}">
                <a16:creationId xmlns:a16="http://schemas.microsoft.com/office/drawing/2014/main" id="{0D714566-B20D-4A00-9991-AC2D23818B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B215D6-0628-45A9-8AAB-A5962DAE8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0B388-32DB-4FE7-A63C-EAECA6685481}" type="slidenum">
              <a:rPr lang="en-US" smtClean="0"/>
              <a:t>‹#›</a:t>
            </a:fld>
            <a:endParaRPr lang="en-US" dirty="0"/>
          </a:p>
        </p:txBody>
      </p:sp>
    </p:spTree>
    <p:extLst>
      <p:ext uri="{BB962C8B-B14F-4D97-AF65-F5344CB8AC3E}">
        <p14:creationId xmlns:p14="http://schemas.microsoft.com/office/powerpoint/2010/main" val="3498857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dirty="0">
                <a:solidFill>
                  <a:srgbClr val="FFFFFF"/>
                </a:solidFill>
              </a:rPr>
              <a:t>Milestone Center Ct Building</a:t>
            </a:r>
            <a:endParaRPr lang="en-US" sz="5400" kern="1200" dirty="0">
              <a:solidFill>
                <a:srgbClr val="FFFFFF"/>
              </a:solidFill>
              <a:latin typeface="+mj-lt"/>
              <a:ea typeface="+mj-ea"/>
              <a:cs typeface="+mj-cs"/>
            </a:endParaRPr>
          </a:p>
        </p:txBody>
      </p:sp>
      <p:cxnSp>
        <p:nvCxnSpPr>
          <p:cNvPr id="38" name="Straight Connector 3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BCCCA0D-3AF0-4CD6-908F-D6881D9B8F51}"/>
              </a:ext>
            </a:extLst>
          </p:cNvPr>
          <p:cNvSpPr/>
          <p:nvPr/>
        </p:nvSpPr>
        <p:spPr>
          <a:xfrm>
            <a:off x="-1865871" y="2993355"/>
            <a:ext cx="502235" cy="435645"/>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E541B1B-BF4C-473C-A071-39B8DCB09745}"/>
              </a:ext>
            </a:extLst>
          </p:cNvPr>
          <p:cNvPicPr/>
          <p:nvPr/>
        </p:nvPicPr>
        <p:blipFill rotWithShape="1">
          <a:blip r:embed="rId3"/>
          <a:srcRect l="8013" t="14435" r="6196" b="11491"/>
          <a:stretch/>
        </p:blipFill>
        <p:spPr bwMode="auto">
          <a:xfrm>
            <a:off x="1294594" y="25803"/>
            <a:ext cx="9260812" cy="45819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6798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CA5AE7-1BFF-4098-B703-F7A869A261F1}"/>
              </a:ext>
            </a:extLst>
          </p:cNvPr>
          <p:cNvPicPr>
            <a:picLocks noChangeAspect="1"/>
          </p:cNvPicPr>
          <p:nvPr/>
        </p:nvPicPr>
        <p:blipFill rotWithShape="1">
          <a:blip r:embed="rId3"/>
          <a:srcRect l="10417" t="21852" r="15625" b="6595"/>
          <a:stretch/>
        </p:blipFill>
        <p:spPr>
          <a:xfrm>
            <a:off x="0" y="0"/>
            <a:ext cx="12205130" cy="6819490"/>
          </a:xfrm>
          <a:prstGeom prst="rect">
            <a:avLst/>
          </a:prstGeom>
        </p:spPr>
      </p:pic>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21762" y="38510"/>
            <a:ext cx="5781198" cy="794064"/>
          </a:xfrm>
          <a:solidFill>
            <a:srgbClr val="000000">
              <a:alpha val="60000"/>
            </a:srgbClr>
          </a:solidFill>
        </p:spPr>
        <p:txBody>
          <a:bodyPr vert="horz" lIns="91440" tIns="45720" rIns="91440" bIns="45720" rtlCol="0" anchor="ctr">
            <a:normAutofit/>
          </a:bodyPr>
          <a:lstStyle/>
          <a:p>
            <a:r>
              <a:rPr lang="en-US" dirty="0">
                <a:solidFill>
                  <a:srgbClr val="FFFFFF"/>
                </a:solidFill>
              </a:rPr>
              <a:t>Pinnacle Towers</a:t>
            </a:r>
          </a:p>
        </p:txBody>
      </p:sp>
    </p:spTree>
    <p:extLst>
      <p:ext uri="{BB962C8B-B14F-4D97-AF65-F5344CB8AC3E}">
        <p14:creationId xmlns:p14="http://schemas.microsoft.com/office/powerpoint/2010/main" val="3862827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0" y="0"/>
            <a:ext cx="5881053" cy="794064"/>
          </a:xfrm>
          <a:solidFill>
            <a:srgbClr val="000000">
              <a:alpha val="60000"/>
            </a:srgbClr>
          </a:solidFill>
        </p:spPr>
        <p:txBody>
          <a:bodyPr vert="horz" lIns="91440" tIns="45720" rIns="91440" bIns="45720" rtlCol="0" anchor="ctr">
            <a:normAutofit/>
          </a:bodyPr>
          <a:lstStyle/>
          <a:p>
            <a:r>
              <a:rPr lang="en-US" dirty="0">
                <a:solidFill>
                  <a:srgbClr val="FFFFFF"/>
                </a:solidFill>
              </a:rPr>
              <a:t>Pinnacle Towers</a:t>
            </a:r>
          </a:p>
        </p:txBody>
      </p:sp>
      <p:sp>
        <p:nvSpPr>
          <p:cNvPr id="13" name="Oval 12">
            <a:extLst>
              <a:ext uri="{FF2B5EF4-FFF2-40B4-BE49-F238E27FC236}">
                <a16:creationId xmlns:a16="http://schemas.microsoft.com/office/drawing/2014/main" id="{80E3D66B-C713-4853-B2CA-E6854DBDE9C1}"/>
              </a:ext>
            </a:extLst>
          </p:cNvPr>
          <p:cNvSpPr/>
          <p:nvPr/>
        </p:nvSpPr>
        <p:spPr>
          <a:xfrm>
            <a:off x="12950918" y="1835902"/>
            <a:ext cx="1008743" cy="542830"/>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B943ECB-32A3-46D0-B508-18CE26C309E5}"/>
              </a:ext>
            </a:extLst>
          </p:cNvPr>
          <p:cNvSpPr/>
          <p:nvPr/>
        </p:nvSpPr>
        <p:spPr>
          <a:xfrm>
            <a:off x="3138472" y="3077756"/>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E60D989-3A8C-4C4C-897A-B5900B12C0A5}"/>
              </a:ext>
            </a:extLst>
          </p:cNvPr>
          <p:cNvSpPr/>
          <p:nvPr/>
        </p:nvSpPr>
        <p:spPr>
          <a:xfrm>
            <a:off x="-2132177" y="4086053"/>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4E36FE6A-E3F9-42E3-917C-C749998A0128}"/>
              </a:ext>
            </a:extLst>
          </p:cNvPr>
          <p:cNvSpPr/>
          <p:nvPr/>
        </p:nvSpPr>
        <p:spPr>
          <a:xfrm>
            <a:off x="7255253" y="3734809"/>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06507DD2-B645-46A7-8C87-90083222B274}"/>
              </a:ext>
            </a:extLst>
          </p:cNvPr>
          <p:cNvSpPr/>
          <p:nvPr/>
        </p:nvSpPr>
        <p:spPr>
          <a:xfrm>
            <a:off x="3308357" y="1660280"/>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2317FF2-FFB8-433E-90F9-29D2CEB651FE}"/>
              </a:ext>
            </a:extLst>
          </p:cNvPr>
          <p:cNvSpPr/>
          <p:nvPr/>
        </p:nvSpPr>
        <p:spPr>
          <a:xfrm>
            <a:off x="3138472" y="3019172"/>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E7D117BF-8BDC-47A0-BC29-13CB893CA258}"/>
              </a:ext>
            </a:extLst>
          </p:cNvPr>
          <p:cNvSpPr/>
          <p:nvPr/>
        </p:nvSpPr>
        <p:spPr>
          <a:xfrm>
            <a:off x="2816269" y="5390257"/>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1">
            <a:extLst>
              <a:ext uri="{FF2B5EF4-FFF2-40B4-BE49-F238E27FC236}">
                <a16:creationId xmlns:a16="http://schemas.microsoft.com/office/drawing/2014/main" id="{88DCD731-BB98-4484-8B62-43079CA02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882" y="171450"/>
            <a:ext cx="5872163"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9C169AB-585E-4B77-A9D5-B24F81E4DA69}"/>
              </a:ext>
            </a:extLst>
          </p:cNvPr>
          <p:cNvPicPr>
            <a:picLocks noChangeAspect="1"/>
          </p:cNvPicPr>
          <p:nvPr/>
        </p:nvPicPr>
        <p:blipFill>
          <a:blip r:embed="rId4"/>
          <a:stretch>
            <a:fillRect/>
          </a:stretch>
        </p:blipFill>
        <p:spPr>
          <a:xfrm>
            <a:off x="65323" y="1260941"/>
            <a:ext cx="6034559" cy="4480560"/>
          </a:xfrm>
          <a:prstGeom prst="rect">
            <a:avLst/>
          </a:prstGeom>
        </p:spPr>
      </p:pic>
    </p:spTree>
    <p:extLst>
      <p:ext uri="{BB962C8B-B14F-4D97-AF65-F5344CB8AC3E}">
        <p14:creationId xmlns:p14="http://schemas.microsoft.com/office/powerpoint/2010/main" val="3622247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Pinnacle Towers</a:t>
            </a:r>
          </a:p>
        </p:txBody>
      </p:sp>
      <p:cxnSp>
        <p:nvCxnSpPr>
          <p:cNvPr id="37" name="Straight Connector 3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E36FE6A-E3F9-42E3-917C-C749998A0128}"/>
              </a:ext>
            </a:extLst>
          </p:cNvPr>
          <p:cNvSpPr/>
          <p:nvPr/>
        </p:nvSpPr>
        <p:spPr>
          <a:xfrm>
            <a:off x="13115520" y="3253378"/>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0E3D66B-C713-4853-B2CA-E6854DBDE9C1}"/>
              </a:ext>
            </a:extLst>
          </p:cNvPr>
          <p:cNvSpPr/>
          <p:nvPr/>
        </p:nvSpPr>
        <p:spPr>
          <a:xfrm>
            <a:off x="12344039" y="2149534"/>
            <a:ext cx="2222500" cy="1235429"/>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F7DEE6F-AA3B-4FA2-B2B4-275027038B69}"/>
              </a:ext>
            </a:extLst>
          </p:cNvPr>
          <p:cNvPicPr/>
          <p:nvPr/>
        </p:nvPicPr>
        <p:blipFill>
          <a:blip r:embed="rId3"/>
          <a:stretch>
            <a:fillRect/>
          </a:stretch>
        </p:blipFill>
        <p:spPr>
          <a:xfrm>
            <a:off x="7026549" y="2277801"/>
            <a:ext cx="4206240" cy="4389120"/>
          </a:xfrm>
          <a:prstGeom prst="rect">
            <a:avLst/>
          </a:prstGeom>
        </p:spPr>
      </p:pic>
      <p:pic>
        <p:nvPicPr>
          <p:cNvPr id="2" name="Picture 1">
            <a:extLst>
              <a:ext uri="{FF2B5EF4-FFF2-40B4-BE49-F238E27FC236}">
                <a16:creationId xmlns:a16="http://schemas.microsoft.com/office/drawing/2014/main" id="{D600F804-F2E2-4D25-B895-D5FC2C7F4EF1}"/>
              </a:ext>
            </a:extLst>
          </p:cNvPr>
          <p:cNvPicPr>
            <a:picLocks noChangeAspect="1"/>
          </p:cNvPicPr>
          <p:nvPr/>
        </p:nvPicPr>
        <p:blipFill>
          <a:blip r:embed="rId4"/>
          <a:stretch>
            <a:fillRect/>
          </a:stretch>
        </p:blipFill>
        <p:spPr>
          <a:xfrm>
            <a:off x="1084496" y="2459676"/>
            <a:ext cx="4297179" cy="3931920"/>
          </a:xfrm>
          <a:prstGeom prst="rect">
            <a:avLst/>
          </a:prstGeom>
        </p:spPr>
      </p:pic>
    </p:spTree>
    <p:extLst>
      <p:ext uri="{BB962C8B-B14F-4D97-AF65-F5344CB8AC3E}">
        <p14:creationId xmlns:p14="http://schemas.microsoft.com/office/powerpoint/2010/main" val="3250645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Pinnacle Towers</a:t>
            </a:r>
          </a:p>
        </p:txBody>
      </p:sp>
      <p:cxnSp>
        <p:nvCxnSpPr>
          <p:cNvPr id="46" name="Straight Connector 4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06507DD2-B645-46A7-8C87-90083222B274}"/>
              </a:ext>
            </a:extLst>
          </p:cNvPr>
          <p:cNvSpPr/>
          <p:nvPr/>
        </p:nvSpPr>
        <p:spPr>
          <a:xfrm>
            <a:off x="-1230787" y="1460175"/>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7D117BF-8BDC-47A0-BC29-13CB893CA258}"/>
              </a:ext>
            </a:extLst>
          </p:cNvPr>
          <p:cNvSpPr/>
          <p:nvPr/>
        </p:nvSpPr>
        <p:spPr>
          <a:xfrm>
            <a:off x="-1449052" y="3844638"/>
            <a:ext cx="625478" cy="482829"/>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B943ECB-32A3-46D0-B508-18CE26C309E5}"/>
              </a:ext>
            </a:extLst>
          </p:cNvPr>
          <p:cNvSpPr/>
          <p:nvPr/>
        </p:nvSpPr>
        <p:spPr>
          <a:xfrm>
            <a:off x="-1402573" y="3067760"/>
            <a:ext cx="511555" cy="393899"/>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F3D2E40-B66F-49BD-8245-17D7DA92BD4B}"/>
              </a:ext>
            </a:extLst>
          </p:cNvPr>
          <p:cNvPicPr>
            <a:picLocks noChangeAspect="1"/>
          </p:cNvPicPr>
          <p:nvPr/>
        </p:nvPicPr>
        <p:blipFill>
          <a:blip r:embed="rId3"/>
          <a:stretch>
            <a:fillRect/>
          </a:stretch>
        </p:blipFill>
        <p:spPr>
          <a:xfrm>
            <a:off x="4800252" y="124099"/>
            <a:ext cx="7227667" cy="6675120"/>
          </a:xfrm>
          <a:prstGeom prst="rect">
            <a:avLst/>
          </a:prstGeom>
        </p:spPr>
      </p:pic>
    </p:spTree>
    <p:extLst>
      <p:ext uri="{BB962C8B-B14F-4D97-AF65-F5344CB8AC3E}">
        <p14:creationId xmlns:p14="http://schemas.microsoft.com/office/powerpoint/2010/main" val="1344384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Pinnacle Towers</a:t>
            </a:r>
          </a:p>
        </p:txBody>
      </p:sp>
      <p:cxnSp>
        <p:nvCxnSpPr>
          <p:cNvPr id="53" name="Straight Connector 5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06507DD2-B645-46A7-8C87-90083222B274}"/>
              </a:ext>
            </a:extLst>
          </p:cNvPr>
          <p:cNvSpPr/>
          <p:nvPr/>
        </p:nvSpPr>
        <p:spPr>
          <a:xfrm>
            <a:off x="-1230787" y="1460175"/>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E36FE6A-E3F9-42E3-917C-C749998A0128}"/>
              </a:ext>
            </a:extLst>
          </p:cNvPr>
          <p:cNvSpPr/>
          <p:nvPr/>
        </p:nvSpPr>
        <p:spPr>
          <a:xfrm>
            <a:off x="13115520" y="3253378"/>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7D117BF-8BDC-47A0-BC29-13CB893CA258}"/>
              </a:ext>
            </a:extLst>
          </p:cNvPr>
          <p:cNvSpPr/>
          <p:nvPr/>
        </p:nvSpPr>
        <p:spPr>
          <a:xfrm>
            <a:off x="-1449052" y="3844638"/>
            <a:ext cx="625478" cy="482829"/>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B943ECB-32A3-46D0-B508-18CE26C309E5}"/>
              </a:ext>
            </a:extLst>
          </p:cNvPr>
          <p:cNvSpPr/>
          <p:nvPr/>
        </p:nvSpPr>
        <p:spPr>
          <a:xfrm>
            <a:off x="-1402573" y="3067760"/>
            <a:ext cx="511555" cy="393899"/>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5E2A484-418A-4FAE-8CD6-F219BD252BA0}"/>
              </a:ext>
            </a:extLst>
          </p:cNvPr>
          <p:cNvPicPr>
            <a:picLocks noChangeAspect="1"/>
          </p:cNvPicPr>
          <p:nvPr/>
        </p:nvPicPr>
        <p:blipFill>
          <a:blip r:embed="rId3"/>
          <a:stretch>
            <a:fillRect/>
          </a:stretch>
        </p:blipFill>
        <p:spPr>
          <a:xfrm>
            <a:off x="5283541" y="914400"/>
            <a:ext cx="6234222" cy="4480560"/>
          </a:xfrm>
          <a:prstGeom prst="rect">
            <a:avLst/>
          </a:prstGeom>
        </p:spPr>
      </p:pic>
    </p:spTree>
    <p:extLst>
      <p:ext uri="{BB962C8B-B14F-4D97-AF65-F5344CB8AC3E}">
        <p14:creationId xmlns:p14="http://schemas.microsoft.com/office/powerpoint/2010/main" val="1230176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04773" y="10"/>
            <a:ext cx="5881053" cy="794064"/>
          </a:xfrm>
          <a:solidFill>
            <a:srgbClr val="000000">
              <a:alpha val="60000"/>
            </a:srgbClr>
          </a:solidFill>
        </p:spPr>
        <p:txBody>
          <a:bodyPr vert="horz" lIns="91440" tIns="45720" rIns="91440" bIns="45720" rtlCol="0" anchor="ctr">
            <a:normAutofit/>
          </a:bodyPr>
          <a:lstStyle/>
          <a:p>
            <a:r>
              <a:rPr lang="en-US" dirty="0">
                <a:solidFill>
                  <a:srgbClr val="FFFFFF"/>
                </a:solidFill>
              </a:rPr>
              <a:t>Pinnacle Towers</a:t>
            </a:r>
          </a:p>
        </p:txBody>
      </p:sp>
      <p:sp>
        <p:nvSpPr>
          <p:cNvPr id="16" name="Oval 15">
            <a:extLst>
              <a:ext uri="{FF2B5EF4-FFF2-40B4-BE49-F238E27FC236}">
                <a16:creationId xmlns:a16="http://schemas.microsoft.com/office/drawing/2014/main" id="{D2317FF2-FFB8-433E-90F9-29D2CEB651FE}"/>
              </a:ext>
            </a:extLst>
          </p:cNvPr>
          <p:cNvSpPr/>
          <p:nvPr/>
        </p:nvSpPr>
        <p:spPr>
          <a:xfrm>
            <a:off x="-1390810" y="3397626"/>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E60D989-3A8C-4C4C-897A-B5900B12C0A5}"/>
              </a:ext>
            </a:extLst>
          </p:cNvPr>
          <p:cNvSpPr/>
          <p:nvPr/>
        </p:nvSpPr>
        <p:spPr>
          <a:xfrm>
            <a:off x="-2132177" y="4086053"/>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7D117BF-8BDC-47A0-BC29-13CB893CA258}"/>
              </a:ext>
            </a:extLst>
          </p:cNvPr>
          <p:cNvSpPr/>
          <p:nvPr/>
        </p:nvSpPr>
        <p:spPr>
          <a:xfrm>
            <a:off x="-1492377" y="4503287"/>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06507DD2-B645-46A7-8C87-90083222B274}"/>
              </a:ext>
            </a:extLst>
          </p:cNvPr>
          <p:cNvSpPr/>
          <p:nvPr/>
        </p:nvSpPr>
        <p:spPr>
          <a:xfrm>
            <a:off x="-1560694" y="1357547"/>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E36FE6A-E3F9-42E3-917C-C749998A0128}"/>
              </a:ext>
            </a:extLst>
          </p:cNvPr>
          <p:cNvSpPr/>
          <p:nvPr/>
        </p:nvSpPr>
        <p:spPr>
          <a:xfrm>
            <a:off x="13650857" y="3148935"/>
            <a:ext cx="550958" cy="424313"/>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0E3D66B-C713-4853-B2CA-E6854DBDE9C1}"/>
              </a:ext>
            </a:extLst>
          </p:cNvPr>
          <p:cNvSpPr/>
          <p:nvPr/>
        </p:nvSpPr>
        <p:spPr>
          <a:xfrm>
            <a:off x="7087364" y="3748869"/>
            <a:ext cx="1008743" cy="542830"/>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B943ECB-32A3-46D0-B508-18CE26C309E5}"/>
              </a:ext>
            </a:extLst>
          </p:cNvPr>
          <p:cNvSpPr/>
          <p:nvPr/>
        </p:nvSpPr>
        <p:spPr>
          <a:xfrm>
            <a:off x="3972005" y="3407873"/>
            <a:ext cx="339769" cy="351244"/>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AD32CAA-BF81-4B15-8DE9-493FE614B441}"/>
              </a:ext>
            </a:extLst>
          </p:cNvPr>
          <p:cNvPicPr>
            <a:picLocks noChangeAspect="1"/>
          </p:cNvPicPr>
          <p:nvPr/>
        </p:nvPicPr>
        <p:blipFill>
          <a:blip r:embed="rId3"/>
          <a:stretch>
            <a:fillRect/>
          </a:stretch>
        </p:blipFill>
        <p:spPr>
          <a:xfrm>
            <a:off x="1618352" y="914390"/>
            <a:ext cx="9159978" cy="5943600"/>
          </a:xfrm>
          <a:prstGeom prst="rect">
            <a:avLst/>
          </a:prstGeom>
        </p:spPr>
      </p:pic>
    </p:spTree>
    <p:extLst>
      <p:ext uri="{BB962C8B-B14F-4D97-AF65-F5344CB8AC3E}">
        <p14:creationId xmlns:p14="http://schemas.microsoft.com/office/powerpoint/2010/main" val="956933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16C48D-9B83-4025-B2B0-D845310A62AA}"/>
              </a:ext>
            </a:extLst>
          </p:cNvPr>
          <p:cNvPicPr/>
          <p:nvPr/>
        </p:nvPicPr>
        <p:blipFill rotWithShape="1">
          <a:blip r:embed="rId3"/>
          <a:srcRect l="4273" t="23742" r="6731" b="5603"/>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 y="-1"/>
            <a:ext cx="6209731" cy="832513"/>
          </a:xfrm>
          <a:solidFill>
            <a:srgbClr val="000000">
              <a:alpha val="60000"/>
            </a:srgbClr>
          </a:solidFill>
        </p:spPr>
        <p:txBody>
          <a:bodyPr vert="horz" lIns="91440" tIns="45720" rIns="91440" bIns="45720" rtlCol="0" anchor="ctr">
            <a:normAutofit fontScale="90000"/>
          </a:bodyPr>
          <a:lstStyle/>
          <a:p>
            <a:r>
              <a:rPr lang="en-US" dirty="0">
                <a:solidFill>
                  <a:srgbClr val="FFFFFF"/>
                </a:solidFill>
              </a:rPr>
              <a:t>Milestone Center Ct Building</a:t>
            </a:r>
          </a:p>
        </p:txBody>
      </p:sp>
    </p:spTree>
    <p:extLst>
      <p:ext uri="{BB962C8B-B14F-4D97-AF65-F5344CB8AC3E}">
        <p14:creationId xmlns:p14="http://schemas.microsoft.com/office/powerpoint/2010/main" val="274940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B8734D-7EE8-47E0-8662-CF3C9628E219}"/>
              </a:ext>
            </a:extLst>
          </p:cNvPr>
          <p:cNvPicPr/>
          <p:nvPr/>
        </p:nvPicPr>
        <p:blipFill rotWithShape="1">
          <a:blip r:embed="rId3"/>
          <a:srcRect l="8013" t="17664" r="8653" b="7882"/>
          <a:stretch/>
        </p:blipFill>
        <p:spPr bwMode="auto">
          <a:xfrm>
            <a:off x="0" y="0"/>
            <a:ext cx="12192000" cy="67294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4810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E889C4-1317-4C47-BF95-19EB42665D8B}"/>
              </a:ext>
            </a:extLst>
          </p:cNvPr>
          <p:cNvPicPr/>
          <p:nvPr/>
        </p:nvPicPr>
        <p:blipFill rotWithShape="1">
          <a:blip r:embed="rId3"/>
          <a:srcRect l="11646" t="11776" r="24252" b="5793"/>
          <a:stretch/>
        </p:blipFill>
        <p:spPr bwMode="auto">
          <a:xfrm>
            <a:off x="-1" y="0"/>
            <a:ext cx="12192001" cy="6858000"/>
          </a:xfrm>
          <a:prstGeom prst="rect">
            <a:avLst/>
          </a:prstGeom>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08856" y="-23685"/>
            <a:ext cx="6196410" cy="794064"/>
          </a:xfrm>
          <a:solidFill>
            <a:srgbClr val="000000">
              <a:alpha val="60000"/>
            </a:srgbClr>
          </a:solidFill>
        </p:spPr>
        <p:txBody>
          <a:bodyPr vert="horz" lIns="91440" tIns="45720" rIns="91440" bIns="45720" rtlCol="0" anchor="ctr">
            <a:normAutofit fontScale="90000"/>
          </a:bodyPr>
          <a:lstStyle/>
          <a:p>
            <a:r>
              <a:rPr lang="en-US" dirty="0">
                <a:solidFill>
                  <a:srgbClr val="FFFFFF"/>
                </a:solidFill>
              </a:rPr>
              <a:t>Milestone Center Ct Building</a:t>
            </a:r>
          </a:p>
        </p:txBody>
      </p:sp>
      <p:sp>
        <p:nvSpPr>
          <p:cNvPr id="7" name="Oval 6">
            <a:extLst>
              <a:ext uri="{FF2B5EF4-FFF2-40B4-BE49-F238E27FC236}">
                <a16:creationId xmlns:a16="http://schemas.microsoft.com/office/drawing/2014/main" id="{3B7E5510-38D9-4A23-8E4A-63A577E20B9F}"/>
              </a:ext>
            </a:extLst>
          </p:cNvPr>
          <p:cNvSpPr/>
          <p:nvPr/>
        </p:nvSpPr>
        <p:spPr>
          <a:xfrm>
            <a:off x="6455092" y="4316398"/>
            <a:ext cx="1621608" cy="668447"/>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1135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EC723-21E3-46D7-AC49-B57D02D20324}"/>
              </a:ext>
            </a:extLst>
          </p:cNvPr>
          <p:cNvPicPr/>
          <p:nvPr/>
        </p:nvPicPr>
        <p:blipFill rotWithShape="1">
          <a:blip r:embed="rId3"/>
          <a:srcRect l="7051" t="12536" r="42628" b="7692"/>
          <a:stretch/>
        </p:blipFill>
        <p:spPr bwMode="auto">
          <a:xfrm>
            <a:off x="1195031" y="-23686"/>
            <a:ext cx="9491166" cy="6881685"/>
          </a:xfrm>
          <a:prstGeom prst="rect">
            <a:avLst/>
          </a:prstGeom>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0" y="6063935"/>
            <a:ext cx="6196410" cy="794064"/>
          </a:xfrm>
          <a:solidFill>
            <a:srgbClr val="000000">
              <a:alpha val="60000"/>
            </a:srgbClr>
          </a:solidFill>
        </p:spPr>
        <p:txBody>
          <a:bodyPr vert="horz" lIns="91440" tIns="45720" rIns="91440" bIns="45720" rtlCol="0" anchor="ctr">
            <a:normAutofit fontScale="90000"/>
          </a:bodyPr>
          <a:lstStyle/>
          <a:p>
            <a:r>
              <a:rPr lang="en-US" dirty="0">
                <a:solidFill>
                  <a:srgbClr val="FFFFFF"/>
                </a:solidFill>
              </a:rPr>
              <a:t>Milestone Center Ct Building</a:t>
            </a:r>
          </a:p>
        </p:txBody>
      </p:sp>
      <p:sp>
        <p:nvSpPr>
          <p:cNvPr id="7" name="Oval 6">
            <a:extLst>
              <a:ext uri="{FF2B5EF4-FFF2-40B4-BE49-F238E27FC236}">
                <a16:creationId xmlns:a16="http://schemas.microsoft.com/office/drawing/2014/main" id="{3B7E5510-38D9-4A23-8E4A-63A577E20B9F}"/>
              </a:ext>
            </a:extLst>
          </p:cNvPr>
          <p:cNvSpPr/>
          <p:nvPr/>
        </p:nvSpPr>
        <p:spPr>
          <a:xfrm>
            <a:off x="4319006" y="2965270"/>
            <a:ext cx="1621608" cy="668447"/>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347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EE4B4-797E-47B7-B61D-BA03998F41E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 y="-2"/>
            <a:ext cx="12192001" cy="6858001"/>
          </a:xfrm>
          <a:prstGeom prst="rect">
            <a:avLst/>
          </a:prstGeom>
          <a:noFill/>
          <a:ln>
            <a:noFill/>
          </a:ln>
        </p:spPr>
      </p:pic>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 y="-1"/>
            <a:ext cx="6209731" cy="832513"/>
          </a:xfrm>
          <a:solidFill>
            <a:srgbClr val="000000">
              <a:alpha val="60000"/>
            </a:srgbClr>
          </a:solidFill>
        </p:spPr>
        <p:txBody>
          <a:bodyPr vert="horz" lIns="91440" tIns="45720" rIns="91440" bIns="45720" rtlCol="0" anchor="ctr">
            <a:normAutofit fontScale="90000"/>
          </a:bodyPr>
          <a:lstStyle/>
          <a:p>
            <a:r>
              <a:rPr lang="en-US" dirty="0">
                <a:solidFill>
                  <a:srgbClr val="FFFFFF"/>
                </a:solidFill>
              </a:rPr>
              <a:t>Milestone Center Ct Building</a:t>
            </a:r>
          </a:p>
        </p:txBody>
      </p:sp>
    </p:spTree>
    <p:extLst>
      <p:ext uri="{BB962C8B-B14F-4D97-AF65-F5344CB8AC3E}">
        <p14:creationId xmlns:p14="http://schemas.microsoft.com/office/powerpoint/2010/main" val="2900596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on the side of a road&#10;&#10;Description automatically generated">
            <a:extLst>
              <a:ext uri="{FF2B5EF4-FFF2-40B4-BE49-F238E27FC236}">
                <a16:creationId xmlns:a16="http://schemas.microsoft.com/office/drawing/2014/main" id="{D5E2C401-DE9D-425A-874B-36774499B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266" y="0"/>
            <a:ext cx="9144000" cy="6858000"/>
          </a:xfrm>
          <a:prstGeom prst="rect">
            <a:avLst/>
          </a:prstGeom>
        </p:spPr>
      </p:pic>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1" y="-1"/>
            <a:ext cx="6209731" cy="832513"/>
          </a:xfrm>
          <a:solidFill>
            <a:srgbClr val="000000">
              <a:alpha val="60000"/>
            </a:srgbClr>
          </a:solidFill>
        </p:spPr>
        <p:txBody>
          <a:bodyPr vert="horz" lIns="91440" tIns="45720" rIns="91440" bIns="45720" rtlCol="0" anchor="ctr">
            <a:normAutofit fontScale="90000"/>
          </a:bodyPr>
          <a:lstStyle/>
          <a:p>
            <a:r>
              <a:rPr lang="en-US" dirty="0">
                <a:solidFill>
                  <a:srgbClr val="FFFFFF"/>
                </a:solidFill>
              </a:rPr>
              <a:t>Milestone Center Ct Building</a:t>
            </a:r>
          </a:p>
        </p:txBody>
      </p:sp>
    </p:spTree>
    <p:extLst>
      <p:ext uri="{BB962C8B-B14F-4D97-AF65-F5344CB8AC3E}">
        <p14:creationId xmlns:p14="http://schemas.microsoft.com/office/powerpoint/2010/main" val="1585552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55DEB3E-9785-4D3E-96DA-1B03B1B1BD30}"/>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Pinnacle Towers</a:t>
            </a:r>
          </a:p>
        </p:txBody>
      </p:sp>
      <p:pic>
        <p:nvPicPr>
          <p:cNvPr id="10" name="Picture 9">
            <a:extLst>
              <a:ext uri="{FF2B5EF4-FFF2-40B4-BE49-F238E27FC236}">
                <a16:creationId xmlns:a16="http://schemas.microsoft.com/office/drawing/2014/main" id="{377DED3D-51E1-4A4F-A417-E5872821D185}"/>
              </a:ext>
            </a:extLst>
          </p:cNvPr>
          <p:cNvPicPr/>
          <p:nvPr/>
        </p:nvPicPr>
        <p:blipFill rotWithShape="1">
          <a:blip r:embed="rId3"/>
          <a:srcRect l="34081" t="22412" r="12500" b="12631"/>
          <a:stretch/>
        </p:blipFill>
        <p:spPr bwMode="auto">
          <a:xfrm>
            <a:off x="6416043" y="440642"/>
            <a:ext cx="5455917" cy="3731816"/>
          </a:xfrm>
          <a:prstGeom prst="rect">
            <a:avLst/>
          </a:prstGeom>
          <a:extLst>
            <a:ext uri="{53640926-AAD7-44D8-BBD7-CCE9431645EC}">
              <a14:shadowObscured xmlns:a14="http://schemas.microsoft.com/office/drawing/2010/main"/>
            </a:ext>
          </a:extLst>
        </p:spPr>
      </p:pic>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F3B7771-5DD1-41AD-B78A-17C48BDDB813}"/>
              </a:ext>
            </a:extLst>
          </p:cNvPr>
          <p:cNvPicPr/>
          <p:nvPr/>
        </p:nvPicPr>
        <p:blipFill rotWithShape="1">
          <a:blip r:embed="rId4"/>
          <a:srcRect l="37180" t="15005" r="23397" b="13390"/>
          <a:stretch/>
        </p:blipFill>
        <p:spPr bwMode="auto">
          <a:xfrm>
            <a:off x="282129" y="428322"/>
            <a:ext cx="5316147" cy="3787298"/>
          </a:xfrm>
          <a:prstGeom prst="rect">
            <a:avLst/>
          </a:prstGeom>
          <a:ln>
            <a:noFill/>
          </a:ln>
          <a:extLst>
            <a:ext uri="{53640926-AAD7-44D8-BBD7-CCE9431645EC}">
              <a14:shadowObscured xmlns:a14="http://schemas.microsoft.com/office/drawing/2010/main"/>
            </a:ext>
          </a:extLst>
        </p:spPr>
      </p:pic>
      <p:sp>
        <p:nvSpPr>
          <p:cNvPr id="9" name="Oval 8">
            <a:extLst>
              <a:ext uri="{FF2B5EF4-FFF2-40B4-BE49-F238E27FC236}">
                <a16:creationId xmlns:a16="http://schemas.microsoft.com/office/drawing/2014/main" id="{BBCCCA0D-3AF0-4CD6-908F-D6881D9B8F51}"/>
              </a:ext>
            </a:extLst>
          </p:cNvPr>
          <p:cNvSpPr/>
          <p:nvPr/>
        </p:nvSpPr>
        <p:spPr>
          <a:xfrm>
            <a:off x="894079" y="2851252"/>
            <a:ext cx="502235" cy="435645"/>
          </a:xfrm>
          <a:prstGeom prst="ellipse">
            <a:avLst/>
          </a:prstGeom>
          <a:noFill/>
          <a:ln w="25400">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7022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7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E4159D-0F13-4315-BC4F-D27F0C6C3C5A}"/>
              </a:ext>
            </a:extLst>
          </p:cNvPr>
          <p:cNvSpPr>
            <a:spLocks noGrp="1"/>
          </p:cNvSpPr>
          <p:nvPr>
            <p:ph type="title"/>
          </p:nvPr>
        </p:nvSpPr>
        <p:spPr>
          <a:xfrm>
            <a:off x="728663" y="1422400"/>
            <a:ext cx="4505552" cy="2387600"/>
          </a:xfrm>
        </p:spPr>
        <p:txBody>
          <a:bodyPr vert="horz" lIns="91440" tIns="45720" rIns="91440" bIns="45720" rtlCol="0" anchor="b">
            <a:normAutofit/>
          </a:bodyPr>
          <a:lstStyle/>
          <a:p>
            <a:r>
              <a:rPr lang="en-US" sz="5000">
                <a:solidFill>
                  <a:schemeClr val="bg1"/>
                </a:solidFill>
              </a:rPr>
              <a:t>Pinnacle Towers</a:t>
            </a:r>
          </a:p>
        </p:txBody>
      </p:sp>
      <p:sp>
        <p:nvSpPr>
          <p:cNvPr id="74" name="Freeform: Shape 73">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7" name="Picture 1">
            <a:extLst>
              <a:ext uri="{FF2B5EF4-FFF2-40B4-BE49-F238E27FC236}">
                <a16:creationId xmlns:a16="http://schemas.microsoft.com/office/drawing/2014/main" id="{9A07AA9B-267D-49DF-A211-AF9077AA74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80617" y="2663211"/>
            <a:ext cx="2726496" cy="34081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7074611-C8AE-4DF3-9260-205ED7CA8CFE}"/>
              </a:ext>
            </a:extLst>
          </p:cNvPr>
          <p:cNvPicPr/>
          <p:nvPr/>
        </p:nvPicPr>
        <p:blipFill>
          <a:blip r:embed="rId4">
            <a:extLst>
              <a:ext uri="{28A0092B-C50C-407E-A947-70E740481C1C}">
                <a14:useLocalDpi xmlns:a14="http://schemas.microsoft.com/office/drawing/2010/main" val="0"/>
              </a:ext>
            </a:extLst>
          </a:blip>
          <a:stretch>
            <a:fillRect/>
          </a:stretch>
        </p:blipFill>
        <p:spPr>
          <a:xfrm rot="10800000">
            <a:off x="5756393" y="831480"/>
            <a:ext cx="3105975" cy="2329481"/>
          </a:xfrm>
          <a:prstGeom prst="rect">
            <a:avLst/>
          </a:prstGeom>
        </p:spPr>
      </p:pic>
    </p:spTree>
    <p:extLst>
      <p:ext uri="{BB962C8B-B14F-4D97-AF65-F5344CB8AC3E}">
        <p14:creationId xmlns:p14="http://schemas.microsoft.com/office/powerpoint/2010/main" val="1352795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372</Words>
  <Application>Microsoft Office PowerPoint</Application>
  <PresentationFormat>Widescreen</PresentationFormat>
  <Paragraphs>41</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Milestone Center Ct Building</vt:lpstr>
      <vt:lpstr>Milestone Center Ct Building</vt:lpstr>
      <vt:lpstr>PowerPoint Presentation</vt:lpstr>
      <vt:lpstr>Milestone Center Ct Building</vt:lpstr>
      <vt:lpstr>Milestone Center Ct Building</vt:lpstr>
      <vt:lpstr>Milestone Center Ct Building</vt:lpstr>
      <vt:lpstr>Milestone Center Ct Building</vt:lpstr>
      <vt:lpstr>Pinnacle Towers</vt:lpstr>
      <vt:lpstr>Pinnacle Towers</vt:lpstr>
      <vt:lpstr>Pinnacle Towers</vt:lpstr>
      <vt:lpstr>Pinnacle Towers</vt:lpstr>
      <vt:lpstr>Pinnacle Towers</vt:lpstr>
      <vt:lpstr>Pinnacle Towers</vt:lpstr>
      <vt:lpstr>Pinnacle Towers</vt:lpstr>
      <vt:lpstr>Pinnacle Towers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Milestone Center Ct Building</dc:title>
  <dc:creator>James Crane</dc:creator>
  <cp:lastModifiedBy>James Crane</cp:lastModifiedBy>
  <cp:revision>4</cp:revision>
  <dcterms:created xsi:type="dcterms:W3CDTF">2020-10-01T17:12:11Z</dcterms:created>
  <dcterms:modified xsi:type="dcterms:W3CDTF">2020-10-01T17:32:43Z</dcterms:modified>
</cp:coreProperties>
</file>