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404" r:id="rId2"/>
    <p:sldId id="405" r:id="rId3"/>
    <p:sldId id="406" r:id="rId4"/>
    <p:sldId id="407" r:id="rId5"/>
    <p:sldId id="408" r:id="rId6"/>
    <p:sldId id="409" r:id="rId7"/>
    <p:sldId id="403" r:id="rId8"/>
    <p:sldId id="360" r:id="rId9"/>
    <p:sldId id="363" r:id="rId10"/>
    <p:sldId id="414" r:id="rId11"/>
    <p:sldId id="415" r:id="rId12"/>
    <p:sldId id="416" r:id="rId13"/>
    <p:sldId id="434" r:id="rId14"/>
    <p:sldId id="410" r:id="rId15"/>
    <p:sldId id="411" r:id="rId16"/>
    <p:sldId id="412" r:id="rId17"/>
    <p:sldId id="435" r:id="rId18"/>
    <p:sldId id="436" r:id="rId19"/>
    <p:sldId id="437" r:id="rId20"/>
    <p:sldId id="441" r:id="rId21"/>
    <p:sldId id="442" r:id="rId22"/>
    <p:sldId id="443" r:id="rId23"/>
    <p:sldId id="444" r:id="rId24"/>
    <p:sldId id="445" r:id="rId25"/>
    <p:sldId id="446" r:id="rId26"/>
    <p:sldId id="438" r:id="rId27"/>
    <p:sldId id="439" r:id="rId28"/>
    <p:sldId id="440" r:id="rId29"/>
    <p:sldId id="425" r:id="rId30"/>
    <p:sldId id="364" r:id="rId31"/>
    <p:sldId id="426" r:id="rId32"/>
    <p:sldId id="427" r:id="rId33"/>
    <p:sldId id="348" r:id="rId34"/>
    <p:sldId id="428" r:id="rId35"/>
    <p:sldId id="429" r:id="rId36"/>
    <p:sldId id="430" r:id="rId37"/>
    <p:sldId id="431" r:id="rId38"/>
    <p:sldId id="432" r:id="rId39"/>
    <p:sldId id="447" r:id="rId40"/>
    <p:sldId id="449" r:id="rId41"/>
    <p:sldId id="450" r:id="rId42"/>
    <p:sldId id="451" r:id="rId43"/>
    <p:sldId id="452" r:id="rId44"/>
    <p:sldId id="453" r:id="rId45"/>
    <p:sldId id="455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890" autoAdjust="0"/>
  </p:normalViewPr>
  <p:slideViewPr>
    <p:cSldViewPr snapToGrid="0">
      <p:cViewPr>
        <p:scale>
          <a:sx n="100" d="100"/>
          <a:sy n="100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0" d="100"/>
          <a:sy n="50" d="100"/>
        </p:scale>
        <p:origin x="256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A150B-4087-43B8-9D25-F03E9E7EE7C4}" type="datetimeFigureOut">
              <a:rPr lang="en-US" smtClean="0"/>
              <a:t>4/6/2022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8DC2BA-B651-40E1-A86B-C3019BF89E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885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733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1745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Sitelink has filed on behalf of New Cingular Wireless/AT&amp;T for installation of a small cell antenna on a PEPCO replaced wooden utility pole located in the Montgomery county right of way. (1) antenna will be installed at the top of the pole with (2) RRH's installed in a cabinet located mid pole.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911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site is zoned RE-2C.  The pole is located approximately 104 feet from a single-family home.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54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existing pole is 43’ tall and replaced a 28’8” pole.  A 2’10" tall antenna/shroud will be attached atop the pole. Two remote radio heads will be placed in a 4’ equipment cabinet mounted at 12’.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08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Sitelink has filed on behalf of New Cingular Wireless/AT&amp;T for installation of a small cell antenna on a PEPCO replaced wooden utility pole located in the Montgomery county right of way. (1) antenna will be installed at the top of the pole with (2) RRH's installed in a cabinet located mid pole.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9116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site is zoned RE-2C. The site is 287 feet from the closest dwelling. It is adjacent to the golf course for the Congressional Country Club. The other side of Persimmon Tree Road borders a walking trail and private residences. </a:t>
            </a:r>
            <a:r>
              <a:rPr lang="en-US"/>
              <a:t>A heavily wooded area buffers the walking trail and the homes.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54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existing pole is 43’ tall and replaced a 35’7” pole.  A 2’10" tall antenna/shroud will be attached atop the pole. Two remote radio heads will be placed in a 4’ equipment cabinet mounted at 12’.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089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Sitelink has filed on behalf of New Cingular Wireless/AT&amp;T for installation of a small cell antenna on a PEPCO replaced wooden utility pole located in the Montgomery county right of way. (1) antenna will be installed at the top of the pole with (2) RRH's installed in a cabinet located mid pole.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9116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site is zoned R-60.  The pole is located approximately 75 feet from a single-family home.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548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existing pole is 46’ tall and replaced a 35’ pole.  A 2’1" tall antenna/shroud will be attached atop the pole. Two remote radio heads will be placed in a 4’ equipment cabinet mounted at 12’.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08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409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Sitelink has filed on behalf of New Cingular Wireless/AT&amp;T </a:t>
            </a:r>
            <a:r>
              <a:rPr lang="en-US"/>
              <a:t>for installation </a:t>
            </a:r>
            <a:r>
              <a:rPr lang="en-US" dirty="0"/>
              <a:t>of a small cell antenna on a PEPCO replaced wooden utility pole located in the Montgomery county right of way. (1) antenna will be installed at the top of the pole with (2) RRH's installed in a cabinet located mid pole.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9116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site is zoned RE-2C.  The pole is located approximately 104 feet from a single-family home.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548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existing pole is 43’ tall and replaced a 28’8” pole.  A 2’10" tall antenna/shroud will be attached atop the pole. Two remote radio heads will be placed in a 4’ equipment cabinet mounted at 12’.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089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96765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8339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8627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8234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43787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0933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190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1104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7351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8633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1419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56994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075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5203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261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295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54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08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870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745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8DC2BA-B651-40E1-A86B-C3019BF89EF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947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BB8D2-C872-4750-860C-2E82EFB224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5BDA02-0CAA-4332-8D20-67ADA1D48A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94150A-772F-494C-9A7A-30CB93A4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4/6/2022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C0E1AF-D745-4219-852B-229CADC41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1E56F9-CC05-4DD7-9C0A-1E29EFFE0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1042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C9055-4AA5-48CE-8501-90D1218D8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D1165A-A4B6-468F-8B94-CE18A8BCC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F9715E-69AA-4CFA-9155-EE2A42CE6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4/6/2022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C0B0C1-3022-4DB4-8FE0-A9CA3EB8B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0503AB-45CB-4E29-8EB7-CAC8D8089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237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D7303D-49B5-492F-896D-31EA4BD893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2D6EF2-D21D-4954-AF91-E33797B42D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8C3B57-DF49-44A8-9BD8-FF6B6FE94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4/6/2022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B34CF-4B83-4345-ADBC-4917BA7C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136F9-B423-43E3-AC1E-023B2FC5C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97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F2792-9E7B-4819-8116-CA11C4043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FEBDF-3645-4CBC-A8E3-456B1DEB6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38832-0B13-41CB-B9CA-9E48CB92D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4/6/2022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4A0AE-31FE-4AD7-8373-35258564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140AF-A872-4784-9DE1-E17297EAA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49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513B8-6716-40EA-9B20-B8ABDAFC9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9B83A1-AF8D-458A-84A8-AC3110F99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D1218-74E4-46EC-8422-F50696A56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4/6/2022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9C886-84F6-4363-BDB1-899CDCD34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7999D4-D8AA-40D0-9B41-184C9E630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783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097D5-6021-49FA-A0BF-CD6C4B2C4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3B218-CB48-49C6-BAD2-14F2CE113B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008708-2510-480F-913D-BD6DC3FC7A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829DCF-D78C-4EE8-9EA8-ADB9FF6B4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4/6/2022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25913-1DD4-4E96-AC6E-ACAF6164F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72936-5737-4AF0-896C-09CDD972F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63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204E9-1488-4C74-9DCE-FE8363DE2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DACFA-F4AE-4143-9B3A-8D551DA1D8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AE1E75-D5A7-4397-A8AE-1D58A9E3A4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871D09-E4E2-4239-B3DD-A782433DBD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4E4D31-62A1-45F7-A4DD-A3A0918379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BB88D5-6E78-4B19-BF03-56180A744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4/6/2022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258E71-D398-4B96-B38B-4A124DCF3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46F6BD-B4D1-435B-B1D7-0748F953F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436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6F98E3-93E4-4E16-B472-6F29401E3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F2156E-F0F1-468E-B9B7-99AC4A05F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4/6/2022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D1C80F-EAC8-488C-A521-293325A04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DF1958-2881-4B9D-8219-AC101D894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753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0D40D8-EE4D-4CFD-A021-CF84E666F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4/6/2022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821182-5A85-4E8B-B1D6-497D70BCF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38DCF6-8133-44F0-AF8A-E9F73BE58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830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3E658-F4B3-4CB8-8ABC-6D2ADE753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4774E-8BAB-4EE1-B953-39C263C9C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FEB96D-7971-4E0D-BBA0-10652F1D78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B5AFDB-C96B-42DB-9DA0-D989C4D6D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4/6/2022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D959EB-8A20-4F9F-BBAF-8DDA99AE5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C6A0C7-9ECB-4F25-B707-090DA157A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923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91CE-4654-434F-9DF9-A36BC7BA8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402A0D-66FC-45D9-8553-C1E8601ED5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C48F75-20F5-468C-946E-71F6403D7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213998-4011-4DA7-8041-75C0B6C74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00BE9-D7CA-4779-906D-3CE2146CF39B}" type="datetimeFigureOut">
              <a:rPr lang="en-US" smtClean="0"/>
              <a:t>4/6/2022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5F7784-9094-41C1-BD85-B49BC44B8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9F89DB-0170-4F28-B648-B3C5F4D07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6342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2633F0-1F16-4A08-A526-8F2CF33D0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A79257-1E04-4BAF-A25D-7FA4976873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99997-3D74-4DEF-AEE6-BB88B68A18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00BE9-D7CA-4779-906D-3CE2146CF39B}" type="datetimeFigureOut">
              <a:rPr lang="en-US" smtClean="0"/>
              <a:t>4/6/2022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14566-B20D-4A00-9991-AC2D23818B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B215D6-0628-45A9-8AAB-A5962DAE80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0B388-32DB-4FE7-A63C-EAECA66854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85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410FBD8-6CE8-47E3-9AA6-912EF4014138}"/>
              </a:ext>
            </a:extLst>
          </p:cNvPr>
          <p:cNvSpPr/>
          <p:nvPr/>
        </p:nvSpPr>
        <p:spPr>
          <a:xfrm>
            <a:off x="1236372" y="1455313"/>
            <a:ext cx="9672034" cy="4018208"/>
          </a:xfrm>
          <a:prstGeom prst="homePlat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C6FFF76-D35B-44AD-AEE9-7AA335430E09}"/>
              </a:ext>
            </a:extLst>
          </p:cNvPr>
          <p:cNvSpPr txBox="1">
            <a:spLocks/>
          </p:cNvSpPr>
          <p:nvPr/>
        </p:nvSpPr>
        <p:spPr>
          <a:xfrm>
            <a:off x="2171852" y="2155371"/>
            <a:ext cx="6946776" cy="2547257"/>
          </a:xfrm>
          <a:prstGeom prst="homePlat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</a:rPr>
              <a:t>Crown Castle/T-Mobile @ </a:t>
            </a:r>
          </a:p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PEPCO 813443-2791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(2021051450)</a:t>
            </a:r>
          </a:p>
        </p:txBody>
      </p:sp>
    </p:spTree>
    <p:extLst>
      <p:ext uri="{BB962C8B-B14F-4D97-AF65-F5344CB8AC3E}">
        <p14:creationId xmlns:p14="http://schemas.microsoft.com/office/powerpoint/2010/main" val="2282857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410FBD8-6CE8-47E3-9AA6-912EF4014138}"/>
              </a:ext>
            </a:extLst>
          </p:cNvPr>
          <p:cNvSpPr/>
          <p:nvPr/>
        </p:nvSpPr>
        <p:spPr>
          <a:xfrm>
            <a:off x="1236372" y="1455313"/>
            <a:ext cx="9672034" cy="4018208"/>
          </a:xfrm>
          <a:prstGeom prst="homePlat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C6FFF76-D35B-44AD-AEE9-7AA335430E09}"/>
              </a:ext>
            </a:extLst>
          </p:cNvPr>
          <p:cNvSpPr txBox="1">
            <a:spLocks/>
          </p:cNvSpPr>
          <p:nvPr/>
        </p:nvSpPr>
        <p:spPr>
          <a:xfrm>
            <a:off x="2171852" y="2155371"/>
            <a:ext cx="6946776" cy="2547257"/>
          </a:xfrm>
          <a:prstGeom prst="homePlate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</a:rPr>
              <a:t>Crown Castle/T-Mobile @ </a:t>
            </a:r>
          </a:p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PEPCO 799416-510810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(2021101594)</a:t>
            </a:r>
          </a:p>
          <a:p>
            <a:pPr algn="ctr"/>
            <a:endParaRPr lang="en-US" sz="3600" dirty="0">
              <a:solidFill>
                <a:srgbClr val="FFFFFF"/>
              </a:solidFill>
            </a:endParaRP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Not Recommended</a:t>
            </a:r>
          </a:p>
        </p:txBody>
      </p:sp>
    </p:spTree>
    <p:extLst>
      <p:ext uri="{BB962C8B-B14F-4D97-AF65-F5344CB8AC3E}">
        <p14:creationId xmlns:p14="http://schemas.microsoft.com/office/powerpoint/2010/main" val="1820358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980D3F-EDB1-4F0C-8A06-A695978F88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99" t="18845" r="20179" b="2741"/>
          <a:stretch/>
        </p:blipFill>
        <p:spPr>
          <a:xfrm>
            <a:off x="3097763" y="1240971"/>
            <a:ext cx="6232849" cy="51784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"/>
            <a:ext cx="6529589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1594 - </a:t>
            </a: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PEPCO 799416-510810</a:t>
            </a:r>
            <a:endParaRPr lang="en-US" sz="4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83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C8AC3D-31FA-4E9D-B80E-A43D4364E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724" y="1054248"/>
            <a:ext cx="5631393" cy="54426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180EB9-1F2B-48DA-9EEC-AD9474751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1590" y="1216361"/>
            <a:ext cx="6046236" cy="4534677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C7AFF384-71D0-43D5-98C4-F2089F10F385}"/>
              </a:ext>
            </a:extLst>
          </p:cNvPr>
          <p:cNvSpPr/>
          <p:nvPr/>
        </p:nvSpPr>
        <p:spPr>
          <a:xfrm>
            <a:off x="6997072" y="881635"/>
            <a:ext cx="597911" cy="172613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9EDF33-BC14-488F-AE3A-C51E2AAB44BA}"/>
              </a:ext>
            </a:extLst>
          </p:cNvPr>
          <p:cNvSpPr/>
          <p:nvPr/>
        </p:nvSpPr>
        <p:spPr>
          <a:xfrm>
            <a:off x="3373316" y="1719108"/>
            <a:ext cx="2206390" cy="10542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04F122-C4B8-4BF6-9395-D136A6D9D338}"/>
              </a:ext>
            </a:extLst>
          </p:cNvPr>
          <p:cNvSpPr/>
          <p:nvPr/>
        </p:nvSpPr>
        <p:spPr>
          <a:xfrm rot="16200000">
            <a:off x="304626" y="4259516"/>
            <a:ext cx="1898779" cy="3471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08C659CA-6A5A-4F00-9334-7C1824908214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5662414" cy="1054249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</a:rPr>
              <a:t>1594 - 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PEPCO 799416-510810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12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3661D5-7F2D-48D7-86AB-E3C0505E7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189" y="593171"/>
            <a:ext cx="6561622" cy="583935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F6C6B16-A8FC-422A-A2B2-FBACC55938CA}"/>
              </a:ext>
            </a:extLst>
          </p:cNvPr>
          <p:cNvSpPr/>
          <p:nvPr/>
        </p:nvSpPr>
        <p:spPr>
          <a:xfrm rot="18731028">
            <a:off x="6679368" y="2586523"/>
            <a:ext cx="1661454" cy="55983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B88FE8-0A84-447B-95FC-C167193FCE19}"/>
              </a:ext>
            </a:extLst>
          </p:cNvPr>
          <p:cNvSpPr txBox="1"/>
          <p:nvPr/>
        </p:nvSpPr>
        <p:spPr>
          <a:xfrm>
            <a:off x="9582539" y="6344817"/>
            <a:ext cx="2339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page C-1 of plans</a:t>
            </a:r>
          </a:p>
        </p:txBody>
      </p:sp>
      <p:sp>
        <p:nvSpPr>
          <p:cNvPr id="13" name="Title 3">
            <a:extLst>
              <a:ext uri="{FF2B5EF4-FFF2-40B4-BE49-F238E27FC236}">
                <a16:creationId xmlns:a16="http://schemas.microsoft.com/office/drawing/2014/main" id="{D75D1F87-1E6B-4AE8-B43F-C63940AE3B1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6096000" cy="593172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</a:rPr>
              <a:t>1594 - 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PEPCO 799416-510810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205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410FBD8-6CE8-47E3-9AA6-912EF4014138}"/>
              </a:ext>
            </a:extLst>
          </p:cNvPr>
          <p:cNvSpPr/>
          <p:nvPr/>
        </p:nvSpPr>
        <p:spPr>
          <a:xfrm>
            <a:off x="1236372" y="1455313"/>
            <a:ext cx="9672034" cy="4018208"/>
          </a:xfrm>
          <a:prstGeom prst="homePlat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C6FFF76-D35B-44AD-AEE9-7AA335430E09}"/>
              </a:ext>
            </a:extLst>
          </p:cNvPr>
          <p:cNvSpPr txBox="1">
            <a:spLocks/>
          </p:cNvSpPr>
          <p:nvPr/>
        </p:nvSpPr>
        <p:spPr>
          <a:xfrm>
            <a:off x="2171852" y="2155371"/>
            <a:ext cx="6946776" cy="2547257"/>
          </a:xfrm>
          <a:prstGeom prst="homePlat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</a:rPr>
              <a:t>Crown Castle/T-Mobile @ </a:t>
            </a:r>
          </a:p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PEPCO 795421-0031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(2022021683)</a:t>
            </a:r>
          </a:p>
        </p:txBody>
      </p:sp>
    </p:spTree>
    <p:extLst>
      <p:ext uri="{BB962C8B-B14F-4D97-AF65-F5344CB8AC3E}">
        <p14:creationId xmlns:p14="http://schemas.microsoft.com/office/powerpoint/2010/main" val="1593664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"/>
            <a:ext cx="6529589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1683 - </a:t>
            </a: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PEPCO 795421-0031</a:t>
            </a:r>
            <a:endParaRPr lang="en-US" sz="44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D00F23-1DFA-4085-B044-019D6B2C32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6709" y="1441578"/>
            <a:ext cx="6690050" cy="453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81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83628F-D7F8-47E8-948B-533FE2025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281" y="1196220"/>
            <a:ext cx="4914123" cy="50757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C773D6-43D2-4B9A-BB50-58B4D03C11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2" t="13334" b="23311"/>
          <a:stretch/>
        </p:blipFill>
        <p:spPr>
          <a:xfrm rot="5400000">
            <a:off x="442515" y="2498227"/>
            <a:ext cx="5476953" cy="2872941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C7AFF384-71D0-43D5-98C4-F2089F10F385}"/>
              </a:ext>
            </a:extLst>
          </p:cNvPr>
          <p:cNvSpPr/>
          <p:nvPr/>
        </p:nvSpPr>
        <p:spPr>
          <a:xfrm rot="12207290">
            <a:off x="3116072" y="3199225"/>
            <a:ext cx="597911" cy="172613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9EDF33-BC14-488F-AE3A-C51E2AAB44BA}"/>
              </a:ext>
            </a:extLst>
          </p:cNvPr>
          <p:cNvSpPr/>
          <p:nvPr/>
        </p:nvSpPr>
        <p:spPr>
          <a:xfrm>
            <a:off x="6361636" y="1971035"/>
            <a:ext cx="1883255" cy="10054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04F122-C4B8-4BF6-9395-D136A6D9D338}"/>
              </a:ext>
            </a:extLst>
          </p:cNvPr>
          <p:cNvSpPr/>
          <p:nvPr/>
        </p:nvSpPr>
        <p:spPr>
          <a:xfrm rot="16200000">
            <a:off x="8958954" y="4358960"/>
            <a:ext cx="1898779" cy="4120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08C659CA-6A5A-4F00-9334-7C1824908214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5662414" cy="1054249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</a:rPr>
              <a:t>1683 - 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PEPCO 795421-0031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1731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410FBD8-6CE8-47E3-9AA6-912EF4014138}"/>
              </a:ext>
            </a:extLst>
          </p:cNvPr>
          <p:cNvSpPr/>
          <p:nvPr/>
        </p:nvSpPr>
        <p:spPr>
          <a:xfrm>
            <a:off x="1236372" y="1455313"/>
            <a:ext cx="9672034" cy="4018208"/>
          </a:xfrm>
          <a:prstGeom prst="homePlat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C6FFF76-D35B-44AD-AEE9-7AA335430E09}"/>
              </a:ext>
            </a:extLst>
          </p:cNvPr>
          <p:cNvSpPr txBox="1">
            <a:spLocks/>
          </p:cNvSpPr>
          <p:nvPr/>
        </p:nvSpPr>
        <p:spPr>
          <a:xfrm>
            <a:off x="1236373" y="2155371"/>
            <a:ext cx="9235684" cy="2547257"/>
          </a:xfrm>
          <a:prstGeom prst="homePlat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</a:rPr>
              <a:t>AT&amp;T @ Verizon 8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(2021111614)</a:t>
            </a:r>
          </a:p>
        </p:txBody>
      </p:sp>
    </p:spTree>
    <p:extLst>
      <p:ext uri="{BB962C8B-B14F-4D97-AF65-F5344CB8AC3E}">
        <p14:creationId xmlns:p14="http://schemas.microsoft.com/office/powerpoint/2010/main" val="4205435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5600701" cy="945574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1614 – Verizon 8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D64CBB-B419-47BF-A5EA-5C4F795AF6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94684" y="1678564"/>
            <a:ext cx="5942734" cy="40048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53B2946-3017-494F-96A7-3DA6533B480F}"/>
              </a:ext>
            </a:extLst>
          </p:cNvPr>
          <p:cNvSpPr/>
          <p:nvPr/>
        </p:nvSpPr>
        <p:spPr>
          <a:xfrm>
            <a:off x="5183331" y="3325118"/>
            <a:ext cx="562842" cy="426000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89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>
            <a:extLst>
              <a:ext uri="{FF2B5EF4-FFF2-40B4-BE49-F238E27FC236}">
                <a16:creationId xmlns:a16="http://schemas.microsoft.com/office/drawing/2014/main" id="{08C659CA-6A5A-4F00-9334-7C182490821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4821383" cy="633845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1614 – Verizon 8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A5B86C-8957-465E-96EC-893EEA4AEB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1668" y="1966479"/>
            <a:ext cx="4842164" cy="3631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F30F22-364B-4AE7-9988-7A981677E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794" y="0"/>
            <a:ext cx="3977268" cy="6858000"/>
          </a:xfrm>
          <a:prstGeom prst="rect">
            <a:avLst/>
          </a:prstGeo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640A5876-4B34-44D8-A2AA-56D1C3E8AFA2}"/>
              </a:ext>
            </a:extLst>
          </p:cNvPr>
          <p:cNvSpPr/>
          <p:nvPr/>
        </p:nvSpPr>
        <p:spPr>
          <a:xfrm>
            <a:off x="8017731" y="547538"/>
            <a:ext cx="597911" cy="172613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EF669646-91F1-441A-8F87-60BF4D7E29AB}"/>
              </a:ext>
            </a:extLst>
          </p:cNvPr>
          <p:cNvSpPr/>
          <p:nvPr/>
        </p:nvSpPr>
        <p:spPr>
          <a:xfrm rot="10800000">
            <a:off x="2543771" y="1427726"/>
            <a:ext cx="597911" cy="172613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657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"/>
            <a:ext cx="6529589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1450 - </a:t>
            </a: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PEPCO 813443-2791</a:t>
            </a:r>
            <a:endParaRPr lang="en-US" sz="44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B58304-3AEA-464B-95C3-6558942CF5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03" t="23771" r="20903" b="6998"/>
          <a:stretch/>
        </p:blipFill>
        <p:spPr>
          <a:xfrm>
            <a:off x="2818614" y="1545995"/>
            <a:ext cx="6070863" cy="457200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005A169-7D22-44D8-BFEA-9979D634E636}"/>
              </a:ext>
            </a:extLst>
          </p:cNvPr>
          <p:cNvSpPr/>
          <p:nvPr/>
        </p:nvSpPr>
        <p:spPr>
          <a:xfrm>
            <a:off x="6520257" y="3859988"/>
            <a:ext cx="389674" cy="3764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206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410FBD8-6CE8-47E3-9AA6-912EF4014138}"/>
              </a:ext>
            </a:extLst>
          </p:cNvPr>
          <p:cNvSpPr/>
          <p:nvPr/>
        </p:nvSpPr>
        <p:spPr>
          <a:xfrm>
            <a:off x="1236372" y="1455313"/>
            <a:ext cx="9672034" cy="4018208"/>
          </a:xfrm>
          <a:prstGeom prst="homePlat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C6FFF76-D35B-44AD-AEE9-7AA335430E09}"/>
              </a:ext>
            </a:extLst>
          </p:cNvPr>
          <p:cNvSpPr txBox="1">
            <a:spLocks/>
          </p:cNvSpPr>
          <p:nvPr/>
        </p:nvSpPr>
        <p:spPr>
          <a:xfrm>
            <a:off x="1236373" y="2155371"/>
            <a:ext cx="9235684" cy="2547257"/>
          </a:xfrm>
          <a:prstGeom prst="homePlat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</a:rPr>
              <a:t>AT&amp;T @ PEPCO  747422-8828 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(2021111624)</a:t>
            </a:r>
          </a:p>
        </p:txBody>
      </p:sp>
    </p:spTree>
    <p:extLst>
      <p:ext uri="{BB962C8B-B14F-4D97-AF65-F5344CB8AC3E}">
        <p14:creationId xmlns:p14="http://schemas.microsoft.com/office/powerpoint/2010/main" val="2901853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"/>
            <a:ext cx="6529589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1624 - PEPCO  747422-880280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6529C1-5609-4C2D-9F30-2627DA117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450" y="1505686"/>
            <a:ext cx="8039100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205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>
            <a:extLst>
              <a:ext uri="{FF2B5EF4-FFF2-40B4-BE49-F238E27FC236}">
                <a16:creationId xmlns:a16="http://schemas.microsoft.com/office/drawing/2014/main" id="{08C659CA-6A5A-4F00-9334-7C182490821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6712333" cy="852488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1624 - PEPCO 747422-8828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3B7414-AB68-4208-9137-97D5245D2F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750" y="950031"/>
            <a:ext cx="4002627" cy="56692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E77051-B4BE-4950-98BB-9BDDE5EB1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2332" y="238689"/>
            <a:ext cx="4524375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742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410FBD8-6CE8-47E3-9AA6-912EF4014138}"/>
              </a:ext>
            </a:extLst>
          </p:cNvPr>
          <p:cNvSpPr/>
          <p:nvPr/>
        </p:nvSpPr>
        <p:spPr>
          <a:xfrm>
            <a:off x="1236372" y="1455313"/>
            <a:ext cx="9672034" cy="4018208"/>
          </a:xfrm>
          <a:prstGeom prst="homePlat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C6FFF76-D35B-44AD-AEE9-7AA335430E09}"/>
              </a:ext>
            </a:extLst>
          </p:cNvPr>
          <p:cNvSpPr txBox="1">
            <a:spLocks/>
          </p:cNvSpPr>
          <p:nvPr/>
        </p:nvSpPr>
        <p:spPr>
          <a:xfrm>
            <a:off x="1236373" y="2155371"/>
            <a:ext cx="9235684" cy="2547257"/>
          </a:xfrm>
          <a:prstGeom prst="homePlat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</a:rPr>
              <a:t>AT&amp;T @ PEPCO  772442-060130 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(2021111625)</a:t>
            </a:r>
          </a:p>
        </p:txBody>
      </p:sp>
    </p:spTree>
    <p:extLst>
      <p:ext uri="{BB962C8B-B14F-4D97-AF65-F5344CB8AC3E}">
        <p14:creationId xmlns:p14="http://schemas.microsoft.com/office/powerpoint/2010/main" val="3668506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"/>
            <a:ext cx="6529589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1625 - PEPCO  772442-060130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B8FB93-568B-4CA0-A8BA-00675AECFA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1450" y="1927542"/>
            <a:ext cx="5089814" cy="361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02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>
            <a:extLst>
              <a:ext uri="{FF2B5EF4-FFF2-40B4-BE49-F238E27FC236}">
                <a16:creationId xmlns:a16="http://schemas.microsoft.com/office/drawing/2014/main" id="{08C659CA-6A5A-4F00-9334-7C182490821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6712333" cy="852488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1625 - PEPCO  772442-060130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A5FA26-27E1-497D-94C6-7ECF80D28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8" t="13172" r="6065" b="12993"/>
          <a:stretch/>
        </p:blipFill>
        <p:spPr bwMode="auto">
          <a:xfrm rot="5400000">
            <a:off x="210846" y="2217480"/>
            <a:ext cx="5257991" cy="31943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FE7524A0-A13F-41D8-A3CE-E4358B950422}"/>
              </a:ext>
            </a:extLst>
          </p:cNvPr>
          <p:cNvSpPr/>
          <p:nvPr/>
        </p:nvSpPr>
        <p:spPr>
          <a:xfrm>
            <a:off x="1631373" y="1267691"/>
            <a:ext cx="687139" cy="187037"/>
          </a:xfrm>
          <a:prstGeom prst="rightArrow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50E26E8A-5490-4194-8192-76889C07FF6D}"/>
              </a:ext>
            </a:extLst>
          </p:cNvPr>
          <p:cNvSpPr/>
          <p:nvPr/>
        </p:nvSpPr>
        <p:spPr>
          <a:xfrm>
            <a:off x="1674276" y="4880263"/>
            <a:ext cx="687139" cy="187037"/>
          </a:xfrm>
          <a:prstGeom prst="rightArrow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8A4A01-90CC-4F23-8CF3-31CF0E0004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1039" y="0"/>
            <a:ext cx="4491223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5E23728-3812-48D4-8234-379A2A41000C}"/>
              </a:ext>
            </a:extLst>
          </p:cNvPr>
          <p:cNvSpPr/>
          <p:nvPr/>
        </p:nvSpPr>
        <p:spPr>
          <a:xfrm>
            <a:off x="7743826" y="38100"/>
            <a:ext cx="1200150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C7BBCA-D32B-4804-A17D-4FF4689298F2}"/>
              </a:ext>
            </a:extLst>
          </p:cNvPr>
          <p:cNvSpPr/>
          <p:nvPr/>
        </p:nvSpPr>
        <p:spPr>
          <a:xfrm>
            <a:off x="7143750" y="4486275"/>
            <a:ext cx="1943099" cy="304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7883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410FBD8-6CE8-47E3-9AA6-912EF4014138}"/>
              </a:ext>
            </a:extLst>
          </p:cNvPr>
          <p:cNvSpPr/>
          <p:nvPr/>
        </p:nvSpPr>
        <p:spPr>
          <a:xfrm>
            <a:off x="1236372" y="1455313"/>
            <a:ext cx="9672034" cy="4018208"/>
          </a:xfrm>
          <a:prstGeom prst="homePlat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C6FFF76-D35B-44AD-AEE9-7AA335430E09}"/>
              </a:ext>
            </a:extLst>
          </p:cNvPr>
          <p:cNvSpPr txBox="1">
            <a:spLocks/>
          </p:cNvSpPr>
          <p:nvPr/>
        </p:nvSpPr>
        <p:spPr>
          <a:xfrm>
            <a:off x="1236373" y="2155371"/>
            <a:ext cx="9235684" cy="2547257"/>
          </a:xfrm>
          <a:prstGeom prst="homePlat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</a:rPr>
              <a:t>AT&amp;T @ PEPCO  744424-8643 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(2021111628)</a:t>
            </a:r>
          </a:p>
        </p:txBody>
      </p:sp>
    </p:spTree>
    <p:extLst>
      <p:ext uri="{BB962C8B-B14F-4D97-AF65-F5344CB8AC3E}">
        <p14:creationId xmlns:p14="http://schemas.microsoft.com/office/powerpoint/2010/main" val="2913495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"/>
            <a:ext cx="6529589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1628 - PEPCO  744424-8643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783A42-0194-4A86-A646-C1BB048B5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241" y="1768901"/>
            <a:ext cx="7946451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775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>
            <a:extLst>
              <a:ext uri="{FF2B5EF4-FFF2-40B4-BE49-F238E27FC236}">
                <a16:creationId xmlns:a16="http://schemas.microsoft.com/office/drawing/2014/main" id="{08C659CA-6A5A-4F00-9334-7C1824908214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6712333" cy="852488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1628 - PEPCO 744424-8643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F06C55-0069-49FD-BB2E-EE0FB4463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42" y="952306"/>
            <a:ext cx="3510480" cy="55778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27B5719-F108-4C57-B151-CFA4FB497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208" y="225730"/>
            <a:ext cx="4258017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556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06076-1FCC-4350-8278-6B228E437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8819509" cy="568635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Telecom Capital Group/Verizon</a:t>
            </a:r>
            <a:br>
              <a:rPr lang="en-US" sz="3600" dirty="0"/>
            </a:br>
            <a:r>
              <a:rPr lang="en-US" sz="3200" dirty="0"/>
              <a:t>New Monopole and Colocation</a:t>
            </a:r>
            <a:br>
              <a:rPr lang="en-US" sz="3200" dirty="0"/>
            </a:br>
            <a:r>
              <a:rPr lang="en-US" sz="3200" dirty="0" err="1"/>
              <a:t>Claggettsville</a:t>
            </a:r>
            <a:r>
              <a:rPr lang="en-US" sz="3200" dirty="0"/>
              <a:t> Monopole site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Application 2021081541 and 2021081545</a:t>
            </a:r>
          </a:p>
        </p:txBody>
      </p:sp>
    </p:spTree>
    <p:extLst>
      <p:ext uri="{BB962C8B-B14F-4D97-AF65-F5344CB8AC3E}">
        <p14:creationId xmlns:p14="http://schemas.microsoft.com/office/powerpoint/2010/main" val="3554948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19BD6B8-CDCC-4FAC-8381-7CC7B1C284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5192" y="1317827"/>
            <a:ext cx="2781300" cy="46303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BD2D9B-657D-45B3-84C6-8C2259110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3143" y="0"/>
            <a:ext cx="3315956" cy="6858000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C7AFF384-71D0-43D5-98C4-F2089F10F385}"/>
              </a:ext>
            </a:extLst>
          </p:cNvPr>
          <p:cNvSpPr/>
          <p:nvPr/>
        </p:nvSpPr>
        <p:spPr>
          <a:xfrm rot="11259191">
            <a:off x="2943067" y="3844962"/>
            <a:ext cx="597911" cy="172613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9EDF33-BC14-488F-AE3A-C51E2AAB44BA}"/>
              </a:ext>
            </a:extLst>
          </p:cNvPr>
          <p:cNvSpPr/>
          <p:nvPr/>
        </p:nvSpPr>
        <p:spPr>
          <a:xfrm>
            <a:off x="9521121" y="2984521"/>
            <a:ext cx="1880887" cy="86902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04F122-C4B8-4BF6-9395-D136A6D9D338}"/>
              </a:ext>
            </a:extLst>
          </p:cNvPr>
          <p:cNvSpPr/>
          <p:nvPr/>
        </p:nvSpPr>
        <p:spPr>
          <a:xfrm rot="16200000">
            <a:off x="7918591" y="4988778"/>
            <a:ext cx="1712166" cy="3654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08C659CA-6A5A-4F00-9334-7C1824908214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5662414" cy="1054249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</a:rPr>
              <a:t>1450 - 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PEPCO 813443-2791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5520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01D3EE-F19C-4EC7-96BB-57929D252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Clarksburg Premium Outlets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3AE41A-D631-4D9A-8118-EE724E3B03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43" y="1015885"/>
            <a:ext cx="5419334" cy="4655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EE37E8-6523-44C3-ADDC-10FDF3C5C0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86" t="23810" r="29398" b="10256"/>
          <a:stretch/>
        </p:blipFill>
        <p:spPr bwMode="auto">
          <a:xfrm>
            <a:off x="6535633" y="1139895"/>
            <a:ext cx="4455567" cy="45319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422401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D68BD96-6E1F-4E8D-9EE2-707AEB473C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076" t="19841" r="23777" b="7204"/>
          <a:stretch/>
        </p:blipFill>
        <p:spPr bwMode="auto">
          <a:xfrm>
            <a:off x="387188" y="1756343"/>
            <a:ext cx="4959349" cy="44391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2CA6EE-16E5-43DD-8492-432A42533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4" y="194309"/>
            <a:ext cx="4813737" cy="93562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Claggettsville</a:t>
            </a:r>
            <a:r>
              <a:rPr lang="en-US" dirty="0"/>
              <a:t> Monopole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37D159E-E9E9-4B6B-88C6-0FAC5F6F5AC4}"/>
              </a:ext>
            </a:extLst>
          </p:cNvPr>
          <p:cNvSpPr/>
          <p:nvPr/>
        </p:nvSpPr>
        <p:spPr>
          <a:xfrm rot="10800000">
            <a:off x="3520241" y="2420918"/>
            <a:ext cx="533400" cy="1428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60B391-D908-480F-83A0-BFA06B44D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5600" y="363894"/>
            <a:ext cx="6019212" cy="627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425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474148-5D17-4AE8-8918-6B034E371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2572" y="0"/>
            <a:ext cx="72468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264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670851-F9D4-487F-B68B-55EFEE65F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021" y="681045"/>
            <a:ext cx="5812979" cy="56272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BF04790-14F5-4152-A812-AE4784EF45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927"/>
          <a:stretch/>
        </p:blipFill>
        <p:spPr>
          <a:xfrm>
            <a:off x="129252" y="780836"/>
            <a:ext cx="5845866" cy="5527496"/>
          </a:xfrm>
          <a:prstGeom prst="rect">
            <a:avLst/>
          </a:prstGeom>
        </p:spPr>
      </p:pic>
      <p:sp>
        <p:nvSpPr>
          <p:cNvPr id="17" name="Arrow: Down 16">
            <a:extLst>
              <a:ext uri="{FF2B5EF4-FFF2-40B4-BE49-F238E27FC236}">
                <a16:creationId xmlns:a16="http://schemas.microsoft.com/office/drawing/2014/main" id="{D75539CB-A6FA-4231-80CF-62B021B548CA}"/>
              </a:ext>
            </a:extLst>
          </p:cNvPr>
          <p:cNvSpPr/>
          <p:nvPr/>
        </p:nvSpPr>
        <p:spPr>
          <a:xfrm rot="6900646">
            <a:off x="3072832" y="3115997"/>
            <a:ext cx="184935" cy="35959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5D1AB7F9-7DC1-46AA-9AB9-C780513AD4BD}"/>
              </a:ext>
            </a:extLst>
          </p:cNvPr>
          <p:cNvSpPr/>
          <p:nvPr/>
        </p:nvSpPr>
        <p:spPr>
          <a:xfrm rot="6182172">
            <a:off x="9389065" y="3115997"/>
            <a:ext cx="184935" cy="35959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7993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F87414-CDE6-43F1-852B-441CC3477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59"/>
          <a:stretch/>
        </p:blipFill>
        <p:spPr>
          <a:xfrm>
            <a:off x="5667983" y="484731"/>
            <a:ext cx="6524017" cy="57198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4EFF3E-2B3F-47C8-B26E-285775FE32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80" t="10337" b="225"/>
          <a:stretch/>
        </p:blipFill>
        <p:spPr>
          <a:xfrm>
            <a:off x="-226031" y="143838"/>
            <a:ext cx="7679262" cy="553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4118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55753-6C1B-4DA6-B3A3-0A37AE08C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21" y="0"/>
            <a:ext cx="10515600" cy="1325563"/>
          </a:xfrm>
        </p:spPr>
        <p:txBody>
          <a:bodyPr/>
          <a:lstStyle/>
          <a:p>
            <a:r>
              <a:rPr lang="en-US" dirty="0"/>
              <a:t>Nearby Residences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04BADE-A15F-475A-81D0-2E1C4B1552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35" t="8812" r="3427" b="8889"/>
          <a:stretch/>
        </p:blipFill>
        <p:spPr>
          <a:xfrm>
            <a:off x="1479479" y="1027906"/>
            <a:ext cx="9380306" cy="543503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F429436-0F01-4B0D-B4D3-79D455FDA5CF}"/>
              </a:ext>
            </a:extLst>
          </p:cNvPr>
          <p:cNvSpPr/>
          <p:nvPr/>
        </p:nvSpPr>
        <p:spPr>
          <a:xfrm>
            <a:off x="6678203" y="4006922"/>
            <a:ext cx="123289" cy="1335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4447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3DC461-40E3-477B-AA3C-67C0E7D72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44" y="11134"/>
            <a:ext cx="10515600" cy="1325563"/>
          </a:xfrm>
        </p:spPr>
        <p:txBody>
          <a:bodyPr/>
          <a:lstStyle/>
          <a:p>
            <a:r>
              <a:rPr lang="en-US" dirty="0"/>
              <a:t>Alternate sites (Verizon/CTC)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8DE8C0-664C-40D6-B892-ABB5240465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76" t="17524" r="18006" b="5000"/>
          <a:stretch/>
        </p:blipFill>
        <p:spPr>
          <a:xfrm>
            <a:off x="2777448" y="1047965"/>
            <a:ext cx="6349429" cy="553768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D747F9DE-35FD-47A2-9DEF-A96B29D1CDB4}"/>
              </a:ext>
            </a:extLst>
          </p:cNvPr>
          <p:cNvSpPr/>
          <p:nvPr/>
        </p:nvSpPr>
        <p:spPr>
          <a:xfrm>
            <a:off x="6062662" y="3657601"/>
            <a:ext cx="66676" cy="6905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752A8B8E-BF21-4076-AFE7-9027AC9AC7D9}"/>
              </a:ext>
            </a:extLst>
          </p:cNvPr>
          <p:cNvSpPr/>
          <p:nvPr/>
        </p:nvSpPr>
        <p:spPr>
          <a:xfrm>
            <a:off x="6248401" y="1857375"/>
            <a:ext cx="247650" cy="5293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A2535757-2D4D-497E-B884-33155978F0F2}"/>
              </a:ext>
            </a:extLst>
          </p:cNvPr>
          <p:cNvSpPr/>
          <p:nvPr/>
        </p:nvSpPr>
        <p:spPr>
          <a:xfrm rot="5400000">
            <a:off x="7448551" y="1402208"/>
            <a:ext cx="247650" cy="52933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35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22CBE51-9ECB-42F4-8B89-F955C0F236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35" t="8812" r="3427" b="8889"/>
          <a:stretch/>
        </p:blipFill>
        <p:spPr>
          <a:xfrm>
            <a:off x="1479479" y="1027906"/>
            <a:ext cx="9380306" cy="543503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772E458-51FC-4208-BD6B-2809B9B81139}"/>
              </a:ext>
            </a:extLst>
          </p:cNvPr>
          <p:cNvSpPr/>
          <p:nvPr/>
        </p:nvSpPr>
        <p:spPr>
          <a:xfrm>
            <a:off x="6678203" y="4006922"/>
            <a:ext cx="123289" cy="13356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5953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6ADC9-1548-4F09-98EF-4FF002924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E1CFD-9D61-4E99-A1D2-E1D76F822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484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ABCECF4-50B9-4E7F-A728-A866D749DD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22310"/>
            <a:ext cx="9144000" cy="4105468"/>
          </a:xfrm>
        </p:spPr>
        <p:txBody>
          <a:bodyPr>
            <a:normAutofit/>
          </a:bodyPr>
          <a:lstStyle/>
          <a:p>
            <a:r>
              <a:rPr lang="en-US" sz="4000" dirty="0"/>
              <a:t>Telecom Capital Group/Verizon</a:t>
            </a:r>
            <a:br>
              <a:rPr lang="en-US" sz="4000" dirty="0"/>
            </a:br>
            <a:r>
              <a:rPr lang="en-US" sz="4000" dirty="0"/>
              <a:t>Old Hundred Monopole site</a:t>
            </a:r>
            <a:br>
              <a:rPr lang="en-US" sz="4000" dirty="0"/>
            </a:br>
            <a:br>
              <a:rPr lang="en-US" sz="4000" dirty="0"/>
            </a:br>
            <a:r>
              <a:rPr lang="en-US" sz="3600" dirty="0"/>
              <a:t>New Monopole and Colocation</a:t>
            </a:r>
            <a:br>
              <a:rPr lang="en-US" sz="4000" dirty="0"/>
            </a:br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Application 2021081528 and 2021081533</a:t>
            </a:r>
          </a:p>
        </p:txBody>
      </p:sp>
    </p:spTree>
    <p:extLst>
      <p:ext uri="{BB962C8B-B14F-4D97-AF65-F5344CB8AC3E}">
        <p14:creationId xmlns:p14="http://schemas.microsoft.com/office/powerpoint/2010/main" val="3887157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410FBD8-6CE8-47E3-9AA6-912EF4014138}"/>
              </a:ext>
            </a:extLst>
          </p:cNvPr>
          <p:cNvSpPr/>
          <p:nvPr/>
        </p:nvSpPr>
        <p:spPr>
          <a:xfrm>
            <a:off x="1236372" y="1455313"/>
            <a:ext cx="9672034" cy="4018208"/>
          </a:xfrm>
          <a:prstGeom prst="homePlat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C6FFF76-D35B-44AD-AEE9-7AA335430E09}"/>
              </a:ext>
            </a:extLst>
          </p:cNvPr>
          <p:cNvSpPr txBox="1">
            <a:spLocks/>
          </p:cNvSpPr>
          <p:nvPr/>
        </p:nvSpPr>
        <p:spPr>
          <a:xfrm>
            <a:off x="2171852" y="2155371"/>
            <a:ext cx="6946776" cy="2547257"/>
          </a:xfrm>
          <a:prstGeom prst="homePlat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</a:rPr>
              <a:t>Crown Castle/T-Mobile @ </a:t>
            </a:r>
          </a:p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PEPCO 791424-6090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(2021061484)</a:t>
            </a:r>
          </a:p>
        </p:txBody>
      </p:sp>
    </p:spTree>
    <p:extLst>
      <p:ext uri="{BB962C8B-B14F-4D97-AF65-F5344CB8AC3E}">
        <p14:creationId xmlns:p14="http://schemas.microsoft.com/office/powerpoint/2010/main" val="9230233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01D3EE-F19C-4EC7-96BB-57929D252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Clarksburg Premium Outlets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F83B5C-FB14-4A7C-BA03-590900BAEE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543" y="484039"/>
            <a:ext cx="6062430" cy="46851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2BD195-E54B-4216-A903-D745A5F97F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3231" y="2481942"/>
            <a:ext cx="4357283" cy="40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394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FE5F66-4AE5-4BA3-8147-E8B4DE09ED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86" t="19381" r="16216" b="32784"/>
          <a:stretch/>
        </p:blipFill>
        <p:spPr>
          <a:xfrm>
            <a:off x="765258" y="2100567"/>
            <a:ext cx="4171326" cy="33671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2CA6EE-16E5-43DD-8492-432A42533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4" y="194309"/>
            <a:ext cx="5642553" cy="1074654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Old Hundred Monopole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A37D159E-E9E9-4B6B-88C6-0FAC5F6F5AC4}"/>
              </a:ext>
            </a:extLst>
          </p:cNvPr>
          <p:cNvSpPr/>
          <p:nvPr/>
        </p:nvSpPr>
        <p:spPr>
          <a:xfrm rot="10800000">
            <a:off x="2727138" y="3750039"/>
            <a:ext cx="533400" cy="1428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FE5E35-F8B4-4B7C-AA96-470114583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4232" y="102635"/>
            <a:ext cx="5976150" cy="6382139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682AB102-FA95-4425-8505-66A8F5BE3E73}"/>
              </a:ext>
            </a:extLst>
          </p:cNvPr>
          <p:cNvSpPr/>
          <p:nvPr/>
        </p:nvSpPr>
        <p:spPr>
          <a:xfrm rot="10800000">
            <a:off x="9905484" y="1672418"/>
            <a:ext cx="666100" cy="20303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02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3361662-AAD3-4A25-9A31-F3273F73C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982" y="0"/>
            <a:ext cx="71100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599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FF6246-F917-4195-9686-D7D4C6330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64" y="465017"/>
            <a:ext cx="5711605" cy="5922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9CAE93-5931-441A-90A8-6AC129BC04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6914" y="541176"/>
            <a:ext cx="5804606" cy="5629492"/>
          </a:xfrm>
          <a:prstGeom prst="rect">
            <a:avLst/>
          </a:prstGeom>
        </p:spPr>
      </p:pic>
      <p:sp>
        <p:nvSpPr>
          <p:cNvPr id="17" name="Arrow: Down 16">
            <a:extLst>
              <a:ext uri="{FF2B5EF4-FFF2-40B4-BE49-F238E27FC236}">
                <a16:creationId xmlns:a16="http://schemas.microsoft.com/office/drawing/2014/main" id="{D75539CB-A6FA-4231-80CF-62B021B548CA}"/>
              </a:ext>
            </a:extLst>
          </p:cNvPr>
          <p:cNvSpPr/>
          <p:nvPr/>
        </p:nvSpPr>
        <p:spPr>
          <a:xfrm rot="18668225">
            <a:off x="2391695" y="2620294"/>
            <a:ext cx="184935" cy="35959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5D1AB7F9-7DC1-46AA-9AB9-C780513AD4BD}"/>
              </a:ext>
            </a:extLst>
          </p:cNvPr>
          <p:cNvSpPr/>
          <p:nvPr/>
        </p:nvSpPr>
        <p:spPr>
          <a:xfrm rot="18346442">
            <a:off x="8558640" y="3119392"/>
            <a:ext cx="184935" cy="359596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0122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57F74B0-C9FF-4BAC-95C1-82E07F54E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866" y="2467352"/>
            <a:ext cx="6435804" cy="4390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90E820-E0BF-4589-B17E-AC3B7C2B9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915" y="0"/>
            <a:ext cx="5806120" cy="24837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C297B69-138B-4074-833B-E449D037A9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014798" cy="55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249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146096-D69C-45FB-8F5F-93314D242F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5276" y="1151407"/>
            <a:ext cx="7268547" cy="518782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83DC461-40E3-477B-AA3C-67C0E7D72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44" y="11134"/>
            <a:ext cx="10515600" cy="1325563"/>
          </a:xfrm>
        </p:spPr>
        <p:txBody>
          <a:bodyPr/>
          <a:lstStyle/>
          <a:p>
            <a:r>
              <a:rPr lang="en-US" dirty="0"/>
              <a:t>Alternate sites (Verizon/CTC)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747F9DE-35FD-47A2-9DEF-A96B29D1CDB4}"/>
              </a:ext>
            </a:extLst>
          </p:cNvPr>
          <p:cNvSpPr/>
          <p:nvPr/>
        </p:nvSpPr>
        <p:spPr>
          <a:xfrm>
            <a:off x="6462713" y="3200041"/>
            <a:ext cx="66676" cy="6905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A2535757-2D4D-497E-B884-33155978F0F2}"/>
              </a:ext>
            </a:extLst>
          </p:cNvPr>
          <p:cNvSpPr/>
          <p:nvPr/>
        </p:nvSpPr>
        <p:spPr>
          <a:xfrm rot="16200000">
            <a:off x="6021055" y="2615187"/>
            <a:ext cx="247650" cy="52933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B0704A8-2E25-4325-A5A6-5DE2704EC448}"/>
              </a:ext>
            </a:extLst>
          </p:cNvPr>
          <p:cNvSpPr/>
          <p:nvPr/>
        </p:nvSpPr>
        <p:spPr>
          <a:xfrm rot="16200000">
            <a:off x="245983" y="6198385"/>
            <a:ext cx="247650" cy="529335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B933A0-6186-46F4-B52E-720953EE87AC}"/>
              </a:ext>
            </a:extLst>
          </p:cNvPr>
          <p:cNvSpPr txBox="1"/>
          <p:nvPr/>
        </p:nvSpPr>
        <p:spPr>
          <a:xfrm>
            <a:off x="634475" y="6299381"/>
            <a:ext cx="2376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2009/2010 application</a:t>
            </a:r>
          </a:p>
        </p:txBody>
      </p:sp>
    </p:spTree>
    <p:extLst>
      <p:ext uri="{BB962C8B-B14F-4D97-AF65-F5344CB8AC3E}">
        <p14:creationId xmlns:p14="http://schemas.microsoft.com/office/powerpoint/2010/main" val="74584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"/>
            <a:ext cx="6529589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1484 - </a:t>
            </a: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PEPCO 791424-6090</a:t>
            </a:r>
            <a:endParaRPr lang="en-US" sz="4400" dirty="0">
              <a:solidFill>
                <a:srgbClr val="FFFF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7344C8-696C-4CE8-A0E1-2B39CD0AB7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1110" y="1399591"/>
            <a:ext cx="5971592" cy="489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914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D334DEE-3775-4900-B5E6-4E5CEB93E8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9"/>
          <a:stretch/>
        </p:blipFill>
        <p:spPr bwMode="auto">
          <a:xfrm>
            <a:off x="1335735" y="1411198"/>
            <a:ext cx="2732412" cy="49119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AE3294-0720-4FD5-9D04-1C6FB93353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57153"/>
            <a:ext cx="4980562" cy="5389123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C7AFF384-71D0-43D5-98C4-F2089F10F385}"/>
              </a:ext>
            </a:extLst>
          </p:cNvPr>
          <p:cNvSpPr/>
          <p:nvPr/>
        </p:nvSpPr>
        <p:spPr>
          <a:xfrm>
            <a:off x="1809786" y="3165407"/>
            <a:ext cx="597911" cy="172613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9EDF33-BC14-488F-AE3A-C51E2AAB44BA}"/>
              </a:ext>
            </a:extLst>
          </p:cNvPr>
          <p:cNvSpPr/>
          <p:nvPr/>
        </p:nvSpPr>
        <p:spPr>
          <a:xfrm>
            <a:off x="9039827" y="1411198"/>
            <a:ext cx="2036736" cy="101476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04F122-C4B8-4BF6-9395-D136A6D9D338}"/>
              </a:ext>
            </a:extLst>
          </p:cNvPr>
          <p:cNvSpPr/>
          <p:nvPr/>
        </p:nvSpPr>
        <p:spPr>
          <a:xfrm rot="16200000">
            <a:off x="7176805" y="3985734"/>
            <a:ext cx="1814808" cy="34676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08C659CA-6A5A-4F00-9334-7C1824908214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5662414" cy="1054249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</a:rPr>
              <a:t>1484 - 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PEPCO 791424-6090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693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2410FBD8-6CE8-47E3-9AA6-912EF4014138}"/>
              </a:ext>
            </a:extLst>
          </p:cNvPr>
          <p:cNvSpPr/>
          <p:nvPr/>
        </p:nvSpPr>
        <p:spPr>
          <a:xfrm>
            <a:off x="1236372" y="1455313"/>
            <a:ext cx="9672034" cy="4018208"/>
          </a:xfrm>
          <a:prstGeom prst="homePlat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2C6FFF76-D35B-44AD-AEE9-7AA335430E09}"/>
              </a:ext>
            </a:extLst>
          </p:cNvPr>
          <p:cNvSpPr txBox="1">
            <a:spLocks/>
          </p:cNvSpPr>
          <p:nvPr/>
        </p:nvSpPr>
        <p:spPr>
          <a:xfrm>
            <a:off x="2171852" y="2155371"/>
            <a:ext cx="6946776" cy="2547257"/>
          </a:xfrm>
          <a:prstGeom prst="homePlate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</a:rPr>
              <a:t>Crown Castle/T-Mobile @ </a:t>
            </a:r>
          </a:p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PEPCO 812446-3789</a:t>
            </a:r>
          </a:p>
          <a:p>
            <a:pPr algn="ctr"/>
            <a:r>
              <a:rPr lang="en-US" sz="3600" dirty="0">
                <a:solidFill>
                  <a:srgbClr val="FFFFFF"/>
                </a:solidFill>
              </a:rPr>
              <a:t>(2021061490)</a:t>
            </a:r>
          </a:p>
        </p:txBody>
      </p:sp>
    </p:spTree>
    <p:extLst>
      <p:ext uri="{BB962C8B-B14F-4D97-AF65-F5344CB8AC3E}">
        <p14:creationId xmlns:p14="http://schemas.microsoft.com/office/powerpoint/2010/main" val="2486874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5DEB3E-9785-4D3E-96DA-1B03B1B1B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"/>
            <a:ext cx="6529589" cy="1054249"/>
          </a:xfr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>
                <a:solidFill>
                  <a:srgbClr val="FFFFFF"/>
                </a:solidFill>
              </a:rPr>
              <a:t>1490 - </a:t>
            </a: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PEPCO 812446-3789</a:t>
            </a:r>
            <a:endParaRPr lang="en-US" sz="4400" dirty="0">
              <a:solidFill>
                <a:srgbClr val="FFFF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A5FD64-BF01-4305-9A3F-3CDA1F1461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746" t="33995" r="25032" b="4414"/>
          <a:stretch/>
        </p:blipFill>
        <p:spPr>
          <a:xfrm>
            <a:off x="2846895" y="1480007"/>
            <a:ext cx="5957740" cy="470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520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A8874AE-756F-4066-A419-5024A0C871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3" r="7082" b="18472"/>
          <a:stretch/>
        </p:blipFill>
        <p:spPr bwMode="auto">
          <a:xfrm rot="5400000">
            <a:off x="499368" y="2310596"/>
            <a:ext cx="5423535" cy="29108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B9D6E8-141F-4997-99EE-35FB96A58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9588" y="184825"/>
            <a:ext cx="5058383" cy="6488349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C7AFF384-71D0-43D5-98C4-F2089F10F385}"/>
              </a:ext>
            </a:extLst>
          </p:cNvPr>
          <p:cNvSpPr/>
          <p:nvPr/>
        </p:nvSpPr>
        <p:spPr>
          <a:xfrm rot="880151">
            <a:off x="2276317" y="3387507"/>
            <a:ext cx="597911" cy="172613"/>
          </a:xfrm>
          <a:prstGeom prst="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9EDF33-BC14-488F-AE3A-C51E2AAB44BA}"/>
              </a:ext>
            </a:extLst>
          </p:cNvPr>
          <p:cNvSpPr/>
          <p:nvPr/>
        </p:nvSpPr>
        <p:spPr>
          <a:xfrm>
            <a:off x="6529587" y="2194970"/>
            <a:ext cx="1883255" cy="78149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A04F122-C4B8-4BF6-9395-D136A6D9D338}"/>
              </a:ext>
            </a:extLst>
          </p:cNvPr>
          <p:cNvSpPr/>
          <p:nvPr/>
        </p:nvSpPr>
        <p:spPr>
          <a:xfrm rot="16200000">
            <a:off x="8571732" y="4447601"/>
            <a:ext cx="1898779" cy="3094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08C659CA-6A5A-4F00-9334-7C1824908214}"/>
              </a:ext>
            </a:extLst>
          </p:cNvPr>
          <p:cNvSpPr txBox="1">
            <a:spLocks/>
          </p:cNvSpPr>
          <p:nvPr/>
        </p:nvSpPr>
        <p:spPr>
          <a:xfrm>
            <a:off x="0" y="-1"/>
            <a:ext cx="5662414" cy="1054249"/>
          </a:xfrm>
          <a:prstGeom prst="rect">
            <a:avLst/>
          </a:prstGeom>
          <a:solidFill>
            <a:srgbClr val="000000">
              <a:alpha val="60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rgbClr val="FFFFFF"/>
                </a:solidFill>
              </a:rPr>
              <a:t>1490 - 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PEPCO 812446-3789</a:t>
            </a:r>
            <a:endParaRPr lang="en-US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4594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1902</TotalTime>
  <Words>819</Words>
  <Application>Microsoft Office PowerPoint</Application>
  <PresentationFormat>Widescreen</PresentationFormat>
  <Paragraphs>115</Paragraphs>
  <Slides>45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Office Theme</vt:lpstr>
      <vt:lpstr>PowerPoint Presentation</vt:lpstr>
      <vt:lpstr>1450 - PEPCO 813443-2791</vt:lpstr>
      <vt:lpstr>PowerPoint Presentation</vt:lpstr>
      <vt:lpstr>PowerPoint Presentation</vt:lpstr>
      <vt:lpstr>1484 - PEPCO 791424-6090</vt:lpstr>
      <vt:lpstr>PowerPoint Presentation</vt:lpstr>
      <vt:lpstr>PowerPoint Presentation</vt:lpstr>
      <vt:lpstr>1490 - PEPCO 812446-3789</vt:lpstr>
      <vt:lpstr>PowerPoint Presentation</vt:lpstr>
      <vt:lpstr>PowerPoint Presentation</vt:lpstr>
      <vt:lpstr>1594 - PEPCO 799416-510810</vt:lpstr>
      <vt:lpstr>PowerPoint Presentation</vt:lpstr>
      <vt:lpstr>PowerPoint Presentation</vt:lpstr>
      <vt:lpstr>PowerPoint Presentation</vt:lpstr>
      <vt:lpstr>1683 - PEPCO 795421-0031</vt:lpstr>
      <vt:lpstr>PowerPoint Presentation</vt:lpstr>
      <vt:lpstr>PowerPoint Presentation</vt:lpstr>
      <vt:lpstr>1614 – Verizon 8</vt:lpstr>
      <vt:lpstr>PowerPoint Presentation</vt:lpstr>
      <vt:lpstr>PowerPoint Presentation</vt:lpstr>
      <vt:lpstr>1624 - PEPCO  747422-880280</vt:lpstr>
      <vt:lpstr>PowerPoint Presentation</vt:lpstr>
      <vt:lpstr>PowerPoint Presentation</vt:lpstr>
      <vt:lpstr>1625 - PEPCO  772442-060130</vt:lpstr>
      <vt:lpstr>PowerPoint Presentation</vt:lpstr>
      <vt:lpstr>PowerPoint Presentation</vt:lpstr>
      <vt:lpstr>1628 - PEPCO  744424-8643</vt:lpstr>
      <vt:lpstr>PowerPoint Presentation</vt:lpstr>
      <vt:lpstr>Telecom Capital Group/Verizon New Monopole and Colocation Claggettsville Monopole site  Application 2021081541 and 2021081545</vt:lpstr>
      <vt:lpstr>Clarksburg Premium Outlets</vt:lpstr>
      <vt:lpstr>Claggettsville Monopole</vt:lpstr>
      <vt:lpstr>PowerPoint Presentation</vt:lpstr>
      <vt:lpstr>PowerPoint Presentation</vt:lpstr>
      <vt:lpstr>PowerPoint Presentation</vt:lpstr>
      <vt:lpstr>Nearby Residences</vt:lpstr>
      <vt:lpstr>Alternate sites (Verizon/CTC)</vt:lpstr>
      <vt:lpstr>PowerPoint Presentation</vt:lpstr>
      <vt:lpstr>PowerPoint Presentation</vt:lpstr>
      <vt:lpstr>Telecom Capital Group/Verizon Old Hundred Monopole site  New Monopole and Colocation   Application 2021081528 and 2021081533</vt:lpstr>
      <vt:lpstr>Clarksburg Premium Outlets</vt:lpstr>
      <vt:lpstr>Old Hundred Monopole</vt:lpstr>
      <vt:lpstr>PowerPoint Presentation</vt:lpstr>
      <vt:lpstr>PowerPoint Presentation</vt:lpstr>
      <vt:lpstr>PowerPoint Presentation</vt:lpstr>
      <vt:lpstr>Alternate sites (Verizon/CTC)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WMATA@ Brookeville     Tower</dc:title>
  <dc:creator>James Crane</dc:creator>
  <cp:lastModifiedBy>Julie Elias</cp:lastModifiedBy>
  <cp:revision>52</cp:revision>
  <dcterms:created xsi:type="dcterms:W3CDTF">2020-12-30T18:47:40Z</dcterms:created>
  <dcterms:modified xsi:type="dcterms:W3CDTF">2022-04-06T12:37:40Z</dcterms:modified>
</cp:coreProperties>
</file>