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58" r:id="rId2"/>
    <p:sldId id="465" r:id="rId3"/>
    <p:sldId id="466" r:id="rId4"/>
    <p:sldId id="467" r:id="rId5"/>
    <p:sldId id="468" r:id="rId6"/>
    <p:sldId id="469" r:id="rId7"/>
    <p:sldId id="470" r:id="rId8"/>
    <p:sldId id="4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89261" autoAdjust="0"/>
  </p:normalViewPr>
  <p:slideViewPr>
    <p:cSldViewPr snapToGrid="0">
      <p:cViewPr>
        <p:scale>
          <a:sx n="100" d="100"/>
          <a:sy n="100" d="100"/>
        </p:scale>
        <p:origin x="1344" y="120"/>
      </p:cViewPr>
      <p:guideLst/>
    </p:cSldViewPr>
  </p:slideViewPr>
  <p:notesTextViewPr>
    <p:cViewPr>
      <p:scale>
        <a:sx n="1" d="1"/>
        <a:sy n="1" d="1"/>
      </p:scale>
      <p:origin x="0" y="0"/>
    </p:cViewPr>
  </p:notesTextViewPr>
  <p:notesViewPr>
    <p:cSldViewPr snapToGrid="0">
      <p:cViewPr varScale="1">
        <p:scale>
          <a:sx n="50" d="100"/>
          <a:sy n="50" d="100"/>
        </p:scale>
        <p:origin x="256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A150B-4087-43B8-9D25-F03E9E7EE7C4}" type="datetimeFigureOut">
              <a:rPr lang="en-US" smtClean="0"/>
              <a:t>10/28/2022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DC2BA-B651-40E1-A86B-C3019BF89EF4}" type="slidenum">
              <a:rPr lang="en-US" smtClean="0"/>
              <a:t>‹#›</a:t>
            </a:fld>
            <a:endParaRPr lang="en-US" dirty="0"/>
          </a:p>
        </p:txBody>
      </p:sp>
    </p:spTree>
    <p:extLst>
      <p:ext uri="{BB962C8B-B14F-4D97-AF65-F5344CB8AC3E}">
        <p14:creationId xmlns:p14="http://schemas.microsoft.com/office/powerpoint/2010/main" val="406288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PEPCO transmission tower in the greater Gaithersburg area, between Montgomery Village and </a:t>
            </a:r>
            <a:r>
              <a:rPr lang="en-US" dirty="0" err="1"/>
              <a:t>Laytonsville</a:t>
            </a:r>
            <a:r>
              <a:rPr lang="en-US" dirty="0"/>
              <a:t>. Transmission tower is located to the east of E. Village Avenue near the intersection with </a:t>
            </a:r>
            <a:r>
              <a:rPr lang="en-US" dirty="0" err="1"/>
              <a:t>Doubleland</a:t>
            </a:r>
            <a:r>
              <a:rPr lang="en-US" dirty="0"/>
              <a:t> Rd. The area is zoned R-200. </a:t>
            </a:r>
          </a:p>
        </p:txBody>
      </p:sp>
      <p:sp>
        <p:nvSpPr>
          <p:cNvPr id="4" name="Slide Number Placeholder 3"/>
          <p:cNvSpPr>
            <a:spLocks noGrp="1"/>
          </p:cNvSpPr>
          <p:nvPr>
            <p:ph type="sldNum" sz="quarter" idx="5"/>
          </p:nvPr>
        </p:nvSpPr>
        <p:spPr/>
        <p:txBody>
          <a:bodyPr/>
          <a:lstStyle/>
          <a:p>
            <a:fld id="{F38DC2BA-B651-40E1-A86B-C3019BF89EF4}" type="slidenum">
              <a:rPr lang="en-US" smtClean="0"/>
              <a:t>3</a:t>
            </a:fld>
            <a:endParaRPr lang="en-US" dirty="0"/>
          </a:p>
        </p:txBody>
      </p:sp>
    </p:spTree>
    <p:extLst>
      <p:ext uri="{BB962C8B-B14F-4D97-AF65-F5344CB8AC3E}">
        <p14:creationId xmlns:p14="http://schemas.microsoft.com/office/powerpoint/2010/main" val="19304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Antennas will be installed at a RAD center of 123.8’ on the existing 131.5’ PEPCO transmission tower. There are no antennas on 106-S. An application from Clearwire was reviewed and recommended by the TFCG in April 2010 but the antennas were not attached. </a:t>
            </a:r>
          </a:p>
        </p:txBody>
      </p:sp>
      <p:sp>
        <p:nvSpPr>
          <p:cNvPr id="4" name="Slide Number Placeholder 3"/>
          <p:cNvSpPr>
            <a:spLocks noGrp="1"/>
          </p:cNvSpPr>
          <p:nvPr>
            <p:ph type="sldNum" sz="quarter" idx="5"/>
          </p:nvPr>
        </p:nvSpPr>
        <p:spPr/>
        <p:txBody>
          <a:bodyPr/>
          <a:lstStyle/>
          <a:p>
            <a:fld id="{F38DC2BA-B651-40E1-A86B-C3019BF89EF4}" type="slidenum">
              <a:rPr lang="en-US" smtClean="0"/>
              <a:t>4</a:t>
            </a:fld>
            <a:endParaRPr lang="en-US" dirty="0"/>
          </a:p>
        </p:txBody>
      </p:sp>
    </p:spTree>
    <p:extLst>
      <p:ext uri="{BB962C8B-B14F-4D97-AF65-F5344CB8AC3E}">
        <p14:creationId xmlns:p14="http://schemas.microsoft.com/office/powerpoint/2010/main" val="321680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new equipment cabinets will be added to the existing concrete equipment pad next to the neighboring transmission tower, connected by underground cabling to the new installation. We recommend this application.</a:t>
            </a:r>
          </a:p>
        </p:txBody>
      </p:sp>
      <p:sp>
        <p:nvSpPr>
          <p:cNvPr id="4" name="Slide Number Placeholder 3"/>
          <p:cNvSpPr>
            <a:spLocks noGrp="1"/>
          </p:cNvSpPr>
          <p:nvPr>
            <p:ph type="sldNum" sz="quarter" idx="5"/>
          </p:nvPr>
        </p:nvSpPr>
        <p:spPr/>
        <p:txBody>
          <a:bodyPr/>
          <a:lstStyle/>
          <a:p>
            <a:fld id="{F38DC2BA-B651-40E1-A86B-C3019BF89EF4}" type="slidenum">
              <a:rPr lang="en-US" smtClean="0"/>
              <a:t>5</a:t>
            </a:fld>
            <a:endParaRPr lang="en-US" dirty="0"/>
          </a:p>
        </p:txBody>
      </p:sp>
    </p:spTree>
    <p:extLst>
      <p:ext uri="{BB962C8B-B14F-4D97-AF65-F5344CB8AC3E}">
        <p14:creationId xmlns:p14="http://schemas.microsoft.com/office/powerpoint/2010/main" val="166291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AT&amp;T Wireless to colocate on Pepco Transmission tower 37-S, West of MD-117 </a:t>
            </a:r>
            <a:r>
              <a:rPr lang="en-US" dirty="0" err="1"/>
              <a:t>Bucklodge</a:t>
            </a:r>
            <a:r>
              <a:rPr lang="en-US" dirty="0"/>
              <a:t> Rd. The site is zoned AR. </a:t>
            </a:r>
          </a:p>
        </p:txBody>
      </p:sp>
      <p:sp>
        <p:nvSpPr>
          <p:cNvPr id="4" name="Slide Number Placeholder 3"/>
          <p:cNvSpPr>
            <a:spLocks noGrp="1"/>
          </p:cNvSpPr>
          <p:nvPr>
            <p:ph type="sldNum" sz="quarter" idx="5"/>
          </p:nvPr>
        </p:nvSpPr>
        <p:spPr/>
        <p:txBody>
          <a:bodyPr/>
          <a:lstStyle/>
          <a:p>
            <a:fld id="{F38DC2BA-B651-40E1-A86B-C3019BF89EF4}" type="slidenum">
              <a:rPr lang="en-US" smtClean="0"/>
              <a:t>7</a:t>
            </a:fld>
            <a:endParaRPr lang="en-US" dirty="0"/>
          </a:p>
        </p:txBody>
      </p:sp>
    </p:spTree>
    <p:extLst>
      <p:ext uri="{BB962C8B-B14F-4D97-AF65-F5344CB8AC3E}">
        <p14:creationId xmlns:p14="http://schemas.microsoft.com/office/powerpoint/2010/main" val="254735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antennas will be mounted on an existing 154.5’ PEPCO transmission tower at a RAD center of 157’. A new concrete equipment pad will installed at grade next to the tower. There are no other antennas or carriers on the transmission tower. The TFCG reviewed and recommended a similar application from Verizon to colocate on 37-S in November 2013, but the antennas weren’t installed. We recommend this application.</a:t>
            </a:r>
          </a:p>
        </p:txBody>
      </p:sp>
      <p:sp>
        <p:nvSpPr>
          <p:cNvPr id="4" name="Slide Number Placeholder 3"/>
          <p:cNvSpPr>
            <a:spLocks noGrp="1"/>
          </p:cNvSpPr>
          <p:nvPr>
            <p:ph type="sldNum" sz="quarter" idx="5"/>
          </p:nvPr>
        </p:nvSpPr>
        <p:spPr/>
        <p:txBody>
          <a:bodyPr/>
          <a:lstStyle/>
          <a:p>
            <a:fld id="{F38DC2BA-B651-40E1-A86B-C3019BF89EF4}" type="slidenum">
              <a:rPr lang="en-US" smtClean="0"/>
              <a:t>8</a:t>
            </a:fld>
            <a:endParaRPr lang="en-US" dirty="0"/>
          </a:p>
        </p:txBody>
      </p:sp>
    </p:spTree>
    <p:extLst>
      <p:ext uri="{BB962C8B-B14F-4D97-AF65-F5344CB8AC3E}">
        <p14:creationId xmlns:p14="http://schemas.microsoft.com/office/powerpoint/2010/main" val="281873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B8D2-C872-4750-860C-2E82EFB224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5BDA02-0CAA-4332-8D20-67ADA1D48A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94150A-772F-494C-9A7A-30CB93A48D92}"/>
              </a:ext>
            </a:extLst>
          </p:cNvPr>
          <p:cNvSpPr>
            <a:spLocks noGrp="1"/>
          </p:cNvSpPr>
          <p:nvPr>
            <p:ph type="dt" sz="half" idx="10"/>
          </p:nvPr>
        </p:nvSpPr>
        <p:spPr/>
        <p:txBody>
          <a:bodyPr/>
          <a:lstStyle/>
          <a:p>
            <a:fld id="{18900BE9-D7CA-4779-906D-3CE2146CF39B}" type="datetimeFigureOut">
              <a:rPr lang="en-US" smtClean="0"/>
              <a:t>10/28/2022</a:t>
            </a:fld>
            <a:endParaRPr lang="en-US" dirty="0"/>
          </a:p>
        </p:txBody>
      </p:sp>
      <p:sp>
        <p:nvSpPr>
          <p:cNvPr id="5" name="Footer Placeholder 4">
            <a:extLst>
              <a:ext uri="{FF2B5EF4-FFF2-40B4-BE49-F238E27FC236}">
                <a16:creationId xmlns:a16="http://schemas.microsoft.com/office/drawing/2014/main" id="{8DC0E1AF-D745-4219-852B-229CADC41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1E56F9-CC05-4DD7-9C0A-1E29EFFE0C9C}"/>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416104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9055-4AA5-48CE-8501-90D1218D81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1165A-A4B6-468F-8B94-CE18A8BCC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9715E-69AA-4CFA-9155-EE2A42CE6690}"/>
              </a:ext>
            </a:extLst>
          </p:cNvPr>
          <p:cNvSpPr>
            <a:spLocks noGrp="1"/>
          </p:cNvSpPr>
          <p:nvPr>
            <p:ph type="dt" sz="half" idx="10"/>
          </p:nvPr>
        </p:nvSpPr>
        <p:spPr/>
        <p:txBody>
          <a:bodyPr/>
          <a:lstStyle/>
          <a:p>
            <a:fld id="{18900BE9-D7CA-4779-906D-3CE2146CF39B}" type="datetimeFigureOut">
              <a:rPr lang="en-US" smtClean="0"/>
              <a:t>10/28/2022</a:t>
            </a:fld>
            <a:endParaRPr lang="en-US" dirty="0"/>
          </a:p>
        </p:txBody>
      </p:sp>
      <p:sp>
        <p:nvSpPr>
          <p:cNvPr id="5" name="Footer Placeholder 4">
            <a:extLst>
              <a:ext uri="{FF2B5EF4-FFF2-40B4-BE49-F238E27FC236}">
                <a16:creationId xmlns:a16="http://schemas.microsoft.com/office/drawing/2014/main" id="{52C0B0C1-3022-4DB4-8FE0-A9CA3EB8B5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0503AB-45CB-4E29-8EB7-CAC8D8089EDD}"/>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168923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7303D-49B5-492F-896D-31EA4BD89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D6EF2-D21D-4954-AF91-E33797B42D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3B57-DF49-44A8-9BD8-FF6B6FE943A3}"/>
              </a:ext>
            </a:extLst>
          </p:cNvPr>
          <p:cNvSpPr>
            <a:spLocks noGrp="1"/>
          </p:cNvSpPr>
          <p:nvPr>
            <p:ph type="dt" sz="half" idx="10"/>
          </p:nvPr>
        </p:nvSpPr>
        <p:spPr/>
        <p:txBody>
          <a:bodyPr/>
          <a:lstStyle/>
          <a:p>
            <a:fld id="{18900BE9-D7CA-4779-906D-3CE2146CF39B}" type="datetimeFigureOut">
              <a:rPr lang="en-US" smtClean="0"/>
              <a:t>10/28/2022</a:t>
            </a:fld>
            <a:endParaRPr lang="en-US" dirty="0"/>
          </a:p>
        </p:txBody>
      </p:sp>
      <p:sp>
        <p:nvSpPr>
          <p:cNvPr id="5" name="Footer Placeholder 4">
            <a:extLst>
              <a:ext uri="{FF2B5EF4-FFF2-40B4-BE49-F238E27FC236}">
                <a16:creationId xmlns:a16="http://schemas.microsoft.com/office/drawing/2014/main" id="{182B34CF-4B83-4345-ADBC-4917BA7C36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F136F9-B423-43E3-AC1E-023B2FC5C4C8}"/>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44997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2792-9E7B-4819-8116-CA11C4043F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FEBDF-3645-4CBC-A8E3-456B1DEB68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38832-0B13-41CB-B9CA-9E48CB92D2A3}"/>
              </a:ext>
            </a:extLst>
          </p:cNvPr>
          <p:cNvSpPr>
            <a:spLocks noGrp="1"/>
          </p:cNvSpPr>
          <p:nvPr>
            <p:ph type="dt" sz="half" idx="10"/>
          </p:nvPr>
        </p:nvSpPr>
        <p:spPr/>
        <p:txBody>
          <a:bodyPr/>
          <a:lstStyle/>
          <a:p>
            <a:fld id="{18900BE9-D7CA-4779-906D-3CE2146CF39B}" type="datetimeFigureOut">
              <a:rPr lang="en-US" smtClean="0"/>
              <a:t>10/28/2022</a:t>
            </a:fld>
            <a:endParaRPr lang="en-US" dirty="0"/>
          </a:p>
        </p:txBody>
      </p:sp>
      <p:sp>
        <p:nvSpPr>
          <p:cNvPr id="5" name="Footer Placeholder 4">
            <a:extLst>
              <a:ext uri="{FF2B5EF4-FFF2-40B4-BE49-F238E27FC236}">
                <a16:creationId xmlns:a16="http://schemas.microsoft.com/office/drawing/2014/main" id="{F684A0AE-31FE-4AD7-8373-35258564B0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4140AF-A872-4784-9DE1-E17297EAAA8B}"/>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06964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13B8-6716-40EA-9B20-B8ABDAFC94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B83A1-AF8D-458A-84A8-AC3110F99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5D1218-74E4-46EC-8422-F50696A5679F}"/>
              </a:ext>
            </a:extLst>
          </p:cNvPr>
          <p:cNvSpPr>
            <a:spLocks noGrp="1"/>
          </p:cNvSpPr>
          <p:nvPr>
            <p:ph type="dt" sz="half" idx="10"/>
          </p:nvPr>
        </p:nvSpPr>
        <p:spPr/>
        <p:txBody>
          <a:bodyPr/>
          <a:lstStyle/>
          <a:p>
            <a:fld id="{18900BE9-D7CA-4779-906D-3CE2146CF39B}" type="datetimeFigureOut">
              <a:rPr lang="en-US" smtClean="0"/>
              <a:t>10/28/2022</a:t>
            </a:fld>
            <a:endParaRPr lang="en-US" dirty="0"/>
          </a:p>
        </p:txBody>
      </p:sp>
      <p:sp>
        <p:nvSpPr>
          <p:cNvPr id="5" name="Footer Placeholder 4">
            <a:extLst>
              <a:ext uri="{FF2B5EF4-FFF2-40B4-BE49-F238E27FC236}">
                <a16:creationId xmlns:a16="http://schemas.microsoft.com/office/drawing/2014/main" id="{F6E9C886-84F6-4363-BDB1-899CDCD34E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7999D4-D8AA-40D0-9B41-184C9E630621}"/>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98778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97D5-6021-49FA-A0BF-CD6C4B2C4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3B218-CB48-49C6-BAD2-14F2CE113B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008708-2510-480F-913D-BD6DC3FC7A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829DCF-D78C-4EE8-9EA8-ADB9FF6B453B}"/>
              </a:ext>
            </a:extLst>
          </p:cNvPr>
          <p:cNvSpPr>
            <a:spLocks noGrp="1"/>
          </p:cNvSpPr>
          <p:nvPr>
            <p:ph type="dt" sz="half" idx="10"/>
          </p:nvPr>
        </p:nvSpPr>
        <p:spPr/>
        <p:txBody>
          <a:bodyPr/>
          <a:lstStyle/>
          <a:p>
            <a:fld id="{18900BE9-D7CA-4779-906D-3CE2146CF39B}" type="datetimeFigureOut">
              <a:rPr lang="en-US" smtClean="0"/>
              <a:t>10/28/2022</a:t>
            </a:fld>
            <a:endParaRPr lang="en-US" dirty="0"/>
          </a:p>
        </p:txBody>
      </p:sp>
      <p:sp>
        <p:nvSpPr>
          <p:cNvPr id="6" name="Footer Placeholder 5">
            <a:extLst>
              <a:ext uri="{FF2B5EF4-FFF2-40B4-BE49-F238E27FC236}">
                <a16:creationId xmlns:a16="http://schemas.microsoft.com/office/drawing/2014/main" id="{6DE25913-1DD4-4E96-AC6E-ACAF6164FD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C72936-5737-4AF0-896C-09CDD972F1E8}"/>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36886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04E9-1488-4C74-9DCE-FE8363DE2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DDACFA-F4AE-4143-9B3A-8D551DA1D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AE1E75-D5A7-4397-A8AE-1D58A9E3A4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871D09-E4E2-4239-B3DD-A782433DB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4E4D31-62A1-45F7-A4DD-A3A0918379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BB88D5-6E78-4B19-BF03-56180A7440A9}"/>
              </a:ext>
            </a:extLst>
          </p:cNvPr>
          <p:cNvSpPr>
            <a:spLocks noGrp="1"/>
          </p:cNvSpPr>
          <p:nvPr>
            <p:ph type="dt" sz="half" idx="10"/>
          </p:nvPr>
        </p:nvSpPr>
        <p:spPr/>
        <p:txBody>
          <a:bodyPr/>
          <a:lstStyle/>
          <a:p>
            <a:fld id="{18900BE9-D7CA-4779-906D-3CE2146CF39B}" type="datetimeFigureOut">
              <a:rPr lang="en-US" smtClean="0"/>
              <a:t>10/28/2022</a:t>
            </a:fld>
            <a:endParaRPr lang="en-US" dirty="0"/>
          </a:p>
        </p:txBody>
      </p:sp>
      <p:sp>
        <p:nvSpPr>
          <p:cNvPr id="8" name="Footer Placeholder 7">
            <a:extLst>
              <a:ext uri="{FF2B5EF4-FFF2-40B4-BE49-F238E27FC236}">
                <a16:creationId xmlns:a16="http://schemas.microsoft.com/office/drawing/2014/main" id="{7D258E71-D398-4B96-B38B-4A124DCF31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46F6BD-B4D1-435B-B1D7-0748F953F759}"/>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385643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98E3-93E4-4E16-B472-6F29401E37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2156E-F0F1-468E-B9B7-99AC4A05FAC2}"/>
              </a:ext>
            </a:extLst>
          </p:cNvPr>
          <p:cNvSpPr>
            <a:spLocks noGrp="1"/>
          </p:cNvSpPr>
          <p:nvPr>
            <p:ph type="dt" sz="half" idx="10"/>
          </p:nvPr>
        </p:nvSpPr>
        <p:spPr/>
        <p:txBody>
          <a:bodyPr/>
          <a:lstStyle/>
          <a:p>
            <a:fld id="{18900BE9-D7CA-4779-906D-3CE2146CF39B}" type="datetimeFigureOut">
              <a:rPr lang="en-US" smtClean="0"/>
              <a:t>10/28/2022</a:t>
            </a:fld>
            <a:endParaRPr lang="en-US" dirty="0"/>
          </a:p>
        </p:txBody>
      </p:sp>
      <p:sp>
        <p:nvSpPr>
          <p:cNvPr id="4" name="Footer Placeholder 3">
            <a:extLst>
              <a:ext uri="{FF2B5EF4-FFF2-40B4-BE49-F238E27FC236}">
                <a16:creationId xmlns:a16="http://schemas.microsoft.com/office/drawing/2014/main" id="{64D1C80F-EAC8-488C-A521-293325A043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DF1958-2881-4B9D-8219-AC101D8946B2}"/>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109175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D40D8-EE4D-4CFD-A021-CF84E666FEC0}"/>
              </a:ext>
            </a:extLst>
          </p:cNvPr>
          <p:cNvSpPr>
            <a:spLocks noGrp="1"/>
          </p:cNvSpPr>
          <p:nvPr>
            <p:ph type="dt" sz="half" idx="10"/>
          </p:nvPr>
        </p:nvSpPr>
        <p:spPr/>
        <p:txBody>
          <a:bodyPr/>
          <a:lstStyle/>
          <a:p>
            <a:fld id="{18900BE9-D7CA-4779-906D-3CE2146CF39B}" type="datetimeFigureOut">
              <a:rPr lang="en-US" smtClean="0"/>
              <a:t>10/28/2022</a:t>
            </a:fld>
            <a:endParaRPr lang="en-US" dirty="0"/>
          </a:p>
        </p:txBody>
      </p:sp>
      <p:sp>
        <p:nvSpPr>
          <p:cNvPr id="3" name="Footer Placeholder 2">
            <a:extLst>
              <a:ext uri="{FF2B5EF4-FFF2-40B4-BE49-F238E27FC236}">
                <a16:creationId xmlns:a16="http://schemas.microsoft.com/office/drawing/2014/main" id="{FD821182-5A85-4E8B-B1D6-497D70BCF57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38DCF6-8133-44F0-AF8A-E9F73BE588F9}"/>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67683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E658-F4B3-4CB8-8ABC-6D2ADE753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44774E-8BAB-4EE1-B953-39C263C9C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FEB96D-7971-4E0D-BBA0-10652F1D7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B5AFDB-C96B-42DB-9DA0-D989C4D6DF5C}"/>
              </a:ext>
            </a:extLst>
          </p:cNvPr>
          <p:cNvSpPr>
            <a:spLocks noGrp="1"/>
          </p:cNvSpPr>
          <p:nvPr>
            <p:ph type="dt" sz="half" idx="10"/>
          </p:nvPr>
        </p:nvSpPr>
        <p:spPr/>
        <p:txBody>
          <a:bodyPr/>
          <a:lstStyle/>
          <a:p>
            <a:fld id="{18900BE9-D7CA-4779-906D-3CE2146CF39B}" type="datetimeFigureOut">
              <a:rPr lang="en-US" smtClean="0"/>
              <a:t>10/28/2022</a:t>
            </a:fld>
            <a:endParaRPr lang="en-US" dirty="0"/>
          </a:p>
        </p:txBody>
      </p:sp>
      <p:sp>
        <p:nvSpPr>
          <p:cNvPr id="6" name="Footer Placeholder 5">
            <a:extLst>
              <a:ext uri="{FF2B5EF4-FFF2-40B4-BE49-F238E27FC236}">
                <a16:creationId xmlns:a16="http://schemas.microsoft.com/office/drawing/2014/main" id="{4AD959EB-8A20-4F9F-BBAF-8DDA99AE5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C6A0C7-9ECB-4F25-B707-090DA157A574}"/>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62892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91CE-4654-434F-9DF9-A36BC7BA8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02A0D-66FC-45D9-8553-C1E8601ED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C48F75-20F5-468C-946E-71F6403D7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213998-4011-4DA7-8041-75C0B6C74A66}"/>
              </a:ext>
            </a:extLst>
          </p:cNvPr>
          <p:cNvSpPr>
            <a:spLocks noGrp="1"/>
          </p:cNvSpPr>
          <p:nvPr>
            <p:ph type="dt" sz="half" idx="10"/>
          </p:nvPr>
        </p:nvSpPr>
        <p:spPr/>
        <p:txBody>
          <a:bodyPr/>
          <a:lstStyle/>
          <a:p>
            <a:fld id="{18900BE9-D7CA-4779-906D-3CE2146CF39B}" type="datetimeFigureOut">
              <a:rPr lang="en-US" smtClean="0"/>
              <a:t>10/28/2022</a:t>
            </a:fld>
            <a:endParaRPr lang="en-US" dirty="0"/>
          </a:p>
        </p:txBody>
      </p:sp>
      <p:sp>
        <p:nvSpPr>
          <p:cNvPr id="6" name="Footer Placeholder 5">
            <a:extLst>
              <a:ext uri="{FF2B5EF4-FFF2-40B4-BE49-F238E27FC236}">
                <a16:creationId xmlns:a16="http://schemas.microsoft.com/office/drawing/2014/main" id="{C45F7784-9094-41C1-BD85-B49BC44B8B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9F89DB-0170-4F28-B648-B3C5F4D076BC}"/>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881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633F0-1F16-4A08-A526-8F2CF33D0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A79257-1E04-4BAF-A25D-7FA497687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99997-3D74-4DEF-AEE6-BB88B68A1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00BE9-D7CA-4779-906D-3CE2146CF39B}" type="datetimeFigureOut">
              <a:rPr lang="en-US" smtClean="0"/>
              <a:t>10/28/2022</a:t>
            </a:fld>
            <a:endParaRPr lang="en-US" dirty="0"/>
          </a:p>
        </p:txBody>
      </p:sp>
      <p:sp>
        <p:nvSpPr>
          <p:cNvPr id="5" name="Footer Placeholder 4">
            <a:extLst>
              <a:ext uri="{FF2B5EF4-FFF2-40B4-BE49-F238E27FC236}">
                <a16:creationId xmlns:a16="http://schemas.microsoft.com/office/drawing/2014/main" id="{0D714566-B20D-4A00-9991-AC2D23818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9B215D6-0628-45A9-8AAB-A5962DAE8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0B388-32DB-4FE7-A63C-EAECA6685481}" type="slidenum">
              <a:rPr lang="en-US" smtClean="0"/>
              <a:t>‹#›</a:t>
            </a:fld>
            <a:endParaRPr lang="en-US" dirty="0"/>
          </a:p>
        </p:txBody>
      </p:sp>
    </p:spTree>
    <p:extLst>
      <p:ext uri="{BB962C8B-B14F-4D97-AF65-F5344CB8AC3E}">
        <p14:creationId xmlns:p14="http://schemas.microsoft.com/office/powerpoint/2010/main" val="349885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9FBCA4-9126-4FFC-B11E-A07930E13ACF}"/>
              </a:ext>
            </a:extLst>
          </p:cNvPr>
          <p:cNvSpPr>
            <a:spLocks noGrp="1"/>
          </p:cNvSpPr>
          <p:nvPr>
            <p:ph type="ctrTitle"/>
          </p:nvPr>
        </p:nvSpPr>
        <p:spPr/>
        <p:txBody>
          <a:bodyPr/>
          <a:lstStyle/>
          <a:p>
            <a:r>
              <a:rPr lang="en-US" dirty="0"/>
              <a:t>November 2022</a:t>
            </a:r>
            <a:br>
              <a:rPr lang="en-US" dirty="0"/>
            </a:br>
            <a:r>
              <a:rPr lang="en-US" dirty="0"/>
              <a:t>TFCG SLIDE DECK</a:t>
            </a:r>
          </a:p>
        </p:txBody>
      </p:sp>
    </p:spTree>
    <p:extLst>
      <p:ext uri="{BB962C8B-B14F-4D97-AF65-F5344CB8AC3E}">
        <p14:creationId xmlns:p14="http://schemas.microsoft.com/office/powerpoint/2010/main" val="235816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2410FBD8-6CE8-47E3-9AA6-912EF4014138}"/>
              </a:ext>
            </a:extLst>
          </p:cNvPr>
          <p:cNvSpPr/>
          <p:nvPr/>
        </p:nvSpPr>
        <p:spPr>
          <a:xfrm>
            <a:off x="1236372" y="1455313"/>
            <a:ext cx="9672034" cy="4018208"/>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C6FFF76-D35B-44AD-AEE9-7AA335430E09}"/>
              </a:ext>
            </a:extLst>
          </p:cNvPr>
          <p:cNvSpPr txBox="1">
            <a:spLocks/>
          </p:cNvSpPr>
          <p:nvPr/>
        </p:nvSpPr>
        <p:spPr>
          <a:xfrm>
            <a:off x="2171852" y="2155371"/>
            <a:ext cx="6946776" cy="2547257"/>
          </a:xfrm>
          <a:prstGeom prst="homePlate">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FFFF"/>
                </a:solidFill>
              </a:rPr>
              <a:t>T-Mobile @ </a:t>
            </a:r>
            <a:r>
              <a:rPr lang="en-US" sz="3600" kern="1200" dirty="0">
                <a:solidFill>
                  <a:srgbClr val="FFFFFF"/>
                </a:solidFill>
                <a:latin typeface="+mj-lt"/>
                <a:ea typeface="+mj-ea"/>
                <a:cs typeface="+mj-cs"/>
              </a:rPr>
              <a:t>Pepco 106-S</a:t>
            </a:r>
          </a:p>
          <a:p>
            <a:pPr algn="ctr"/>
            <a:r>
              <a:rPr lang="en-US" sz="3600" dirty="0">
                <a:solidFill>
                  <a:srgbClr val="FFFFFF"/>
                </a:solidFill>
              </a:rPr>
              <a:t>(2022081925)</a:t>
            </a:r>
          </a:p>
        </p:txBody>
      </p:sp>
    </p:spTree>
    <p:extLst>
      <p:ext uri="{BB962C8B-B14F-4D97-AF65-F5344CB8AC3E}">
        <p14:creationId xmlns:p14="http://schemas.microsoft.com/office/powerpoint/2010/main" val="295261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B847A4-A7A9-15EC-9402-2EB83EB9530A}"/>
              </a:ext>
            </a:extLst>
          </p:cNvPr>
          <p:cNvPicPr>
            <a:picLocks noChangeAspect="1"/>
          </p:cNvPicPr>
          <p:nvPr/>
        </p:nvPicPr>
        <p:blipFill rotWithShape="1">
          <a:blip r:embed="rId3">
            <a:extLst>
              <a:ext uri="{28A0092B-C50C-407E-A947-70E740481C1C}">
                <a14:useLocalDpi xmlns:a14="http://schemas.microsoft.com/office/drawing/2010/main" val="0"/>
              </a:ext>
            </a:extLst>
          </a:blip>
          <a:srcRect l="9062" r="9062"/>
          <a:stretch/>
        </p:blipFill>
        <p:spPr>
          <a:xfrm>
            <a:off x="2048138" y="1385752"/>
            <a:ext cx="6932023" cy="4998720"/>
          </a:xfrm>
          <a:prstGeom prst="rect">
            <a:avLst/>
          </a:prstGeom>
        </p:spPr>
      </p:pic>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0" y="-1"/>
            <a:ext cx="5514150" cy="1054249"/>
          </a:xfrm>
          <a:solidFill>
            <a:srgbClr val="000000">
              <a:alpha val="60000"/>
            </a:srgbClr>
          </a:solidFill>
        </p:spPr>
        <p:txBody>
          <a:bodyPr vert="horz" lIns="91440" tIns="45720" rIns="91440" bIns="45720" rtlCol="0" anchor="ctr">
            <a:normAutofit/>
          </a:bodyPr>
          <a:lstStyle/>
          <a:p>
            <a:pPr algn="ctr"/>
            <a:r>
              <a:rPr lang="en-US" dirty="0">
                <a:solidFill>
                  <a:srgbClr val="FFFFFF"/>
                </a:solidFill>
              </a:rPr>
              <a:t>1925</a:t>
            </a:r>
            <a:r>
              <a:rPr lang="en-US" sz="4400" dirty="0">
                <a:solidFill>
                  <a:srgbClr val="FFFFFF"/>
                </a:solidFill>
              </a:rPr>
              <a:t> - </a:t>
            </a:r>
            <a:r>
              <a:rPr lang="en-US" sz="4400" kern="1200" dirty="0">
                <a:solidFill>
                  <a:srgbClr val="FFFFFF"/>
                </a:solidFill>
                <a:latin typeface="+mj-lt"/>
                <a:ea typeface="+mj-ea"/>
                <a:cs typeface="+mj-cs"/>
              </a:rPr>
              <a:t>PEPCO </a:t>
            </a:r>
            <a:r>
              <a:rPr lang="en-US" dirty="0">
                <a:solidFill>
                  <a:srgbClr val="FFFFFF"/>
                </a:solidFill>
              </a:rPr>
              <a:t>106-S</a:t>
            </a:r>
            <a:endParaRPr lang="en-US" sz="4400" dirty="0">
              <a:solidFill>
                <a:srgbClr val="FFFFFF"/>
              </a:solidFill>
            </a:endParaRPr>
          </a:p>
        </p:txBody>
      </p:sp>
    </p:spTree>
    <p:extLst>
      <p:ext uri="{BB962C8B-B14F-4D97-AF65-F5344CB8AC3E}">
        <p14:creationId xmlns:p14="http://schemas.microsoft.com/office/powerpoint/2010/main" val="285911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4B03FA-3243-16DF-E6BB-6F8D44F24DA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302271" y="1660759"/>
            <a:ext cx="6484590" cy="4395483"/>
          </a:xfrm>
          <a:prstGeom prst="rect">
            <a:avLst/>
          </a:prstGeom>
          <a:noFill/>
          <a:ln>
            <a:noFill/>
          </a:ln>
          <a:extLst>
            <a:ext uri="{53640926-AAD7-44D8-BBD7-CCE9431645EC}">
              <a14:shadowObscured xmlns:a14="http://schemas.microsoft.com/office/drawing/2010/main"/>
            </a:ext>
          </a:extLst>
        </p:spPr>
      </p:pic>
      <p:sp>
        <p:nvSpPr>
          <p:cNvPr id="10" name="Arrow: Right 9">
            <a:extLst>
              <a:ext uri="{FF2B5EF4-FFF2-40B4-BE49-F238E27FC236}">
                <a16:creationId xmlns:a16="http://schemas.microsoft.com/office/drawing/2014/main" id="{C7AFF384-71D0-43D5-98C4-F2089F10F385}"/>
              </a:ext>
            </a:extLst>
          </p:cNvPr>
          <p:cNvSpPr/>
          <p:nvPr/>
        </p:nvSpPr>
        <p:spPr>
          <a:xfrm>
            <a:off x="3578087" y="2370483"/>
            <a:ext cx="555233" cy="22528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3">
            <a:extLst>
              <a:ext uri="{FF2B5EF4-FFF2-40B4-BE49-F238E27FC236}">
                <a16:creationId xmlns:a16="http://schemas.microsoft.com/office/drawing/2014/main" id="{08C659CA-6A5A-4F00-9334-7C1824908214}"/>
              </a:ext>
            </a:extLst>
          </p:cNvPr>
          <p:cNvSpPr txBox="1">
            <a:spLocks/>
          </p:cNvSpPr>
          <p:nvPr/>
        </p:nvSpPr>
        <p:spPr>
          <a:xfrm>
            <a:off x="0" y="-1"/>
            <a:ext cx="5143500" cy="952501"/>
          </a:xfrm>
          <a:prstGeom prst="rect">
            <a:avLst/>
          </a:prstGeom>
          <a:solidFill>
            <a:srgbClr val="000000">
              <a:alpha val="60000"/>
            </a:srgb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rPr>
              <a:t>1925 - </a:t>
            </a:r>
            <a:r>
              <a:rPr lang="en-US" kern="1200" dirty="0">
                <a:solidFill>
                  <a:srgbClr val="FFFFFF"/>
                </a:solidFill>
                <a:latin typeface="+mj-lt"/>
                <a:ea typeface="+mj-ea"/>
                <a:cs typeface="+mj-cs"/>
              </a:rPr>
              <a:t>PEPCO </a:t>
            </a:r>
            <a:r>
              <a:rPr lang="en-US" dirty="0">
                <a:solidFill>
                  <a:srgbClr val="FFFFFF"/>
                </a:solidFill>
              </a:rPr>
              <a:t>106-S</a:t>
            </a:r>
          </a:p>
        </p:txBody>
      </p:sp>
      <p:grpSp>
        <p:nvGrpSpPr>
          <p:cNvPr id="4" name="Group 3">
            <a:extLst>
              <a:ext uri="{FF2B5EF4-FFF2-40B4-BE49-F238E27FC236}">
                <a16:creationId xmlns:a16="http://schemas.microsoft.com/office/drawing/2014/main" id="{9F5681F3-9FBF-9AE5-073E-A21B75828098}"/>
              </a:ext>
            </a:extLst>
          </p:cNvPr>
          <p:cNvGrpSpPr/>
          <p:nvPr/>
        </p:nvGrpSpPr>
        <p:grpSpPr>
          <a:xfrm>
            <a:off x="6980377" y="123465"/>
            <a:ext cx="4909352" cy="6611070"/>
            <a:chOff x="5965795" y="246930"/>
            <a:chExt cx="4909352" cy="6611070"/>
          </a:xfrm>
        </p:grpSpPr>
        <p:pic>
          <p:nvPicPr>
            <p:cNvPr id="3" name="Picture 2">
              <a:extLst>
                <a:ext uri="{FF2B5EF4-FFF2-40B4-BE49-F238E27FC236}">
                  <a16:creationId xmlns:a16="http://schemas.microsoft.com/office/drawing/2014/main" id="{A7148D61-5197-08E5-02B0-558517C53D37}"/>
                </a:ext>
              </a:extLst>
            </p:cNvPr>
            <p:cNvPicPr>
              <a:picLocks noChangeAspect="1"/>
            </p:cNvPicPr>
            <p:nvPr/>
          </p:nvPicPr>
          <p:blipFill rotWithShape="1">
            <a:blip r:embed="rId4">
              <a:extLst>
                <a:ext uri="{28A0092B-C50C-407E-A947-70E740481C1C}">
                  <a14:useLocalDpi xmlns:a14="http://schemas.microsoft.com/office/drawing/2010/main" val="0"/>
                </a:ext>
              </a:extLst>
            </a:blip>
            <a:srcRect l="4376" r="4376"/>
            <a:stretch/>
          </p:blipFill>
          <p:spPr>
            <a:xfrm>
              <a:off x="5965795" y="246930"/>
              <a:ext cx="4909352" cy="6611070"/>
            </a:xfrm>
            <a:prstGeom prst="rect">
              <a:avLst/>
            </a:prstGeom>
          </p:spPr>
        </p:pic>
        <p:sp>
          <p:nvSpPr>
            <p:cNvPr id="14" name="Rectangle 13">
              <a:extLst>
                <a:ext uri="{FF2B5EF4-FFF2-40B4-BE49-F238E27FC236}">
                  <a16:creationId xmlns:a16="http://schemas.microsoft.com/office/drawing/2014/main" id="{BA04F122-C4B8-4BF6-9395-D136A6D9D338}"/>
                </a:ext>
              </a:extLst>
            </p:cNvPr>
            <p:cNvSpPr/>
            <p:nvPr/>
          </p:nvSpPr>
          <p:spPr>
            <a:xfrm rot="16200000">
              <a:off x="8779465" y="558739"/>
              <a:ext cx="923279" cy="906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098C1F-EBC0-8F5A-9C13-5302B2B0B63B}"/>
                </a:ext>
              </a:extLst>
            </p:cNvPr>
            <p:cNvSpPr/>
            <p:nvPr/>
          </p:nvSpPr>
          <p:spPr>
            <a:xfrm rot="16200000">
              <a:off x="5433138" y="3773010"/>
              <a:ext cx="1491448" cy="301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87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08C659CA-6A5A-4F00-9334-7C1824908214}"/>
              </a:ext>
            </a:extLst>
          </p:cNvPr>
          <p:cNvSpPr txBox="1">
            <a:spLocks/>
          </p:cNvSpPr>
          <p:nvPr/>
        </p:nvSpPr>
        <p:spPr>
          <a:xfrm>
            <a:off x="0" y="-1"/>
            <a:ext cx="5143500" cy="952501"/>
          </a:xfrm>
          <a:prstGeom prst="rect">
            <a:avLst/>
          </a:prstGeom>
          <a:solidFill>
            <a:srgbClr val="000000">
              <a:alpha val="60000"/>
            </a:srgb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rPr>
              <a:t>1925 - </a:t>
            </a:r>
            <a:r>
              <a:rPr lang="en-US" kern="1200" dirty="0">
                <a:solidFill>
                  <a:srgbClr val="FFFFFF"/>
                </a:solidFill>
                <a:latin typeface="+mj-lt"/>
                <a:ea typeface="+mj-ea"/>
                <a:cs typeface="+mj-cs"/>
              </a:rPr>
              <a:t>PEPCO </a:t>
            </a:r>
            <a:r>
              <a:rPr lang="en-US" dirty="0">
                <a:solidFill>
                  <a:srgbClr val="FFFFFF"/>
                </a:solidFill>
              </a:rPr>
              <a:t>106-S</a:t>
            </a:r>
          </a:p>
        </p:txBody>
      </p:sp>
      <p:pic>
        <p:nvPicPr>
          <p:cNvPr id="5" name="Picture 4">
            <a:extLst>
              <a:ext uri="{FF2B5EF4-FFF2-40B4-BE49-F238E27FC236}">
                <a16:creationId xmlns:a16="http://schemas.microsoft.com/office/drawing/2014/main" id="{3065A99B-FD7F-E057-2174-0928249148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481" y="1216660"/>
            <a:ext cx="5197637" cy="4625340"/>
          </a:xfrm>
          <a:prstGeom prst="rect">
            <a:avLst/>
          </a:prstGeom>
        </p:spPr>
      </p:pic>
      <p:sp>
        <p:nvSpPr>
          <p:cNvPr id="6" name="Rectangle 5">
            <a:extLst>
              <a:ext uri="{FF2B5EF4-FFF2-40B4-BE49-F238E27FC236}">
                <a16:creationId xmlns:a16="http://schemas.microsoft.com/office/drawing/2014/main" id="{B1F5F903-282B-6D7F-C3C9-0A4B8AB72B77}"/>
              </a:ext>
            </a:extLst>
          </p:cNvPr>
          <p:cNvSpPr/>
          <p:nvPr/>
        </p:nvSpPr>
        <p:spPr>
          <a:xfrm rot="16200000">
            <a:off x="4237767" y="2256567"/>
            <a:ext cx="332741" cy="716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4669005-B8E8-08AF-EB4C-9D089B48D0F8}"/>
              </a:ext>
            </a:extLst>
          </p:cNvPr>
          <p:cNvSpPr/>
          <p:nvPr/>
        </p:nvSpPr>
        <p:spPr>
          <a:xfrm>
            <a:off x="4145272" y="1661794"/>
            <a:ext cx="1810058"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E896D74-3873-D6E0-37B8-562A783C3D92}"/>
              </a:ext>
            </a:extLst>
          </p:cNvPr>
          <p:cNvGrpSpPr/>
          <p:nvPr/>
        </p:nvGrpSpPr>
        <p:grpSpPr>
          <a:xfrm>
            <a:off x="6156372" y="974404"/>
            <a:ext cx="5743045" cy="3584895"/>
            <a:chOff x="6156372" y="974404"/>
            <a:chExt cx="5743045" cy="3584895"/>
          </a:xfrm>
        </p:grpSpPr>
        <p:pic>
          <p:nvPicPr>
            <p:cNvPr id="15" name="Picture 14">
              <a:extLst>
                <a:ext uri="{FF2B5EF4-FFF2-40B4-BE49-F238E27FC236}">
                  <a16:creationId xmlns:a16="http://schemas.microsoft.com/office/drawing/2014/main" id="{693F9E66-738E-269A-2BC0-4F54333CD4A5}"/>
                </a:ext>
              </a:extLst>
            </p:cNvPr>
            <p:cNvPicPr>
              <a:picLocks noChangeAspect="1"/>
            </p:cNvPicPr>
            <p:nvPr/>
          </p:nvPicPr>
          <p:blipFill rotWithShape="1">
            <a:blip r:embed="rId4"/>
            <a:srcRect l="51875" t="17790" r="10937" b="6098"/>
            <a:stretch/>
          </p:blipFill>
          <p:spPr>
            <a:xfrm>
              <a:off x="6156372" y="974404"/>
              <a:ext cx="5743045" cy="3584895"/>
            </a:xfrm>
            <a:prstGeom prst="rect">
              <a:avLst/>
            </a:prstGeom>
          </p:spPr>
        </p:pic>
        <p:sp>
          <p:nvSpPr>
            <p:cNvPr id="17" name="Rectangle 16">
              <a:extLst>
                <a:ext uri="{FF2B5EF4-FFF2-40B4-BE49-F238E27FC236}">
                  <a16:creationId xmlns:a16="http://schemas.microsoft.com/office/drawing/2014/main" id="{06BD9C70-AD81-349B-474E-FFBA80CC5EF7}"/>
                </a:ext>
              </a:extLst>
            </p:cNvPr>
            <p:cNvSpPr/>
            <p:nvPr/>
          </p:nvSpPr>
          <p:spPr>
            <a:xfrm rot="16200000">
              <a:off x="6295523" y="1283971"/>
              <a:ext cx="1700569" cy="1137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9334FA-3963-9AE0-3ECD-9071A2DFA00C}"/>
                </a:ext>
              </a:extLst>
            </p:cNvPr>
            <p:cNvSpPr/>
            <p:nvPr/>
          </p:nvSpPr>
          <p:spPr>
            <a:xfrm rot="16200000">
              <a:off x="10600548" y="1633996"/>
              <a:ext cx="560691" cy="9845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9640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2410FBD8-6CE8-47E3-9AA6-912EF4014138}"/>
              </a:ext>
            </a:extLst>
          </p:cNvPr>
          <p:cNvSpPr/>
          <p:nvPr/>
        </p:nvSpPr>
        <p:spPr>
          <a:xfrm>
            <a:off x="1236372" y="1455313"/>
            <a:ext cx="9672034" cy="4018208"/>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C6FFF76-D35B-44AD-AEE9-7AA335430E09}"/>
              </a:ext>
            </a:extLst>
          </p:cNvPr>
          <p:cNvSpPr txBox="1">
            <a:spLocks/>
          </p:cNvSpPr>
          <p:nvPr/>
        </p:nvSpPr>
        <p:spPr>
          <a:xfrm>
            <a:off x="1774209" y="2155371"/>
            <a:ext cx="7344419" cy="2547257"/>
          </a:xfrm>
          <a:prstGeom prst="homePlate">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FFFF"/>
                </a:solidFill>
              </a:rPr>
              <a:t>AT&amp;T Wireless @ </a:t>
            </a:r>
            <a:r>
              <a:rPr lang="en-US" sz="3600" kern="1200" dirty="0">
                <a:solidFill>
                  <a:srgbClr val="FFFFFF"/>
                </a:solidFill>
                <a:latin typeface="+mj-lt"/>
                <a:ea typeface="+mj-ea"/>
                <a:cs typeface="+mj-cs"/>
              </a:rPr>
              <a:t>Pepco </a:t>
            </a:r>
            <a:r>
              <a:rPr lang="en-US" sz="3600" dirty="0">
                <a:solidFill>
                  <a:srgbClr val="FFFFFF"/>
                </a:solidFill>
              </a:rPr>
              <a:t>37</a:t>
            </a:r>
            <a:r>
              <a:rPr lang="en-US" sz="3600" kern="1200" dirty="0">
                <a:solidFill>
                  <a:srgbClr val="FFFFFF"/>
                </a:solidFill>
                <a:latin typeface="+mj-lt"/>
                <a:ea typeface="+mj-ea"/>
                <a:cs typeface="+mj-cs"/>
              </a:rPr>
              <a:t>-S</a:t>
            </a:r>
          </a:p>
          <a:p>
            <a:pPr algn="ctr"/>
            <a:r>
              <a:rPr lang="en-US" sz="3600" dirty="0">
                <a:solidFill>
                  <a:srgbClr val="FFFFFF"/>
                </a:solidFill>
              </a:rPr>
              <a:t>(2022091942)</a:t>
            </a:r>
          </a:p>
        </p:txBody>
      </p:sp>
    </p:spTree>
    <p:extLst>
      <p:ext uri="{BB962C8B-B14F-4D97-AF65-F5344CB8AC3E}">
        <p14:creationId xmlns:p14="http://schemas.microsoft.com/office/powerpoint/2010/main" val="69468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B847A4-A7A9-15EC-9402-2EB83EB9530A}"/>
              </a:ext>
            </a:extLst>
          </p:cNvPr>
          <p:cNvPicPr>
            <a:picLocks noChangeAspect="1"/>
          </p:cNvPicPr>
          <p:nvPr/>
        </p:nvPicPr>
        <p:blipFill rotWithShape="1">
          <a:blip r:embed="rId3">
            <a:extLst>
              <a:ext uri="{28A0092B-C50C-407E-A947-70E740481C1C}">
                <a14:useLocalDpi xmlns:a14="http://schemas.microsoft.com/office/drawing/2010/main" val="0"/>
              </a:ext>
            </a:extLst>
          </a:blip>
          <a:srcRect l="13920" r="13920"/>
          <a:stretch/>
        </p:blipFill>
        <p:spPr>
          <a:xfrm>
            <a:off x="2048137" y="1355272"/>
            <a:ext cx="6932023" cy="4998720"/>
          </a:xfrm>
          <a:prstGeom prst="rect">
            <a:avLst/>
          </a:prstGeom>
        </p:spPr>
      </p:pic>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0" y="-1"/>
            <a:ext cx="5514150" cy="1054249"/>
          </a:xfrm>
          <a:solidFill>
            <a:srgbClr val="000000">
              <a:alpha val="60000"/>
            </a:srgbClr>
          </a:solidFill>
        </p:spPr>
        <p:txBody>
          <a:bodyPr vert="horz" lIns="91440" tIns="45720" rIns="91440" bIns="45720" rtlCol="0" anchor="ctr">
            <a:normAutofit/>
          </a:bodyPr>
          <a:lstStyle/>
          <a:p>
            <a:pPr algn="ctr"/>
            <a:r>
              <a:rPr lang="en-US" dirty="0">
                <a:solidFill>
                  <a:srgbClr val="FFFFFF"/>
                </a:solidFill>
              </a:rPr>
              <a:t>1942</a:t>
            </a:r>
            <a:r>
              <a:rPr lang="en-US" sz="4400" dirty="0">
                <a:solidFill>
                  <a:srgbClr val="FFFFFF"/>
                </a:solidFill>
              </a:rPr>
              <a:t> - </a:t>
            </a:r>
            <a:r>
              <a:rPr lang="en-US" sz="4400" kern="1200" dirty="0">
                <a:solidFill>
                  <a:srgbClr val="FFFFFF"/>
                </a:solidFill>
                <a:latin typeface="+mj-lt"/>
                <a:ea typeface="+mj-ea"/>
                <a:cs typeface="+mj-cs"/>
              </a:rPr>
              <a:t>PEPCO 37</a:t>
            </a:r>
            <a:r>
              <a:rPr lang="en-US" dirty="0">
                <a:solidFill>
                  <a:srgbClr val="FFFFFF"/>
                </a:solidFill>
              </a:rPr>
              <a:t>-S</a:t>
            </a:r>
            <a:endParaRPr lang="en-US" sz="4400" dirty="0">
              <a:solidFill>
                <a:srgbClr val="FFFFFF"/>
              </a:solidFill>
            </a:endParaRPr>
          </a:p>
        </p:txBody>
      </p:sp>
      <p:sp>
        <p:nvSpPr>
          <p:cNvPr id="7" name="Oval 6">
            <a:extLst>
              <a:ext uri="{FF2B5EF4-FFF2-40B4-BE49-F238E27FC236}">
                <a16:creationId xmlns:a16="http://schemas.microsoft.com/office/drawing/2014/main" id="{CF97022C-D35E-32C7-5535-B54606AA6A1A}"/>
              </a:ext>
            </a:extLst>
          </p:cNvPr>
          <p:cNvSpPr/>
          <p:nvPr/>
        </p:nvSpPr>
        <p:spPr>
          <a:xfrm>
            <a:off x="4631594" y="4407708"/>
            <a:ext cx="390525" cy="419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35747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48D61-5197-08E5-02B0-558517C53D37}"/>
              </a:ext>
            </a:extLst>
          </p:cNvPr>
          <p:cNvPicPr>
            <a:picLocks noChangeAspect="1"/>
          </p:cNvPicPr>
          <p:nvPr/>
        </p:nvPicPr>
        <p:blipFill rotWithShape="1">
          <a:blip r:embed="rId3">
            <a:extLst>
              <a:ext uri="{28A0092B-C50C-407E-A947-70E740481C1C}">
                <a14:useLocalDpi xmlns:a14="http://schemas.microsoft.com/office/drawing/2010/main" val="0"/>
              </a:ext>
            </a:extLst>
          </a:blip>
          <a:srcRect l="2164" t="6481" r="2164" b="5841"/>
          <a:stretch/>
        </p:blipFill>
        <p:spPr>
          <a:xfrm>
            <a:off x="6342813" y="177552"/>
            <a:ext cx="5143500" cy="6462945"/>
          </a:xfrm>
          <a:prstGeom prst="rect">
            <a:avLst/>
          </a:prstGeom>
        </p:spPr>
      </p:pic>
      <p:pic>
        <p:nvPicPr>
          <p:cNvPr id="11" name="Picture 10">
            <a:extLst>
              <a:ext uri="{FF2B5EF4-FFF2-40B4-BE49-F238E27FC236}">
                <a16:creationId xmlns:a16="http://schemas.microsoft.com/office/drawing/2014/main" id="{D94B03FA-3243-16DF-E6BB-6F8D44F24DA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bwMode="auto">
          <a:xfrm>
            <a:off x="210793" y="2400864"/>
            <a:ext cx="5884024" cy="3454026"/>
          </a:xfrm>
          <a:prstGeom prst="rect">
            <a:avLst/>
          </a:prstGeom>
          <a:noFill/>
          <a:ln>
            <a:noFill/>
          </a:ln>
          <a:extLst>
            <a:ext uri="{53640926-AAD7-44D8-BBD7-CCE9431645EC}">
              <a14:shadowObscured xmlns:a14="http://schemas.microsoft.com/office/drawing/2010/main"/>
            </a:ext>
          </a:extLst>
        </p:spPr>
      </p:pic>
      <p:sp>
        <p:nvSpPr>
          <p:cNvPr id="10" name="Arrow: Right 9">
            <a:extLst>
              <a:ext uri="{FF2B5EF4-FFF2-40B4-BE49-F238E27FC236}">
                <a16:creationId xmlns:a16="http://schemas.microsoft.com/office/drawing/2014/main" id="{C7AFF384-71D0-43D5-98C4-F2089F10F385}"/>
              </a:ext>
            </a:extLst>
          </p:cNvPr>
          <p:cNvSpPr/>
          <p:nvPr/>
        </p:nvSpPr>
        <p:spPr>
          <a:xfrm>
            <a:off x="2075248" y="2914929"/>
            <a:ext cx="378379" cy="12672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A04F122-C4B8-4BF6-9395-D136A6D9D338}"/>
              </a:ext>
            </a:extLst>
          </p:cNvPr>
          <p:cNvSpPr/>
          <p:nvPr/>
        </p:nvSpPr>
        <p:spPr>
          <a:xfrm rot="16200000">
            <a:off x="8740992" y="-302767"/>
            <a:ext cx="734998" cy="17755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3">
            <a:extLst>
              <a:ext uri="{FF2B5EF4-FFF2-40B4-BE49-F238E27FC236}">
                <a16:creationId xmlns:a16="http://schemas.microsoft.com/office/drawing/2014/main" id="{08C659CA-6A5A-4F00-9334-7C1824908214}"/>
              </a:ext>
            </a:extLst>
          </p:cNvPr>
          <p:cNvSpPr txBox="1">
            <a:spLocks/>
          </p:cNvSpPr>
          <p:nvPr/>
        </p:nvSpPr>
        <p:spPr>
          <a:xfrm>
            <a:off x="0" y="-1"/>
            <a:ext cx="5143500" cy="952501"/>
          </a:xfrm>
          <a:prstGeom prst="rect">
            <a:avLst/>
          </a:prstGeom>
          <a:solidFill>
            <a:srgbClr val="000000">
              <a:alpha val="60000"/>
            </a:srgb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rPr>
              <a:t>1942 - </a:t>
            </a:r>
            <a:r>
              <a:rPr lang="en-US" kern="1200" dirty="0">
                <a:solidFill>
                  <a:srgbClr val="FFFFFF"/>
                </a:solidFill>
                <a:latin typeface="+mj-lt"/>
                <a:ea typeface="+mj-ea"/>
                <a:cs typeface="+mj-cs"/>
              </a:rPr>
              <a:t>PEPCO 37</a:t>
            </a:r>
            <a:r>
              <a:rPr lang="en-US" dirty="0">
                <a:solidFill>
                  <a:srgbClr val="FFFFFF"/>
                </a:solidFill>
              </a:rPr>
              <a:t>-S</a:t>
            </a:r>
          </a:p>
        </p:txBody>
      </p:sp>
      <p:sp>
        <p:nvSpPr>
          <p:cNvPr id="2" name="Rectangle 1">
            <a:extLst>
              <a:ext uri="{FF2B5EF4-FFF2-40B4-BE49-F238E27FC236}">
                <a16:creationId xmlns:a16="http://schemas.microsoft.com/office/drawing/2014/main" id="{37098C1F-EBC0-8F5A-9C13-5302B2B0B63B}"/>
              </a:ext>
            </a:extLst>
          </p:cNvPr>
          <p:cNvSpPr/>
          <p:nvPr/>
        </p:nvSpPr>
        <p:spPr>
          <a:xfrm rot="16200000">
            <a:off x="10316214" y="3380641"/>
            <a:ext cx="1949578" cy="301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279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3700</TotalTime>
  <Words>269</Words>
  <Application>Microsoft Office PowerPoint</Application>
  <PresentationFormat>Widescreen</PresentationFormat>
  <Paragraphs>20</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November 2022 TFCG SLIDE DECK</vt:lpstr>
      <vt:lpstr>PowerPoint Presentation</vt:lpstr>
      <vt:lpstr>1925 - PEPCO 106-S</vt:lpstr>
      <vt:lpstr>PowerPoint Presentation</vt:lpstr>
      <vt:lpstr>PowerPoint Presentation</vt:lpstr>
      <vt:lpstr>PowerPoint Presentation</vt:lpstr>
      <vt:lpstr>1942 - PEPCO 37-S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WMATA@ Brookeville     Tower</dc:title>
  <dc:creator>James Crane</dc:creator>
  <cp:lastModifiedBy>Julie Elias</cp:lastModifiedBy>
  <cp:revision>73</cp:revision>
  <dcterms:created xsi:type="dcterms:W3CDTF">2020-12-30T18:47:40Z</dcterms:created>
  <dcterms:modified xsi:type="dcterms:W3CDTF">2022-10-28T17:32:17Z</dcterms:modified>
</cp:coreProperties>
</file>