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0" r:id="rId2"/>
    <p:sldId id="360" r:id="rId3"/>
    <p:sldId id="288" r:id="rId4"/>
    <p:sldId id="361" r:id="rId5"/>
    <p:sldId id="3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83" autoAdjust="0"/>
  </p:normalViewPr>
  <p:slideViewPr>
    <p:cSldViewPr snapToGrid="0">
      <p:cViewPr varScale="1">
        <p:scale>
          <a:sx n="69" d="100"/>
          <a:sy n="69" d="100"/>
        </p:scale>
        <p:origin x="48" y="636"/>
      </p:cViewPr>
      <p:guideLst/>
    </p:cSldViewPr>
  </p:slideViewPr>
  <p:notesTextViewPr>
    <p:cViewPr>
      <p:scale>
        <a:sx n="1" d="1"/>
        <a:sy n="1" d="1"/>
      </p:scale>
      <p:origin x="0" y="0"/>
    </p:cViewPr>
  </p:notesTextViewPr>
  <p:notesViewPr>
    <p:cSldViewPr snapToGrid="0">
      <p:cViewPr varScale="1">
        <p:scale>
          <a:sx n="50" d="100"/>
          <a:sy n="50" d="100"/>
        </p:scale>
        <p:origin x="25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150B-4087-43B8-9D25-F03E9E7EE7C4}" type="datetimeFigureOut">
              <a:rPr lang="en-US" smtClean="0"/>
              <a:t>12/30/2020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C2BA-B651-40E1-A86B-C3019BF89EF4}" type="slidenum">
              <a:rPr lang="en-US" smtClean="0"/>
              <a:t>‹#›</a:t>
            </a:fld>
            <a:endParaRPr lang="en-US" dirty="0"/>
          </a:p>
        </p:txBody>
      </p:sp>
    </p:spTree>
    <p:extLst>
      <p:ext uri="{BB962C8B-B14F-4D97-AF65-F5344CB8AC3E}">
        <p14:creationId xmlns:p14="http://schemas.microsoft.com/office/powerpoint/2010/main" val="406288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4301 Brookeville Road, Brookeville</a:t>
            </a:r>
          </a:p>
        </p:txBody>
      </p:sp>
      <p:sp>
        <p:nvSpPr>
          <p:cNvPr id="4" name="Slide Number Placeholder 3"/>
          <p:cNvSpPr>
            <a:spLocks noGrp="1"/>
          </p:cNvSpPr>
          <p:nvPr>
            <p:ph type="sldNum" sz="quarter" idx="5"/>
          </p:nvPr>
        </p:nvSpPr>
        <p:spPr/>
        <p:txBody>
          <a:bodyPr/>
          <a:lstStyle/>
          <a:p>
            <a:fld id="{F38DC2BA-B651-40E1-A86B-C3019BF89EF4}" type="slidenum">
              <a:rPr lang="en-US" smtClean="0"/>
              <a:t>1</a:t>
            </a:fld>
            <a:endParaRPr lang="en-US" dirty="0"/>
          </a:p>
        </p:txBody>
      </p:sp>
    </p:spTree>
    <p:extLst>
      <p:ext uri="{BB962C8B-B14F-4D97-AF65-F5344CB8AC3E}">
        <p14:creationId xmlns:p14="http://schemas.microsoft.com/office/powerpoint/2010/main" val="4010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230’ self supporting lattice tower is owned by Montgomery County. The only other occupant is the Montgomery County Radio Communications Services (MCRCS).  WMATA will use the tower for its public safety communications. </a:t>
            </a:r>
          </a:p>
          <a:p>
            <a:r>
              <a:rPr lang="en-US" dirty="0"/>
              <a:t>The tower is located on private property, zoned AR. </a:t>
            </a:r>
          </a:p>
          <a:p>
            <a:r>
              <a:rPr lang="en-US" dirty="0"/>
              <a:t>The tower was recommended by the TFCG in October 2019. </a:t>
            </a:r>
          </a:p>
          <a:p>
            <a:endParaRPr lang="en-US" dirty="0"/>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2</a:t>
            </a:fld>
            <a:endParaRPr lang="en-US" dirty="0"/>
          </a:p>
        </p:txBody>
      </p:sp>
    </p:spTree>
    <p:extLst>
      <p:ext uri="{BB962C8B-B14F-4D97-AF65-F5344CB8AC3E}">
        <p14:creationId xmlns:p14="http://schemas.microsoft.com/office/powerpoint/2010/main" val="40105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partial drawing of the Tower Elevation shows the proposed WMATA attachments of (2) Omni Whip antennas at centerlines of 181.58’ and (1) Omni Whip Antenna at a centerline of 208.58’ on the left side of the drawing (circled). </a:t>
            </a:r>
          </a:p>
          <a:p>
            <a:r>
              <a:rPr lang="en-US" dirty="0"/>
              <a:t>The existing Montgomery County attachments are on the right. </a:t>
            </a:r>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3</a:t>
            </a:fld>
            <a:endParaRPr lang="en-US" dirty="0"/>
          </a:p>
        </p:txBody>
      </p:sp>
    </p:spTree>
    <p:extLst>
      <p:ext uri="{BB962C8B-B14F-4D97-AF65-F5344CB8AC3E}">
        <p14:creationId xmlns:p14="http://schemas.microsoft.com/office/powerpoint/2010/main" val="426962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WMATA proposes to install a 11'-8" x 34' prefabricated shelter within a small compound expansion to the west side of the</a:t>
            </a:r>
          </a:p>
          <a:p>
            <a:r>
              <a:rPr lang="en-US" dirty="0"/>
              <a:t>existing compound indicated by left arrow. . A 1,000-gallon propane tank will be installed on the east side of the compound indicated by right arrow.. New fencing is proposed to enclose the compound expansions.</a:t>
            </a:r>
          </a:p>
        </p:txBody>
      </p:sp>
      <p:sp>
        <p:nvSpPr>
          <p:cNvPr id="4" name="Slide Number Placeholder 3"/>
          <p:cNvSpPr>
            <a:spLocks noGrp="1"/>
          </p:cNvSpPr>
          <p:nvPr>
            <p:ph type="sldNum" sz="quarter" idx="5"/>
          </p:nvPr>
        </p:nvSpPr>
        <p:spPr/>
        <p:txBody>
          <a:bodyPr/>
          <a:lstStyle/>
          <a:p>
            <a:fld id="{F38DC2BA-B651-40E1-A86B-C3019BF89EF4}" type="slidenum">
              <a:rPr lang="en-US" smtClean="0"/>
              <a:t>4</a:t>
            </a:fld>
            <a:endParaRPr lang="en-US" dirty="0"/>
          </a:p>
        </p:txBody>
      </p:sp>
    </p:spTree>
    <p:extLst>
      <p:ext uri="{BB962C8B-B14F-4D97-AF65-F5344CB8AC3E}">
        <p14:creationId xmlns:p14="http://schemas.microsoft.com/office/powerpoint/2010/main" val="218377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excerpt from the submitted plans shows the fence expansion will be consistent with the current compound at 8’ high and will also include barbed wire. </a:t>
            </a:r>
          </a:p>
        </p:txBody>
      </p:sp>
      <p:sp>
        <p:nvSpPr>
          <p:cNvPr id="4" name="Slide Number Placeholder 3"/>
          <p:cNvSpPr>
            <a:spLocks noGrp="1"/>
          </p:cNvSpPr>
          <p:nvPr>
            <p:ph type="sldNum" sz="quarter" idx="5"/>
          </p:nvPr>
        </p:nvSpPr>
        <p:spPr/>
        <p:txBody>
          <a:bodyPr/>
          <a:lstStyle/>
          <a:p>
            <a:fld id="{F38DC2BA-B651-40E1-A86B-C3019BF89EF4}" type="slidenum">
              <a:rPr lang="en-US" smtClean="0"/>
              <a:t>5</a:t>
            </a:fld>
            <a:endParaRPr lang="en-US" dirty="0"/>
          </a:p>
        </p:txBody>
      </p:sp>
    </p:spTree>
    <p:extLst>
      <p:ext uri="{BB962C8B-B14F-4D97-AF65-F5344CB8AC3E}">
        <p14:creationId xmlns:p14="http://schemas.microsoft.com/office/powerpoint/2010/main" val="205302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B8D2-C872-4750-860C-2E82EFB22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BDA02-0CAA-4332-8D20-67ADA1D48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4150A-772F-494C-9A7A-30CB93A48D92}"/>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8DC0E1AF-D745-4219-852B-229CADC4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E56F9-CC05-4DD7-9C0A-1E29EFFE0C9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1610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055-4AA5-48CE-8501-90D1218D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165A-A4B6-468F-8B94-CE18A8BCC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715E-69AA-4CFA-9155-EE2A42CE6690}"/>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52C0B0C1-3022-4DB4-8FE0-A9CA3EB8B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503AB-45CB-4E29-8EB7-CAC8D8089EDD}"/>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6892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303D-49B5-492F-896D-31EA4BD8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D6EF2-D21D-4954-AF91-E33797B42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3B57-DF49-44A8-9BD8-FF6B6FE943A3}"/>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182B34CF-4B83-4345-ADBC-4917BA7C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136F9-B423-43E3-AC1E-023B2FC5C4C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49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792-9E7B-4819-8116-CA11C4043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FEBDF-3645-4CBC-A8E3-456B1DEB6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8832-0B13-41CB-B9CA-9E48CB92D2A3}"/>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F684A0AE-31FE-4AD7-8373-35258564B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140AF-A872-4784-9DE1-E17297EAAA8B}"/>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069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13B8-6716-40EA-9B20-B8ABDAFC9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83A1-AF8D-458A-84A8-AC3110F9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218-74E4-46EC-8422-F50696A5679F}"/>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F6E9C886-84F6-4363-BDB1-899CDCD34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999D4-D8AA-40D0-9B41-184C9E630621}"/>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9877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7D5-6021-49FA-A0BF-CD6C4B2C4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3B218-CB48-49C6-BAD2-14F2CE113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8708-2510-480F-913D-BD6DC3FC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29DCF-D78C-4EE8-9EA8-ADB9FF6B453B}"/>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6" name="Footer Placeholder 5">
            <a:extLst>
              <a:ext uri="{FF2B5EF4-FFF2-40B4-BE49-F238E27FC236}">
                <a16:creationId xmlns:a16="http://schemas.microsoft.com/office/drawing/2014/main" id="{6DE25913-1DD4-4E96-AC6E-ACAF6164FD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72936-5737-4AF0-896C-09CDD972F1E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6886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04E9-1488-4C74-9DCE-FE8363DE2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ACFA-F4AE-4143-9B3A-8D551DA1D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E1E75-D5A7-4397-A8AE-1D58A9E3A4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71D09-E4E2-4239-B3DD-A782433DB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E4D31-62A1-45F7-A4DD-A3A091837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B88D5-6E78-4B19-BF03-56180A7440A9}"/>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8" name="Footer Placeholder 7">
            <a:extLst>
              <a:ext uri="{FF2B5EF4-FFF2-40B4-BE49-F238E27FC236}">
                <a16:creationId xmlns:a16="http://schemas.microsoft.com/office/drawing/2014/main" id="{7D258E71-D398-4B96-B38B-4A124DCF31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F6BD-B4D1-435B-B1D7-0748F953F75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856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8E3-93E4-4E16-B472-6F29401E3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156E-F0F1-468E-B9B7-99AC4A05FAC2}"/>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4" name="Footer Placeholder 3">
            <a:extLst>
              <a:ext uri="{FF2B5EF4-FFF2-40B4-BE49-F238E27FC236}">
                <a16:creationId xmlns:a16="http://schemas.microsoft.com/office/drawing/2014/main" id="{64D1C80F-EAC8-488C-A521-293325A043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DF1958-2881-4B9D-8219-AC101D8946B2}"/>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0917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40D8-EE4D-4CFD-A021-CF84E666FEC0}"/>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3" name="Footer Placeholder 2">
            <a:extLst>
              <a:ext uri="{FF2B5EF4-FFF2-40B4-BE49-F238E27FC236}">
                <a16:creationId xmlns:a16="http://schemas.microsoft.com/office/drawing/2014/main" id="{FD821182-5A85-4E8B-B1D6-497D70BCF5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8DCF6-8133-44F0-AF8A-E9F73BE588F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6768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658-F4B3-4CB8-8ABC-6D2ADE75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4774E-8BAB-4EE1-B953-39C263C9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EB96D-7971-4E0D-BBA0-10652F1D7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AFDB-C96B-42DB-9DA0-D989C4D6DF5C}"/>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6" name="Footer Placeholder 5">
            <a:extLst>
              <a:ext uri="{FF2B5EF4-FFF2-40B4-BE49-F238E27FC236}">
                <a16:creationId xmlns:a16="http://schemas.microsoft.com/office/drawing/2014/main" id="{4AD959EB-8A20-4F9F-BBAF-8DDA99AE5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6A0C7-9ECB-4F25-B707-090DA157A574}"/>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6289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1CE-4654-434F-9DF9-A36BC7BA8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2A0D-66FC-45D9-8553-C1E8601ED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48F75-20F5-468C-946E-71F6403D7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13998-4011-4DA7-8041-75C0B6C74A66}"/>
              </a:ext>
            </a:extLst>
          </p:cNvPr>
          <p:cNvSpPr>
            <a:spLocks noGrp="1"/>
          </p:cNvSpPr>
          <p:nvPr>
            <p:ph type="dt" sz="half" idx="10"/>
          </p:nvPr>
        </p:nvSpPr>
        <p:spPr/>
        <p:txBody>
          <a:bodyPr/>
          <a:lstStyle/>
          <a:p>
            <a:fld id="{18900BE9-D7CA-4779-906D-3CE2146CF39B}" type="datetimeFigureOut">
              <a:rPr lang="en-US" smtClean="0"/>
              <a:t>12/30/2020</a:t>
            </a:fld>
            <a:endParaRPr lang="en-US" dirty="0"/>
          </a:p>
        </p:txBody>
      </p:sp>
      <p:sp>
        <p:nvSpPr>
          <p:cNvPr id="6" name="Footer Placeholder 5">
            <a:extLst>
              <a:ext uri="{FF2B5EF4-FFF2-40B4-BE49-F238E27FC236}">
                <a16:creationId xmlns:a16="http://schemas.microsoft.com/office/drawing/2014/main" id="{C45F7784-9094-41C1-BD85-B49BC44B8B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F89DB-0170-4F28-B648-B3C5F4D076B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881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633F0-1F16-4A08-A526-8F2CF33D0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79257-1E04-4BAF-A25D-7FA4976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9997-3D74-4DEF-AEE6-BB88B68A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0BE9-D7CA-4779-906D-3CE2146CF39B}" type="datetimeFigureOut">
              <a:rPr lang="en-US" smtClean="0"/>
              <a:t>12/30/2020</a:t>
            </a:fld>
            <a:endParaRPr lang="en-US" dirty="0"/>
          </a:p>
        </p:txBody>
      </p:sp>
      <p:sp>
        <p:nvSpPr>
          <p:cNvPr id="5" name="Footer Placeholder 4">
            <a:extLst>
              <a:ext uri="{FF2B5EF4-FFF2-40B4-BE49-F238E27FC236}">
                <a16:creationId xmlns:a16="http://schemas.microsoft.com/office/drawing/2014/main" id="{0D714566-B20D-4A00-9991-AC2D23818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B215D6-0628-45A9-8AAB-A5962DAE8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B388-32DB-4FE7-A63C-EAECA6685481}" type="slidenum">
              <a:rPr lang="en-US" smtClean="0"/>
              <a:t>‹#›</a:t>
            </a:fld>
            <a:endParaRPr lang="en-US" dirty="0"/>
          </a:p>
        </p:txBody>
      </p:sp>
    </p:spTree>
    <p:extLst>
      <p:ext uri="{BB962C8B-B14F-4D97-AF65-F5344CB8AC3E}">
        <p14:creationId xmlns:p14="http://schemas.microsoft.com/office/powerpoint/2010/main" val="34988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187288" y="728662"/>
            <a:ext cx="4436426" cy="4383165"/>
          </a:xfrm>
          <a:noFill/>
        </p:spPr>
        <p:txBody>
          <a:bodyPr vert="horz" lIns="91440" tIns="45720" rIns="91440" bIns="45720" rtlCol="0" anchor="b">
            <a:normAutofit/>
          </a:bodyPr>
          <a:lstStyle/>
          <a:p>
            <a:r>
              <a:rPr lang="en-US" sz="5200" dirty="0"/>
              <a:t>WMATA@ Brookeville    	Tower</a:t>
            </a:r>
          </a:p>
        </p:txBody>
      </p:sp>
      <p:pic>
        <p:nvPicPr>
          <p:cNvPr id="7" name="Picture 6">
            <a:extLst>
              <a:ext uri="{FF2B5EF4-FFF2-40B4-BE49-F238E27FC236}">
                <a16:creationId xmlns:a16="http://schemas.microsoft.com/office/drawing/2014/main" id="{6375938F-A0C3-4434-B7C8-B72AC9CDC838}"/>
              </a:ext>
            </a:extLst>
          </p:cNvPr>
          <p:cNvPicPr>
            <a:picLocks noChangeAspect="1"/>
          </p:cNvPicPr>
          <p:nvPr/>
        </p:nvPicPr>
        <p:blipFill rotWithShape="1">
          <a:blip r:embed="rId3"/>
          <a:srcRect l="4956" r="2" b="2"/>
          <a:stretch/>
        </p:blipFill>
        <p:spPr>
          <a:xfrm>
            <a:off x="5009505" y="10"/>
            <a:ext cx="7182495" cy="6857990"/>
          </a:xfrm>
          <a:prstGeom prst="rect">
            <a:avLst/>
          </a:prstGeom>
        </p:spPr>
      </p:pic>
    </p:spTree>
    <p:extLst>
      <p:ext uri="{BB962C8B-B14F-4D97-AF65-F5344CB8AC3E}">
        <p14:creationId xmlns:p14="http://schemas.microsoft.com/office/powerpoint/2010/main" val="2749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A1FB60-4DBD-4B30-9545-09FA11A512A8}"/>
              </a:ext>
            </a:extLst>
          </p:cNvPr>
          <p:cNvPicPr/>
          <p:nvPr/>
        </p:nvPicPr>
        <p:blipFill rotWithShape="1">
          <a:blip r:embed="rId3"/>
          <a:srcRect l="4701" t="20133" r="2244" b="6552"/>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0" y="0"/>
            <a:ext cx="5781198" cy="794064"/>
          </a:xfrm>
          <a:solidFill>
            <a:srgbClr val="000000">
              <a:alpha val="60000"/>
            </a:srgbClr>
          </a:solidFill>
        </p:spPr>
        <p:txBody>
          <a:bodyPr vert="horz" lIns="91440" tIns="45720" rIns="91440" bIns="45720" rtlCol="0" anchor="ctr">
            <a:normAutofit/>
          </a:bodyPr>
          <a:lstStyle/>
          <a:p>
            <a:r>
              <a:rPr lang="en-US" dirty="0">
                <a:solidFill>
                  <a:srgbClr val="FFFFFF"/>
                </a:solidFill>
              </a:rPr>
              <a:t>Brookeville Tower</a:t>
            </a:r>
          </a:p>
        </p:txBody>
      </p:sp>
    </p:spTree>
    <p:extLst>
      <p:ext uri="{BB962C8B-B14F-4D97-AF65-F5344CB8AC3E}">
        <p14:creationId xmlns:p14="http://schemas.microsoft.com/office/powerpoint/2010/main" val="306652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Brookeville Tower</a:t>
            </a:r>
          </a:p>
        </p:txBody>
      </p:sp>
      <p:cxnSp>
        <p:nvCxnSpPr>
          <p:cNvPr id="20"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DF7F65A-8EFB-4A43-A40F-D3CEFEB1FAB4}"/>
              </a:ext>
            </a:extLst>
          </p:cNvPr>
          <p:cNvPicPr>
            <a:picLocks noChangeAspect="1"/>
          </p:cNvPicPr>
          <p:nvPr/>
        </p:nvPicPr>
        <p:blipFill>
          <a:blip r:embed="rId3"/>
          <a:stretch>
            <a:fillRect/>
          </a:stretch>
        </p:blipFill>
        <p:spPr>
          <a:xfrm>
            <a:off x="1927957" y="2426818"/>
            <a:ext cx="2170048" cy="3997637"/>
          </a:xfrm>
          <a:prstGeom prst="rect">
            <a:avLst/>
          </a:prstGeom>
        </p:spPr>
      </p:pic>
      <p:cxnSp>
        <p:nvCxnSpPr>
          <p:cNvPr id="22" name="Straight Connector 2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DC45E4A-1837-4E1E-9CFA-31B69D3F2E8E}"/>
              </a:ext>
            </a:extLst>
          </p:cNvPr>
          <p:cNvPicPr>
            <a:picLocks noChangeAspect="1"/>
          </p:cNvPicPr>
          <p:nvPr/>
        </p:nvPicPr>
        <p:blipFill rotWithShape="1">
          <a:blip r:embed="rId4"/>
          <a:srcRect l="4157" r="3" b="3"/>
          <a:stretch/>
        </p:blipFill>
        <p:spPr>
          <a:xfrm>
            <a:off x="6445073" y="2596901"/>
            <a:ext cx="5455917" cy="3657471"/>
          </a:xfrm>
          <a:prstGeom prst="rect">
            <a:avLst/>
          </a:prstGeom>
        </p:spPr>
      </p:pic>
    </p:spTree>
    <p:extLst>
      <p:ext uri="{BB962C8B-B14F-4D97-AF65-F5344CB8AC3E}">
        <p14:creationId xmlns:p14="http://schemas.microsoft.com/office/powerpoint/2010/main" val="258880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462708" y="728662"/>
            <a:ext cx="4161005" cy="4063675"/>
          </a:xfrm>
          <a:noFill/>
        </p:spPr>
        <p:txBody>
          <a:bodyPr vert="horz" lIns="91440" tIns="45720" rIns="91440" bIns="45720" rtlCol="0" anchor="b">
            <a:normAutofit/>
          </a:bodyPr>
          <a:lstStyle/>
          <a:p>
            <a:r>
              <a:rPr lang="en-US" sz="5200" dirty="0"/>
              <a:t>Brookeville Tower</a:t>
            </a:r>
          </a:p>
        </p:txBody>
      </p:sp>
      <p:pic>
        <p:nvPicPr>
          <p:cNvPr id="12" name="Picture 11">
            <a:extLst>
              <a:ext uri="{FF2B5EF4-FFF2-40B4-BE49-F238E27FC236}">
                <a16:creationId xmlns:a16="http://schemas.microsoft.com/office/drawing/2014/main" id="{5C78F662-749C-47CD-93CC-3DAFC1CC6EA3}"/>
              </a:ext>
            </a:extLst>
          </p:cNvPr>
          <p:cNvPicPr>
            <a:picLocks noChangeAspect="1"/>
          </p:cNvPicPr>
          <p:nvPr/>
        </p:nvPicPr>
        <p:blipFill rotWithShape="1">
          <a:blip r:embed="rId3"/>
          <a:srcRect r="-1" b="3308"/>
          <a:stretch/>
        </p:blipFill>
        <p:spPr>
          <a:xfrm>
            <a:off x="5009505" y="10"/>
            <a:ext cx="7182495" cy="6857990"/>
          </a:xfrm>
          <a:prstGeom prst="rect">
            <a:avLst/>
          </a:prstGeom>
        </p:spPr>
      </p:pic>
      <p:sp>
        <p:nvSpPr>
          <p:cNvPr id="28" name="Oval 27">
            <a:extLst>
              <a:ext uri="{FF2B5EF4-FFF2-40B4-BE49-F238E27FC236}">
                <a16:creationId xmlns:a16="http://schemas.microsoft.com/office/drawing/2014/main" id="{06507DD2-B645-46A7-8C87-90083222B274}"/>
              </a:ext>
            </a:extLst>
          </p:cNvPr>
          <p:cNvSpPr/>
          <p:nvPr/>
        </p:nvSpPr>
        <p:spPr>
          <a:xfrm>
            <a:off x="13819681" y="2203110"/>
            <a:ext cx="339769" cy="351244"/>
          </a:xfrm>
          <a:prstGeom prst="ellipse">
            <a:avLst/>
          </a:prstGeom>
          <a:noFill/>
          <a:ln w="25400">
            <a:solidFill>
              <a:srgbClr val="FFFF0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a:extLst>
              <a:ext uri="{FF2B5EF4-FFF2-40B4-BE49-F238E27FC236}">
                <a16:creationId xmlns:a16="http://schemas.microsoft.com/office/drawing/2014/main" id="{9EA5DD5F-8F99-42A2-A921-9BF7A4E2C98D}"/>
              </a:ext>
            </a:extLst>
          </p:cNvPr>
          <p:cNvSpPr/>
          <p:nvPr/>
        </p:nvSpPr>
        <p:spPr>
          <a:xfrm>
            <a:off x="4742822" y="2813538"/>
            <a:ext cx="884255" cy="24116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735298F-1D86-47BF-8911-92F0BA566E32}"/>
              </a:ext>
            </a:extLst>
          </p:cNvPr>
          <p:cNvSpPr/>
          <p:nvPr/>
        </p:nvSpPr>
        <p:spPr>
          <a:xfrm>
            <a:off x="11354637" y="2451798"/>
            <a:ext cx="221064" cy="86415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8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92C5DB-8C9D-46C8-8EDD-0B1A04EE02D2}"/>
              </a:ext>
            </a:extLst>
          </p:cNvPr>
          <p:cNvSpPr>
            <a:spLocks noGrp="1"/>
          </p:cNvSpPr>
          <p:nvPr>
            <p:ph type="title"/>
          </p:nvPr>
        </p:nvSpPr>
        <p:spPr>
          <a:xfrm>
            <a:off x="1046746" y="641850"/>
            <a:ext cx="3611880" cy="1535865"/>
          </a:xfrm>
        </p:spPr>
        <p:txBody>
          <a:bodyPr>
            <a:normAutofit/>
          </a:bodyPr>
          <a:lstStyle/>
          <a:p>
            <a:r>
              <a:rPr lang="en-US" sz="3200"/>
              <a:t>Brookeville Tower – Fence Expansion</a:t>
            </a:r>
          </a:p>
        </p:txBody>
      </p:sp>
      <p:sp>
        <p:nvSpPr>
          <p:cNvPr id="24" name="Rectangle 2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959C5A43-D0B0-4518-80B0-C9949B88C511}"/>
              </a:ext>
            </a:extLst>
          </p:cNvPr>
          <p:cNvSpPr>
            <a:spLocks noGrp="1"/>
          </p:cNvSpPr>
          <p:nvPr>
            <p:ph idx="1"/>
          </p:nvPr>
        </p:nvSpPr>
        <p:spPr>
          <a:xfrm>
            <a:off x="5300640" y="641850"/>
            <a:ext cx="6053160" cy="1535865"/>
          </a:xfrm>
        </p:spPr>
        <p:txBody>
          <a:bodyPr anchor="ctr">
            <a:normAutofit/>
          </a:bodyPr>
          <a:lstStyle/>
          <a:p>
            <a:r>
              <a:rPr lang="en-US" sz="1800" dirty="0"/>
              <a:t>Two Expansions on West and East Side.</a:t>
            </a:r>
          </a:p>
        </p:txBody>
      </p:sp>
      <p:pic>
        <p:nvPicPr>
          <p:cNvPr id="6" name="Content Placeholder 5">
            <a:extLst>
              <a:ext uri="{FF2B5EF4-FFF2-40B4-BE49-F238E27FC236}">
                <a16:creationId xmlns:a16="http://schemas.microsoft.com/office/drawing/2014/main" id="{AC26B033-6B8E-4AD6-ABC7-F107D2BF9A4D}"/>
              </a:ext>
            </a:extLst>
          </p:cNvPr>
          <p:cNvPicPr>
            <a:picLocks/>
          </p:cNvPicPr>
          <p:nvPr/>
        </p:nvPicPr>
        <p:blipFill rotWithShape="1">
          <a:blip r:embed="rId3"/>
          <a:srcRect r="1" b="2481"/>
          <a:stretch/>
        </p:blipFill>
        <p:spPr>
          <a:xfrm>
            <a:off x="554416" y="2731167"/>
            <a:ext cx="11167447" cy="3484983"/>
          </a:xfrm>
          <a:prstGeom prst="rect">
            <a:avLst/>
          </a:prstGeom>
        </p:spPr>
      </p:pic>
    </p:spTree>
    <p:extLst>
      <p:ext uri="{BB962C8B-B14F-4D97-AF65-F5344CB8AC3E}">
        <p14:creationId xmlns:p14="http://schemas.microsoft.com/office/powerpoint/2010/main" val="203529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242</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WMATA@ Brookeville     Tower</vt:lpstr>
      <vt:lpstr>Brookeville Tower</vt:lpstr>
      <vt:lpstr>Brookeville Tower</vt:lpstr>
      <vt:lpstr>Brookeville Tower</vt:lpstr>
      <vt:lpstr>Brookeville Tower – Fence Expansion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WMATA@ Brookeville     Tower</dc:title>
  <dc:creator>James Crane</dc:creator>
  <cp:lastModifiedBy>James Crane</cp:lastModifiedBy>
  <cp:revision>2</cp:revision>
  <dcterms:created xsi:type="dcterms:W3CDTF">2020-12-30T18:47:40Z</dcterms:created>
  <dcterms:modified xsi:type="dcterms:W3CDTF">2020-12-30T18:55:50Z</dcterms:modified>
</cp:coreProperties>
</file>