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75" r:id="rId12"/>
    <p:sldId id="276" r:id="rId13"/>
    <p:sldId id="281" r:id="rId14"/>
    <p:sldId id="305" r:id="rId15"/>
    <p:sldId id="278" r:id="rId16"/>
    <p:sldId id="304" r:id="rId17"/>
    <p:sldId id="282" r:id="rId18"/>
    <p:sldId id="293" r:id="rId19"/>
    <p:sldId id="294" r:id="rId20"/>
    <p:sldId id="297" r:id="rId21"/>
    <p:sldId id="303" r:id="rId22"/>
    <p:sldId id="268" r:id="rId23"/>
    <p:sldId id="269" r:id="rId24"/>
    <p:sldId id="266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8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0BD35993-3261-48A8-90A8-3345A56777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7FA1F060-D1B6-46AB-984F-4BE5538EE7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4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04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04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04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4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04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4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04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04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04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4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04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DBA7CCF-545C-4545-A055-389292F4C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7345F-A8A7-411D-91BD-030A29CB9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D490-AFF1-4152-961F-E1AF549055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32B6CE-53E5-4578-8E5C-6972FFE99E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9655F8-0E2D-4687-B3B0-B8B272A10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8B08EC-FB8A-42E9-8FC7-12930A376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34F15-2B4F-4879-BB38-30F2B6D38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53FA-F840-486F-AC40-9B79E54A9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8DB68-005E-40F8-B060-B9124D8A0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989ED-7FD3-4432-96B9-67EBEC4F7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DB3F8-F8EF-4C4B-B446-69529F9A2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C531E-478D-4BD7-A837-AA13E2DC2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7A579-8D54-409D-8797-924034178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17BD6-C4BD-4E2E-BA0B-871C042B2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39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3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93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94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94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94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94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94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4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4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94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94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DEFF44F-9076-466C-B8CB-E620D85B2E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MRSA</a:t>
            </a:r>
            <a:br>
              <a:rPr lang="en-US"/>
            </a:b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What is It?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4648200" y="304800"/>
            <a:ext cx="4495800" cy="1550988"/>
          </a:xfrm>
        </p:spPr>
        <p:txBody>
          <a:bodyPr/>
          <a:lstStyle/>
          <a:p>
            <a:r>
              <a:rPr lang="en-US"/>
              <a:t>Primary Means of Transmission</a:t>
            </a: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4437063" cy="6858000"/>
        </p:xfrm>
        <a:graphic>
          <a:graphicData uri="http://schemas.openxmlformats.org/presentationml/2006/ole">
            <p:oleObj spid="_x0000_s76804" name="Acrobat Document" r:id="rId3" imgW="7543640" imgH="11658600" progId="AcroExch.Document.7">
              <p:embed/>
            </p:oleObj>
          </a:graphicData>
        </a:graphic>
      </p:graphicFrame>
      <p:sp>
        <p:nvSpPr>
          <p:cNvPr id="768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86000"/>
            <a:ext cx="4038600" cy="3687763"/>
          </a:xfrm>
        </p:spPr>
        <p:txBody>
          <a:bodyPr/>
          <a:lstStyle/>
          <a:p>
            <a:r>
              <a:rPr lang="en-US" sz="2800"/>
              <a:t>Skin-to-skin contact</a:t>
            </a:r>
          </a:p>
          <a:p>
            <a:r>
              <a:rPr lang="en-US" sz="2800"/>
              <a:t>Crowded conditions</a:t>
            </a:r>
          </a:p>
          <a:p>
            <a:r>
              <a:rPr lang="en-US" sz="2800"/>
              <a:t>Poor hygiene</a:t>
            </a:r>
          </a:p>
          <a:p>
            <a:r>
              <a:rPr lang="en-US" sz="2800"/>
              <a:t>Sharing of Personal Items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57400"/>
            <a:ext cx="8229600" cy="3124200"/>
          </a:xfrm>
        </p:spPr>
        <p:txBody>
          <a:bodyPr/>
          <a:lstStyle/>
          <a:p>
            <a:r>
              <a:rPr lang="en-US" sz="3600">
                <a:effectLst/>
              </a:rPr>
              <a:t>Reduce the Risks of </a:t>
            </a:r>
            <a:br>
              <a:rPr lang="en-US" sz="3600">
                <a:effectLst/>
              </a:rPr>
            </a:br>
            <a:r>
              <a:rPr lang="en-US" sz="3600">
                <a:effectLst/>
              </a:rPr>
              <a:t>Disease Transmission through….</a:t>
            </a:r>
            <a:br>
              <a:rPr lang="en-US" sz="3600">
                <a:effectLst/>
              </a:rPr>
            </a:br>
            <a:r>
              <a:rPr lang="en-US" sz="3600">
                <a:effectLst/>
              </a:rPr>
              <a:t/>
            </a:r>
            <a:br>
              <a:rPr lang="en-US" sz="3600">
                <a:effectLst/>
              </a:rPr>
            </a:br>
            <a:r>
              <a:rPr lang="en-US" sz="5400">
                <a:effectLst/>
              </a:rPr>
              <a:t>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The Prevention Program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Includes…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ffectLst/>
              </a:rPr>
              <a:t>Education on Infection Control</a:t>
            </a:r>
          </a:p>
          <a:p>
            <a:r>
              <a:rPr lang="en-US" b="1">
                <a:effectLst/>
              </a:rPr>
              <a:t>Encouraging good hygiene practices </a:t>
            </a:r>
          </a:p>
          <a:p>
            <a:r>
              <a:rPr lang="en-US" b="1">
                <a:effectLst/>
              </a:rPr>
              <a:t>Eat a healthy diet</a:t>
            </a:r>
          </a:p>
          <a:p>
            <a:r>
              <a:rPr lang="en-US" b="1">
                <a:effectLst/>
              </a:rPr>
              <a:t>Proper cleaning &amp; disinfection of athletic equipment</a:t>
            </a:r>
          </a:p>
          <a:p>
            <a:r>
              <a:rPr lang="en-US" b="1">
                <a:effectLst/>
              </a:rPr>
              <a:t>Proper handling of blood and OPIM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752600"/>
          </a:xfrm>
        </p:spPr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3000">
                <a:effectLst/>
              </a:rPr>
              <a:t>By altering one component of the triangle, one or more of the other components may be changed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839200" cy="3962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FF0066"/>
                </a:solidFill>
                <a:effectLst/>
              </a:rPr>
              <a:t>		</a:t>
            </a:r>
            <a:r>
              <a:rPr lang="en-US" sz="2400" b="1">
                <a:solidFill>
                  <a:srgbClr val="FF0066"/>
                </a:solidFill>
                <a:effectLst/>
              </a:rPr>
              <a:t>Environmental Surfaces &amp; Equipment, Personnel who come to work with infections</a:t>
            </a:r>
            <a:r>
              <a:rPr lang="en-US" sz="2400">
                <a:solidFill>
                  <a:srgbClr val="FF0066"/>
                </a:solidFill>
              </a:rPr>
              <a:t>	     </a:t>
            </a:r>
            <a:r>
              <a:rPr lang="en-US" sz="2400">
                <a:solidFill>
                  <a:schemeClr val="tx2"/>
                </a:solidFill>
                <a:effectLst/>
              </a:rPr>
              <a:t>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>
              <a:solidFill>
                <a:srgbClr val="FF0066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FF0066"/>
                </a:solidFill>
                <a:effectLst/>
              </a:rPr>
              <a:t>       Herpes, Ringworm    	     </a:t>
            </a:r>
            <a:r>
              <a:rPr lang="en-US" sz="2000">
                <a:solidFill>
                  <a:srgbClr val="FF0066"/>
                </a:solidFill>
                <a:effectLst/>
              </a:rPr>
              <a:t>       	         		</a:t>
            </a:r>
            <a:r>
              <a:rPr lang="en-US" sz="2000" b="1">
                <a:solidFill>
                  <a:srgbClr val="FF0066"/>
                </a:solidFill>
                <a:effectLst/>
              </a:rPr>
              <a:t>HOST: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FF0066"/>
                </a:solidFill>
                <a:effectLst/>
              </a:rPr>
              <a:t>      Staph Infections	    			      Recruits, EMTs, 	MRSA		</a:t>
            </a:r>
            <a:r>
              <a:rPr lang="en-US" sz="2000" b="1">
                <a:solidFill>
                  <a:srgbClr val="CC66FF"/>
                </a:solidFill>
              </a:rPr>
              <a:t>			 </a:t>
            </a:r>
            <a:r>
              <a:rPr lang="en-US" sz="2000" b="1">
                <a:solidFill>
                  <a:srgbClr val="FF0066"/>
                </a:solidFill>
                <a:effectLst/>
              </a:rPr>
              <a:t>Firefighters,</a:t>
            </a:r>
            <a:r>
              <a:rPr lang="en-US" sz="2000" b="1">
                <a:solidFill>
                  <a:srgbClr val="CC66FF"/>
                </a:solidFill>
              </a:rPr>
              <a:t> </a:t>
            </a:r>
            <a:r>
              <a:rPr lang="en-US" sz="2000" b="1">
                <a:solidFill>
                  <a:srgbClr val="FF0066"/>
                </a:solidFill>
                <a:effectLst/>
              </a:rPr>
              <a:t>Officers</a:t>
            </a:r>
            <a:r>
              <a:rPr lang="en-US" sz="2000" b="1">
                <a:solidFill>
                  <a:srgbClr val="CC66FF"/>
                </a:solidFill>
              </a:rPr>
              <a:t>									</a:t>
            </a:r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3352800" y="3124200"/>
            <a:ext cx="2895600" cy="1981200"/>
          </a:xfrm>
          <a:prstGeom prst="triangle">
            <a:avLst>
              <a:gd name="adj" fmla="val 50000"/>
            </a:avLst>
          </a:prstGeom>
          <a:solidFill>
            <a:srgbClr val="FFCC00">
              <a:alpha val="70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FF0066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8229600" cy="1143000"/>
          </a:xfrm>
        </p:spPr>
        <p:txBody>
          <a:bodyPr/>
          <a:lstStyle/>
          <a:p>
            <a:r>
              <a:rPr lang="en-US" sz="5400">
                <a:effectLst/>
              </a:rPr>
              <a:t>Boost the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effectLst/>
              </a:rPr>
              <a:t>Host</a:t>
            </a:r>
            <a:br>
              <a:rPr lang="en-US" sz="4000">
                <a:effectLst/>
              </a:rPr>
            </a:br>
            <a:r>
              <a:rPr lang="en-US" sz="3200">
                <a:effectLst/>
              </a:rPr>
              <a:t>(Personnel)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20000" cy="4495800"/>
          </a:xfrm>
        </p:spPr>
        <p:txBody>
          <a:bodyPr/>
          <a:lstStyle/>
          <a:p>
            <a:r>
              <a:rPr lang="en-US" sz="2800" b="1">
                <a:effectLst/>
              </a:rPr>
              <a:t>Healthy Habits</a:t>
            </a:r>
          </a:p>
          <a:p>
            <a:pPr lvl="1"/>
            <a:r>
              <a:rPr lang="en-US" sz="2400" b="1">
                <a:effectLst/>
              </a:rPr>
              <a:t>Diet rich in green, yellow, and orange vegetables can bolster natural immunity. </a:t>
            </a:r>
          </a:p>
          <a:p>
            <a:pPr lvl="1"/>
            <a:r>
              <a:rPr lang="en-US" sz="2400" b="1">
                <a:effectLst/>
              </a:rPr>
              <a:t>Doctor or nutritionist may recommend vitamins or mineral supplements to compensate for specific dietary deficiencies.</a:t>
            </a:r>
          </a:p>
          <a:p>
            <a:pPr lvl="1"/>
            <a:r>
              <a:rPr lang="en-US" sz="2400" b="1">
                <a:effectLst/>
              </a:rPr>
              <a:t> Drinking 8 to 10 glasses of water a day can help flush disease causing organisms from the body.</a:t>
            </a:r>
            <a:endParaRPr lang="en-US" sz="2400" b="1">
              <a:solidFill>
                <a:schemeClr val="tx2"/>
              </a:solidFill>
              <a:effectLst/>
            </a:endParaRPr>
          </a:p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Causal Agent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tx2"/>
                </a:solidFill>
                <a:effectLst/>
              </a:rPr>
              <a:t>A causal agent is biological, physical or chemical entity capable of causing disease.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chemeClr val="tx2"/>
              </a:solidFill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2400" b="1" u="sng">
                <a:solidFill>
                  <a:schemeClr val="tx2"/>
                </a:solidFill>
                <a:effectLst/>
              </a:rPr>
              <a:t>Bacteria</a:t>
            </a:r>
            <a:r>
              <a:rPr lang="en-US" sz="2400" b="1">
                <a:solidFill>
                  <a:schemeClr val="tx2"/>
                </a:solidFill>
                <a:effectLst/>
              </a:rPr>
              <a:t> –  Ex: Staph Infections (MRSA)</a:t>
            </a:r>
          </a:p>
          <a:p>
            <a:pPr lvl="1">
              <a:lnSpc>
                <a:spcPct val="80000"/>
              </a:lnSpc>
              <a:buClr>
                <a:srgbClr val="CC66FF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effectLst/>
              </a:rPr>
              <a:t>*Antibiotics</a:t>
            </a:r>
          </a:p>
          <a:p>
            <a:pPr lvl="1">
              <a:lnSpc>
                <a:spcPct val="80000"/>
              </a:lnSpc>
              <a:buClr>
                <a:srgbClr val="CC66FF"/>
              </a:buClr>
              <a:buFont typeface="Wingdings" pitchFamily="2" charset="2"/>
              <a:buNone/>
            </a:pPr>
            <a:endParaRPr lang="en-US" sz="2400" b="1">
              <a:solidFill>
                <a:schemeClr val="tx2"/>
              </a:solidFill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2400" b="1" u="sng">
                <a:solidFill>
                  <a:schemeClr val="tx2"/>
                </a:solidFill>
                <a:effectLst/>
              </a:rPr>
              <a:t>Virus</a:t>
            </a:r>
            <a:r>
              <a:rPr lang="en-US" sz="2400" b="1">
                <a:solidFill>
                  <a:schemeClr val="tx2"/>
                </a:solidFill>
                <a:effectLst/>
              </a:rPr>
              <a:t> – Ex: Herpes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effectLst/>
              </a:rPr>
              <a:t>*Antiviral Medication</a:t>
            </a:r>
          </a:p>
          <a:p>
            <a:pPr lvl="1">
              <a:lnSpc>
                <a:spcPct val="80000"/>
              </a:lnSpc>
              <a:buClr>
                <a:srgbClr val="CC66FF"/>
              </a:buClr>
              <a:buFont typeface="Wingdings" pitchFamily="2" charset="2"/>
              <a:buNone/>
            </a:pPr>
            <a:endParaRPr lang="en-US" sz="2400" b="1">
              <a:solidFill>
                <a:schemeClr val="tx2"/>
              </a:solidFill>
              <a:effectLst/>
            </a:endParaRPr>
          </a:p>
          <a:p>
            <a:pPr lvl="1">
              <a:lnSpc>
                <a:spcPct val="80000"/>
              </a:lnSpc>
            </a:pPr>
            <a:r>
              <a:rPr lang="en-US" sz="2400" b="1" u="sng">
                <a:solidFill>
                  <a:schemeClr val="tx2"/>
                </a:solidFill>
                <a:effectLst/>
              </a:rPr>
              <a:t>Fungus</a:t>
            </a:r>
            <a:r>
              <a:rPr lang="en-US" sz="2400" b="1">
                <a:solidFill>
                  <a:schemeClr val="tx2"/>
                </a:solidFill>
                <a:effectLst/>
              </a:rPr>
              <a:t> – Ex: Ringworm</a:t>
            </a:r>
          </a:p>
          <a:p>
            <a:pPr lvl="1">
              <a:lnSpc>
                <a:spcPct val="80000"/>
              </a:lnSpc>
              <a:buClr>
                <a:srgbClr val="CC66FF"/>
              </a:buClr>
              <a:buFont typeface="Wingdings" pitchFamily="2" charset="2"/>
              <a:buNone/>
            </a:pPr>
            <a:r>
              <a:rPr lang="en-US" sz="2400" b="1">
                <a:solidFill>
                  <a:schemeClr val="tx2"/>
                </a:solidFill>
                <a:effectLst/>
              </a:rPr>
              <a:t>*Antifungal Medication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effectLst/>
              </a:rPr>
              <a:t>Alter the Environment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effectLst/>
              </a:rPr>
              <a:t>Hygiene Practices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Keep cuts &amp; scrapes clean and covered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Do not touch other people’s cuts &amp; bandages w/o gloves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Do not share personal items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Towels, soap, razors, tweezers, sports equipment, ball caps, linen etc.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Shower after P.T. or strenuous activities</a:t>
            </a:r>
          </a:p>
          <a:p>
            <a:pPr>
              <a:lnSpc>
                <a:spcPct val="80000"/>
              </a:lnSpc>
            </a:pPr>
            <a:r>
              <a:rPr lang="en-US">
                <a:effectLst/>
              </a:rPr>
              <a:t>Hand Hygiene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Wash your hands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Soap and water is best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Waterless hand sanitizer if soap &amp; water is not available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Antimicrobial soap is </a:t>
            </a:r>
            <a:r>
              <a:rPr lang="en-US" sz="1800" u="sng"/>
              <a:t>not</a:t>
            </a:r>
            <a:r>
              <a:rPr lang="en-US" sz="1800"/>
              <a:t> recommended</a:t>
            </a:r>
          </a:p>
          <a:p>
            <a:pPr>
              <a:lnSpc>
                <a:spcPct val="80000"/>
              </a:lnSpc>
            </a:pPr>
            <a:r>
              <a:rPr lang="en-US">
                <a:effectLst/>
              </a:rPr>
              <a:t>Cleaning</a:t>
            </a:r>
            <a:endParaRPr lang="en-US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US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The Environment may harbor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DSC00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MRSA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Methicillin-resistant staphaureus (MRSA)</a:t>
            </a:r>
          </a:p>
          <a:p>
            <a:endParaRPr lang="en-US" sz="2800"/>
          </a:p>
          <a:p>
            <a:r>
              <a:rPr lang="en-US" sz="2800"/>
              <a:t>Caused more than 94,000 life-threatening infections and nearly 19,000 deaths in 2005</a:t>
            </a:r>
          </a:p>
          <a:p>
            <a:endParaRPr lang="en-US" sz="2800"/>
          </a:p>
          <a:p>
            <a:r>
              <a:rPr lang="en-US" sz="2800"/>
              <a:t>Most associated with healthcare settings</a:t>
            </a:r>
          </a:p>
          <a:p>
            <a:endParaRPr lang="en-US" sz="2800"/>
          </a:p>
          <a:p>
            <a:r>
              <a:rPr lang="en-US" sz="2800"/>
              <a:t>Most frequent among people with weakened immune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Follow Instructions for 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Chemical Use</a:t>
            </a:r>
            <a:r>
              <a:rPr lang="en-US"/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>
                <a:effectLst/>
              </a:rPr>
              <a:t>All Chemical Germicides and Bleach Solutions (1:100)</a:t>
            </a:r>
          </a:p>
          <a:p>
            <a:pPr>
              <a:buClr>
                <a:schemeClr val="tx1"/>
              </a:buClr>
            </a:pPr>
            <a:r>
              <a:rPr lang="en-US" b="1">
                <a:effectLst/>
              </a:rPr>
              <a:t>MIX Appropriately</a:t>
            </a:r>
          </a:p>
          <a:p>
            <a:pPr>
              <a:buClr>
                <a:schemeClr val="tx1"/>
              </a:buClr>
            </a:pPr>
            <a:r>
              <a:rPr lang="en-US" b="1">
                <a:effectLst/>
              </a:rPr>
              <a:t>USE Appropriately</a:t>
            </a:r>
          </a:p>
          <a:p>
            <a:pPr>
              <a:buClr>
                <a:schemeClr val="tx1"/>
              </a:buClr>
            </a:pPr>
            <a:r>
              <a:rPr lang="en-US" b="1">
                <a:effectLst/>
              </a:rPr>
              <a:t>READ and FOLLOW LABELS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2438400" y="3554413"/>
          <a:ext cx="6159500" cy="3303587"/>
        </p:xfrm>
        <a:graphic>
          <a:graphicData uri="http://schemas.openxmlformats.org/presentationml/2006/ole">
            <p:oleObj spid="_x0000_s130050" name="Document" r:id="rId3" imgW="6243828" imgH="3357126" progId="Word.Document.8">
              <p:embed/>
            </p:oleObj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533400" y="228600"/>
            <a:ext cx="82296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	</a:t>
            </a:r>
            <a:r>
              <a:rPr lang="en-US" sz="2000" b="1">
                <a:solidFill>
                  <a:schemeClr val="bg2"/>
                </a:solidFill>
              </a:rPr>
              <a:t>	</a:t>
            </a:r>
            <a:r>
              <a:rPr lang="en-US" sz="2000" b="1"/>
              <a:t>LYSOL</a:t>
            </a:r>
            <a:r>
              <a:rPr lang="en-US" sz="2400" baseline="30000">
                <a:latin typeface="Times New Roman" pitchFamily="18" charset="0"/>
                <a:sym typeface="Symbol" pitchFamily="18" charset="2"/>
              </a:rPr>
              <a:t> </a:t>
            </a:r>
            <a:r>
              <a:rPr lang="en-US" sz="2000" b="1"/>
              <a:t>Brand IC</a:t>
            </a:r>
            <a:r>
              <a:rPr lang="en-US" sz="800"/>
              <a:t>TM</a:t>
            </a:r>
            <a:r>
              <a:rPr lang="en-US" sz="2000" b="1"/>
              <a:t> Quaternary Disinfectant 					Cleaner </a:t>
            </a:r>
            <a:r>
              <a:rPr lang="en-US" sz="1000"/>
              <a:t>(Concentrate)</a:t>
            </a:r>
            <a:endParaRPr lang="en-US" sz="2000" b="1"/>
          </a:p>
          <a:p>
            <a:pPr lvl="4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400"/>
              <a:t>Effective cleaner and disinfectant that kills odor-causing bacteria.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400"/>
              <a:t>Highly concentrated, cost-effective formula dilutes at 1:256.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b="1"/>
              <a:t>Virucidal, Fungicidal and Bactericidal</a:t>
            </a:r>
            <a:r>
              <a:rPr lang="en-US" sz="1400"/>
              <a:t>*.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400"/>
              <a:t>Effective against HIV-1, VRE, MRSA and other gram-positive as well as       gram-negative microorganisms.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400"/>
              <a:t>Neutral pH in use.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Tx/>
              <a:buChar char="•"/>
            </a:pPr>
            <a:r>
              <a:rPr lang="en-US" sz="1400"/>
              <a:t>EPA Registration No. 47371-129-675 	         	</a:t>
            </a:r>
          </a:p>
          <a:p>
            <a:pPr lvl="4"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en-US" sz="1400"/>
              <a:t>* In the presence of 5% organic matter</a:t>
            </a:r>
          </a:p>
        </p:txBody>
      </p:sp>
      <p:pic>
        <p:nvPicPr>
          <p:cNvPr id="130053" name="Picture 5" descr="Lysol IC Quaternary Disinfectant Cleaner-Gall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2230438" cy="4267200"/>
          </a:xfrm>
          <a:prstGeom prst="rect">
            <a:avLst/>
          </a:prstGeom>
          <a:noFill/>
        </p:spPr>
      </p:pic>
      <p:pic>
        <p:nvPicPr>
          <p:cNvPr id="130054" name="Picture 6" descr="Lysol I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55416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267200" cy="1139825"/>
          </a:xfrm>
        </p:spPr>
        <p:txBody>
          <a:bodyPr/>
          <a:lstStyle/>
          <a:p>
            <a:r>
              <a:rPr lang="en-US"/>
              <a:t>Prevention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9530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Wash your hands</a:t>
            </a:r>
          </a:p>
          <a:p>
            <a:pPr>
              <a:lnSpc>
                <a:spcPct val="90000"/>
              </a:lnSpc>
            </a:pPr>
            <a:r>
              <a:rPr lang="en-US" sz="2000"/>
              <a:t>Healthy eating habits</a:t>
            </a:r>
          </a:p>
          <a:p>
            <a:pPr>
              <a:lnSpc>
                <a:spcPct val="90000"/>
              </a:lnSpc>
            </a:pPr>
            <a:r>
              <a:rPr lang="en-US" sz="2000"/>
              <a:t>Keep cuts &amp; scrapes clean and covered</a:t>
            </a:r>
          </a:p>
          <a:p>
            <a:pPr>
              <a:lnSpc>
                <a:spcPct val="90000"/>
              </a:lnSpc>
            </a:pPr>
            <a:r>
              <a:rPr lang="en-US" sz="2000"/>
              <a:t>Do not touch other people’s cuts &amp; bandages w/o gloves</a:t>
            </a:r>
          </a:p>
          <a:p>
            <a:pPr>
              <a:lnSpc>
                <a:spcPct val="90000"/>
              </a:lnSpc>
            </a:pPr>
            <a:r>
              <a:rPr lang="en-US" sz="2000"/>
              <a:t>Do not share personal items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Towels, soap, razors, tweezers, sports equipment, ball caps, linen etc.</a:t>
            </a:r>
          </a:p>
          <a:p>
            <a:pPr>
              <a:lnSpc>
                <a:spcPct val="90000"/>
              </a:lnSpc>
            </a:pPr>
            <a:r>
              <a:rPr lang="en-US" sz="2000"/>
              <a:t>Shower after P.T. or strenuous activities</a:t>
            </a:r>
          </a:p>
          <a:p>
            <a:pPr>
              <a:lnSpc>
                <a:spcPct val="90000"/>
              </a:lnSpc>
            </a:pPr>
            <a:r>
              <a:rPr lang="en-US" sz="2000"/>
              <a:t>Clean surfaces with a disinfectant that will kill Staph such as Cidex II, DisCide Ultra or a  1:100 bleach solution (mixed every 24 hrs)</a:t>
            </a:r>
          </a:p>
          <a:p>
            <a:pPr>
              <a:lnSpc>
                <a:spcPct val="90000"/>
              </a:lnSpc>
            </a:pPr>
            <a:r>
              <a:rPr lang="en-US" sz="2000"/>
              <a:t>Don’t forget to decon mop heads and buckets</a:t>
            </a:r>
          </a:p>
        </p:txBody>
      </p:sp>
      <p:graphicFrame>
        <p:nvGraphicFramePr>
          <p:cNvPr id="849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149850" y="304800"/>
          <a:ext cx="3994150" cy="6172200"/>
        </p:xfrm>
        <a:graphic>
          <a:graphicData uri="http://schemas.openxmlformats.org/presentationml/2006/ole">
            <p:oleObj spid="_x0000_s84996" name="Acrobat Document" r:id="rId3" imgW="7543640" imgH="116586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Do if You Have a Boil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If you get a boil have it evaluated by your PCP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only way to tell is for a doctor or nurse to collect some of the drainage (pus) and send it to the lab for “culture”. The lab grows the bacteria on a culture plate so that they can be identified. This process usually takes 2 to 4 days. The lab can also test to see which antibiotics will work best to treat the infection.</a:t>
            </a:r>
          </a:p>
          <a:p>
            <a:pPr>
              <a:lnSpc>
                <a:spcPct val="90000"/>
              </a:lnSpc>
            </a:pPr>
            <a:r>
              <a:rPr lang="en-US" sz="2800"/>
              <a:t>If you are diagnosed with MRSA contact the designated infection control officer</a:t>
            </a:r>
          </a:p>
          <a:p>
            <a:pPr>
              <a:lnSpc>
                <a:spcPct val="90000"/>
              </a:lnSpc>
            </a:pPr>
            <a:r>
              <a:rPr lang="en-US" sz="2800"/>
              <a:t>Work Restrictions may be implemented for an active abscess.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8" name="Object 4"/>
          <p:cNvGraphicFramePr>
            <a:graphicFrameLocks noChangeAspect="1"/>
          </p:cNvGraphicFramePr>
          <p:nvPr>
            <p:ph/>
          </p:nvPr>
        </p:nvGraphicFramePr>
        <p:xfrm>
          <a:off x="0" y="381000"/>
          <a:ext cx="9144000" cy="5915025"/>
        </p:xfrm>
        <a:graphic>
          <a:graphicData uri="http://schemas.openxmlformats.org/presentationml/2006/ole">
            <p:oleObj spid="_x0000_s77828" name="Acrobat Document" r:id="rId3" imgW="11658485" imgH="75438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MRSA</a:t>
            </a:r>
            <a:br>
              <a:rPr lang="en-US" sz="4000"/>
            </a:br>
            <a:r>
              <a:rPr lang="en-US" sz="2800"/>
              <a:t>(Methicillin-Resistant Staph Aureus)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Staph” infections have been around since the beginning of history.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“Because so many antibiotics have been used in recent years, the bacteria are now starting to become resistant, and this created MRSA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MRSA infections have been a problem in hospitals for several years</a:t>
            </a:r>
          </a:p>
          <a:p>
            <a:pPr>
              <a:lnSpc>
                <a:spcPct val="80000"/>
              </a:lnSpc>
            </a:pPr>
            <a:r>
              <a:rPr lang="en-US" sz="2400"/>
              <a:t>Has surfaced in community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Such infections are generally mild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Pimples or boils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Red, Painful, swollen, drain pus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Typically single not multiple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Occurs in otherwise healthy people</a:t>
            </a:r>
          </a:p>
          <a:p>
            <a:pPr>
              <a:lnSpc>
                <a:spcPct val="80000"/>
              </a:lnSpc>
            </a:pPr>
            <a:r>
              <a:rPr lang="en-US" sz="2400"/>
              <a:t>Staph is common on most people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Can commonly live on the skin or in their nose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0"/>
            <a:ext cx="7772400" cy="6249988"/>
          </a:xfrm>
          <a:noFill/>
          <a:ln/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MRSA pimples in a person with a suppressed immune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8600"/>
            <a:ext cx="7696200" cy="6207125"/>
          </a:xfrm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 descr="draining MRSA boil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5562600" cy="4084638"/>
          </a:xfrm>
          <a:noFill/>
          <a:ln/>
        </p:spPr>
      </p:pic>
      <p:pic>
        <p:nvPicPr>
          <p:cNvPr id="63494" name="Picture 6" descr="SA10DermDX1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3233738"/>
            <a:ext cx="4191000" cy="3624262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MRSA</a:t>
            </a:r>
          </a:p>
        </p:txBody>
      </p:sp>
      <p:pic>
        <p:nvPicPr>
          <p:cNvPr id="65542" name="Picture 6" descr="5412JFP_PhotoRounds-fig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905000"/>
            <a:ext cx="3175000" cy="3378200"/>
          </a:xfrm>
          <a:noFill/>
          <a:ln/>
        </p:spPr>
      </p:pic>
      <p:pic>
        <p:nvPicPr>
          <p:cNvPr id="65543" name="Picture 7" descr="5412JFP_PhotoRounds-fig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29100" y="1600200"/>
            <a:ext cx="4749800" cy="5072063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4"/>
          <p:cNvGraphicFramePr>
            <a:graphicFrameLocks noChangeAspect="1"/>
          </p:cNvGraphicFramePr>
          <p:nvPr>
            <p:ph/>
          </p:nvPr>
        </p:nvGraphicFramePr>
        <p:xfrm>
          <a:off x="2322513" y="0"/>
          <a:ext cx="5027612" cy="6858000"/>
        </p:xfrm>
        <a:graphic>
          <a:graphicData uri="http://schemas.openxmlformats.org/presentationml/2006/ole">
            <p:oleObj spid="_x0000_s74756" name="Acrobat Document" r:id="rId3" imgW="7543640" imgH="116586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4953000" cy="1143000"/>
          </a:xfrm>
        </p:spPr>
        <p:txBody>
          <a:bodyPr/>
          <a:lstStyle/>
          <a:p>
            <a:pPr algn="l"/>
            <a:r>
              <a:rPr lang="en-US"/>
              <a:t>MRSA  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Clusters among athletes, military recruits, children, prisoners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r>
              <a:rPr lang="en-US" sz="2400"/>
              <a:t>May live on surfaces contaminated with body fluids containing MRSA</a:t>
            </a:r>
          </a:p>
          <a:p>
            <a:endParaRPr lang="en-US" sz="2400"/>
          </a:p>
          <a:p>
            <a:r>
              <a:rPr lang="en-US" sz="2400"/>
              <a:t>Treated with antibiotic and/or having your doctor drain the infection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endParaRPr lang="en-US" sz="240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06938" y="0"/>
          <a:ext cx="4437062" cy="6858000"/>
        </p:xfrm>
        <a:graphic>
          <a:graphicData uri="http://schemas.openxmlformats.org/presentationml/2006/ole">
            <p:oleObj spid="_x0000_s75780" name="Acrobat Document" r:id="rId3" imgW="7543640" imgH="11658600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3071</TotalTime>
  <Words>622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Wingdings</vt:lpstr>
      <vt:lpstr>Tahoma</vt:lpstr>
      <vt:lpstr>Times New Roman</vt:lpstr>
      <vt:lpstr>Symbol</vt:lpstr>
      <vt:lpstr>Ripple</vt:lpstr>
      <vt:lpstr>Adobe Acrobat Document</vt:lpstr>
      <vt:lpstr>Microsoft Word Document</vt:lpstr>
      <vt:lpstr>MRSA </vt:lpstr>
      <vt:lpstr>MRSA</vt:lpstr>
      <vt:lpstr>MRSA (Methicillin-Resistant Staph Aureus)</vt:lpstr>
      <vt:lpstr>MRSA pimples in a person with a suppressed immune system</vt:lpstr>
      <vt:lpstr>Slide 5</vt:lpstr>
      <vt:lpstr>Slide 6</vt:lpstr>
      <vt:lpstr>MRSA</vt:lpstr>
      <vt:lpstr>Slide 8</vt:lpstr>
      <vt:lpstr>MRSA  </vt:lpstr>
      <vt:lpstr>Primary Means of Transmission</vt:lpstr>
      <vt:lpstr>Reduce the Risks of  Disease Transmission through….  PREVENTION</vt:lpstr>
      <vt:lpstr>The Prevention Program Includes…</vt:lpstr>
      <vt:lpstr> By altering one component of the triangle, one or more of the other components may be changed</vt:lpstr>
      <vt:lpstr>Boost the Host</vt:lpstr>
      <vt:lpstr>Host (Personnel)</vt:lpstr>
      <vt:lpstr>Causal Agent</vt:lpstr>
      <vt:lpstr>Alter the Environment</vt:lpstr>
      <vt:lpstr>Slide 18</vt:lpstr>
      <vt:lpstr>Slide 19</vt:lpstr>
      <vt:lpstr>Follow Instructions for  Chemical Use </vt:lpstr>
      <vt:lpstr>Slide 21</vt:lpstr>
      <vt:lpstr>Prevention</vt:lpstr>
      <vt:lpstr>What to Do if You Have a Boil</vt:lpstr>
      <vt:lpstr>Slide 24</vt:lpstr>
    </vt:vector>
  </TitlesOfParts>
  <Company>Loudoun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MRSA</dc:title>
  <dc:creator>Admin</dc:creator>
  <cp:lastModifiedBy>fouanz</cp:lastModifiedBy>
  <cp:revision>24</cp:revision>
  <dcterms:created xsi:type="dcterms:W3CDTF">2007-10-19T21:58:28Z</dcterms:created>
  <dcterms:modified xsi:type="dcterms:W3CDTF">2014-05-13T20:30:19Z</dcterms:modified>
</cp:coreProperties>
</file>