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82" r:id="rId4"/>
    <p:sldId id="284" r:id="rId5"/>
    <p:sldId id="287" r:id="rId6"/>
    <p:sldId id="286" r:id="rId7"/>
    <p:sldId id="280" r:id="rId8"/>
    <p:sldId id="277" r:id="rId9"/>
    <p:sldId id="290" r:id="rId10"/>
    <p:sldId id="276" r:id="rId11"/>
    <p:sldId id="278" r:id="rId12"/>
    <p:sldId id="279" r:id="rId13"/>
    <p:sldId id="289" r:id="rId14"/>
    <p:sldId id="260" r:id="rId15"/>
    <p:sldId id="265" r:id="rId16"/>
    <p:sldId id="272" r:id="rId17"/>
    <p:sldId id="266" r:id="rId18"/>
    <p:sldId id="261" r:id="rId19"/>
    <p:sldId id="269" r:id="rId20"/>
    <p:sldId id="288" r:id="rId21"/>
    <p:sldId id="263" r:id="rId22"/>
    <p:sldId id="264" r:id="rId23"/>
    <p:sldId id="270" r:id="rId24"/>
    <p:sldId id="274" r:id="rId25"/>
    <p:sldId id="275" r:id="rId26"/>
    <p:sldId id="273" r:id="rId27"/>
  </p:sldIdLst>
  <p:sldSz cx="9144000" cy="6858000" type="screen4x3"/>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tsca" initials="b" lastIdx="7" clrIdx="0"/>
  <p:cmAuthor id="1" name="silverl"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14" y="-18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734DD82-603B-4942-B659-4FD22835E455}" type="datetimeFigureOut">
              <a:rPr lang="en-US" smtClean="0"/>
              <a:pPr/>
              <a:t>7/21/2015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186961D5-8C16-45D0-9EC6-23017E7E05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0BC653-01D4-4BB7-98FC-8479807AEBEE}" type="datetime1">
              <a:rPr lang="en-US" smtClean="0"/>
              <a:pPr/>
              <a:t>7/21/2015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A5273B-1F90-4433-B979-1BC87055B2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9297DC-C71A-4D2A-BD1C-D71A6D18CF2C}" type="datetime1">
              <a:rPr lang="en-US" smtClean="0"/>
              <a:pPr/>
              <a:t>7/21/2015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A5273B-1F90-4433-B979-1BC87055B2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CA367B-E69E-4F87-968A-315CF3CAB47F}" type="datetime1">
              <a:rPr lang="en-US" smtClean="0"/>
              <a:pPr/>
              <a:t>7/21/2015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A5273B-1F90-4433-B979-1BC87055B2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1F2FEB-6C81-4676-9B6A-663EDDC1B66D}" type="datetime1">
              <a:rPr lang="en-US" smtClean="0"/>
              <a:pPr/>
              <a:t>7/21/2015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A5273B-1F90-4433-B979-1BC87055B24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0B450C-81D1-49F6-A924-970271DCF7CB}" type="datetime1">
              <a:rPr lang="en-US" smtClean="0"/>
              <a:pPr/>
              <a:t>7/21/2015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A5273B-1F90-4433-B979-1BC87055B24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2F4BE7-4CD4-4AD5-B274-3736E751B0D0}" type="datetime1">
              <a:rPr lang="en-US" smtClean="0"/>
              <a:pPr/>
              <a:t>7/21/2015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A5273B-1F90-4433-B979-1BC87055B24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63B0F0-64D9-4104-A4CE-DA19CE061432}" type="datetime1">
              <a:rPr lang="en-US" smtClean="0"/>
              <a:pPr/>
              <a:t>7/21/2015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DA5273B-1F90-4433-B979-1BC87055B24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B448DE8-A582-4463-B510-412AD12E62D5}" type="datetime1">
              <a:rPr lang="en-US" smtClean="0"/>
              <a:pPr/>
              <a:t>7/21/2015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DA5273B-1F90-4433-B979-1BC87055B24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CFF1D3-4904-4092-822C-CE3D92062EB7}" type="datetime1">
              <a:rPr lang="en-US" smtClean="0"/>
              <a:pPr/>
              <a:t>7/21/2015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DA5273B-1F90-4433-B979-1BC87055B2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837091D-2000-4BAA-A8AE-C649639649F1}" type="datetime1">
              <a:rPr lang="en-US" smtClean="0"/>
              <a:pPr/>
              <a:t>7/21/2015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DA5273B-1F90-4433-B979-1BC87055B24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02375B2-3CE9-49B9-B6F8-C07FEE4DC9C5}" type="datetime1">
              <a:rPr lang="en-US" smtClean="0"/>
              <a:pPr/>
              <a:t>7/21/2015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A5273B-1F90-4433-B979-1BC87055B24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FDC9E7-84E6-48AF-9BA8-34DE1B0E7986}" type="datetime1">
              <a:rPr lang="en-US" smtClean="0"/>
              <a:pPr/>
              <a:t>7/21/2015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A5273B-1F90-4433-B979-1BC87055B2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8382000" cy="1829761"/>
          </a:xfrm>
        </p:spPr>
        <p:txBody>
          <a:bodyPr>
            <a:noAutofit/>
          </a:bodyPr>
          <a:lstStyle/>
          <a:p>
            <a:r>
              <a:rPr lang="en-US" sz="3600" dirty="0" smtClean="0"/>
              <a:t>Administration of Intramuscular (IM) </a:t>
            </a:r>
            <a:br>
              <a:rPr lang="en-US" sz="3600" dirty="0" smtClean="0"/>
            </a:br>
            <a:r>
              <a:rPr lang="en-US" sz="3600" dirty="0" smtClean="0"/>
              <a:t>Epinephrine for the EMT</a:t>
            </a:r>
            <a:endParaRPr lang="en-US" sz="3600" dirty="0"/>
          </a:p>
        </p:txBody>
      </p:sp>
      <p:pic>
        <p:nvPicPr>
          <p:cNvPr id="4" name="Picture 3" descr="MC FIRE&amp;RESCUE_PC-RED-white inside.jpg"/>
          <p:cNvPicPr>
            <a:picLocks noChangeAspect="1"/>
          </p:cNvPicPr>
          <p:nvPr/>
        </p:nvPicPr>
        <p:blipFill>
          <a:blip r:embed="rId2" cstate="print"/>
          <a:stretch>
            <a:fillRect/>
          </a:stretch>
        </p:blipFill>
        <p:spPr>
          <a:xfrm>
            <a:off x="228600" y="304800"/>
            <a:ext cx="915019" cy="1295400"/>
          </a:xfrm>
          <a:prstGeom prst="rect">
            <a:avLst/>
          </a:prstGeom>
        </p:spPr>
      </p:pic>
      <p:pic>
        <p:nvPicPr>
          <p:cNvPr id="5" name="Picture 4" descr="emt.bmp"/>
          <p:cNvPicPr>
            <a:picLocks noChangeAspect="1"/>
          </p:cNvPicPr>
          <p:nvPr/>
        </p:nvPicPr>
        <p:blipFill>
          <a:blip r:embed="rId3" cstate="print"/>
          <a:stretch>
            <a:fillRect/>
          </a:stretch>
        </p:blipFill>
        <p:spPr>
          <a:xfrm>
            <a:off x="7848600" y="304800"/>
            <a:ext cx="1000474" cy="1363980"/>
          </a:xfrm>
          <a:prstGeom prst="rect">
            <a:avLst/>
          </a:prstGeom>
        </p:spPr>
      </p:pic>
      <p:pic>
        <p:nvPicPr>
          <p:cNvPr id="6" name="Picture 5" descr="MIEMSS.jpg"/>
          <p:cNvPicPr>
            <a:picLocks noChangeAspect="1"/>
          </p:cNvPicPr>
          <p:nvPr/>
        </p:nvPicPr>
        <p:blipFill>
          <a:blip r:embed="rId4" cstate="print"/>
          <a:stretch>
            <a:fillRect/>
          </a:stretch>
        </p:blipFill>
        <p:spPr>
          <a:xfrm>
            <a:off x="7315200" y="3886200"/>
            <a:ext cx="1422400" cy="1066800"/>
          </a:xfrm>
          <a:prstGeom prst="rect">
            <a:avLst/>
          </a:prstGeom>
        </p:spPr>
      </p:pic>
      <p:sp>
        <p:nvSpPr>
          <p:cNvPr id="7" name="TextBox 6"/>
          <p:cNvSpPr txBox="1"/>
          <p:nvPr/>
        </p:nvSpPr>
        <p:spPr>
          <a:xfrm>
            <a:off x="6389720" y="5867400"/>
            <a:ext cx="2754280" cy="369332"/>
          </a:xfrm>
          <a:prstGeom prst="rect">
            <a:avLst/>
          </a:prstGeom>
          <a:noFill/>
        </p:spPr>
        <p:txBody>
          <a:bodyPr wrap="none" rtlCol="0">
            <a:spAutoFit/>
          </a:bodyPr>
          <a:lstStyle/>
          <a:p>
            <a:r>
              <a:rPr lang="en-US" dirty="0" smtClean="0"/>
              <a:t>New  7/1/2015 MCFRS</a:t>
            </a:r>
            <a:endParaRPr lang="en-US" dirty="0"/>
          </a:p>
        </p:txBody>
      </p:sp>
      <p:pic>
        <p:nvPicPr>
          <p:cNvPr id="3074" name="Picture 2" descr="C:\Users\silverl\Desktop\web images\amp and vial.jpg"/>
          <p:cNvPicPr>
            <a:picLocks noChangeAspect="1" noChangeArrowheads="1"/>
          </p:cNvPicPr>
          <p:nvPr/>
        </p:nvPicPr>
        <p:blipFill>
          <a:blip r:embed="rId5" cstate="print">
            <a:lum/>
          </a:blip>
          <a:srcRect l="30072" r="37701" b="4490"/>
          <a:stretch>
            <a:fillRect/>
          </a:stretch>
        </p:blipFill>
        <p:spPr bwMode="auto">
          <a:xfrm rot="5400000">
            <a:off x="4393872" y="2488872"/>
            <a:ext cx="1676400" cy="2794655"/>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p:cNvSpPr>
            <a:spLocks noGrp="1"/>
          </p:cNvSpPr>
          <p:nvPr>
            <p:ph type="sldNum" sz="quarter" idx="12"/>
          </p:nvPr>
        </p:nvSpPr>
        <p:spPr/>
        <p:txBody>
          <a:bodyPr/>
          <a:lstStyle/>
          <a:p>
            <a:fld id="{9DA5273B-1F90-4433-B979-1BC87055B24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610600" cy="4525963"/>
          </a:xfrm>
        </p:spPr>
        <p:txBody>
          <a:bodyPr>
            <a:normAutofit/>
          </a:bodyPr>
          <a:lstStyle/>
          <a:p>
            <a:pPr>
              <a:buNone/>
            </a:pPr>
            <a:r>
              <a:rPr lang="en-US" dirty="0" smtClean="0"/>
              <a:t>Presentation: </a:t>
            </a:r>
          </a:p>
          <a:p>
            <a:pPr>
              <a:buNone/>
            </a:pPr>
            <a:r>
              <a:rPr lang="en-US" dirty="0" smtClean="0"/>
              <a:t>	</a:t>
            </a:r>
            <a:r>
              <a:rPr lang="en-US" sz="1800" dirty="0" smtClean="0"/>
              <a:t>Patient may exhibit any of the following: wheezing and/or crackles, abnormal respiratory rate, rapid heart rate, </a:t>
            </a:r>
            <a:r>
              <a:rPr lang="en-US" sz="1800" dirty="0" err="1" smtClean="0"/>
              <a:t>stridor</a:t>
            </a:r>
            <a:r>
              <a:rPr lang="en-US" sz="1800" dirty="0" smtClean="0"/>
              <a:t>, grunting, cyanosis, mottled skin, altered mental status, nasal flaring, retractions, accessory muscle use, </a:t>
            </a:r>
            <a:r>
              <a:rPr lang="en-US" sz="1800" dirty="0" err="1" smtClean="0"/>
              <a:t>dyspnea</a:t>
            </a:r>
            <a:r>
              <a:rPr lang="en-US" sz="1800" dirty="0" smtClean="0"/>
              <a:t>, diminished or absent breath sounds, and/or tripod positioning.</a:t>
            </a:r>
          </a:p>
          <a:p>
            <a:pPr>
              <a:buNone/>
            </a:pPr>
            <a:endParaRPr lang="en-US" sz="1800" dirty="0" smtClean="0"/>
          </a:p>
          <a:p>
            <a:pPr>
              <a:buNone/>
            </a:pPr>
            <a:r>
              <a:rPr lang="en-US" sz="1800" dirty="0" smtClean="0"/>
              <a:t>	3. Treatment</a:t>
            </a:r>
          </a:p>
          <a:p>
            <a:pPr>
              <a:buNone/>
            </a:pPr>
            <a:endParaRPr lang="en-US" sz="1800" dirty="0" smtClean="0"/>
          </a:p>
          <a:p>
            <a:pPr>
              <a:buNone/>
            </a:pPr>
            <a:r>
              <a:rPr lang="en-US" sz="1800" dirty="0" smtClean="0"/>
              <a:t>	CONSIDER MEDICAL CONSULTATION FOR PATIENTS GREATER THAN 45 YEARS OF AGE OR PATIENTS WITH A CARDIAC ISTORY.</a:t>
            </a:r>
            <a:endParaRPr lang="en-US" sz="1800" dirty="0"/>
          </a:p>
        </p:txBody>
      </p:sp>
      <p:sp>
        <p:nvSpPr>
          <p:cNvPr id="2" name="Title 1"/>
          <p:cNvSpPr>
            <a:spLocks noGrp="1"/>
          </p:cNvSpPr>
          <p:nvPr>
            <p:ph type="title"/>
          </p:nvPr>
        </p:nvSpPr>
        <p:spPr>
          <a:xfrm>
            <a:off x="457200" y="274638"/>
            <a:ext cx="8153400" cy="792162"/>
          </a:xfr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txBody>
          <a:bodyPr>
            <a:normAutofit fontScale="90000"/>
          </a:bodyPr>
          <a:lstStyle/>
          <a:p>
            <a:r>
              <a:rPr lang="en-US" dirty="0" smtClean="0"/>
              <a:t>Protocol Review – Asthma/COPD</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4218432"/>
            <a:ext cx="457200" cy="428625"/>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161544" y="3467481"/>
            <a:ext cx="438150" cy="4095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DA5273B-1F90-4433-B979-1BC87055B24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Protocol Review – Asthma/COPD</a:t>
            </a:r>
            <a:endParaRPr lang="en-US" dirty="0"/>
          </a:p>
        </p:txBody>
      </p:sp>
      <p:sp>
        <p:nvSpPr>
          <p:cNvPr id="9" name="TextBox 8"/>
          <p:cNvSpPr txBox="1"/>
          <p:nvPr/>
        </p:nvSpPr>
        <p:spPr>
          <a:xfrm>
            <a:off x="990600" y="1371600"/>
            <a:ext cx="7162800" cy="3416320"/>
          </a:xfrm>
          <a:prstGeom prst="rect">
            <a:avLst/>
          </a:prstGeom>
          <a:noFill/>
        </p:spPr>
        <p:txBody>
          <a:bodyPr wrap="square" rtlCol="0">
            <a:spAutoFit/>
          </a:bodyPr>
          <a:lstStyle/>
          <a:p>
            <a:pPr marL="342900" lvl="1" indent="-342900">
              <a:buFont typeface="+mj-lt"/>
              <a:buAutoNum type="alphaLcParenR"/>
            </a:pPr>
            <a:r>
              <a:rPr lang="en-US" dirty="0" smtClean="0"/>
              <a:t>Assist the patient experiencing moderate to severe or mild symptoms with a history of life-threatening allergic reaction with the patient’s prescribed or EMS epinephrine auto-injector or patient’s prescribed fast-acting bronchodilator</a:t>
            </a:r>
          </a:p>
          <a:p>
            <a:pPr marL="342900" lvl="1" indent="-342900">
              <a:buFont typeface="+mj-lt"/>
              <a:buAutoNum type="alphaLcParenR"/>
            </a:pPr>
            <a:r>
              <a:rPr lang="en-US" dirty="0" smtClean="0"/>
              <a:t>Use of the EMS services Epinephrine auto-injector/IM injection requires medical consultation </a:t>
            </a:r>
          </a:p>
          <a:p>
            <a:pPr marL="342900" lvl="1" indent="-342900">
              <a:buFont typeface="+mj-lt"/>
              <a:buAutoNum type="alphaLcParenR"/>
            </a:pPr>
            <a:r>
              <a:rPr lang="en-US" dirty="0" err="1" smtClean="0"/>
              <a:t>Albuterol</a:t>
            </a:r>
            <a:r>
              <a:rPr lang="en-US" dirty="0" smtClean="0"/>
              <a:t> inhaler (2 puffs) may be repeated once within 30 minutes</a:t>
            </a:r>
          </a:p>
          <a:p>
            <a:pPr marL="342900" lvl="1" indent="-342900">
              <a:buFont typeface="+mj-lt"/>
              <a:buAutoNum type="alphaLcParenR"/>
            </a:pPr>
            <a:r>
              <a:rPr lang="en-US" dirty="0" smtClean="0"/>
              <a:t>Consider additional doses of patients prescribed fast acting bronchodilator or Epinephrine auto-injector/IM injection</a:t>
            </a:r>
            <a:endParaRPr lang="en-US" dirty="0"/>
          </a:p>
        </p:txBody>
      </p:sp>
      <p:pic>
        <p:nvPicPr>
          <p:cNvPr id="10" name="Picture 5"/>
          <p:cNvPicPr>
            <a:picLocks noChangeAspect="1" noChangeArrowheads="1"/>
          </p:cNvPicPr>
          <p:nvPr/>
        </p:nvPicPr>
        <p:blipFill>
          <a:blip r:embed="rId2" cstate="print"/>
          <a:srcRect/>
          <a:stretch>
            <a:fillRect/>
          </a:stretch>
        </p:blipFill>
        <p:spPr bwMode="auto">
          <a:xfrm>
            <a:off x="533400" y="2667000"/>
            <a:ext cx="498838" cy="447675"/>
          </a:xfrm>
          <a:prstGeom prst="rect">
            <a:avLst/>
          </a:prstGeom>
          <a:noFill/>
          <a:ln w="9525">
            <a:noFill/>
            <a:miter lim="800000"/>
            <a:headEnd/>
            <a:tailEnd/>
          </a:ln>
        </p:spPr>
      </p:pic>
      <p:pic>
        <p:nvPicPr>
          <p:cNvPr id="11" name="Picture 5"/>
          <p:cNvPicPr>
            <a:picLocks noChangeAspect="1" noChangeArrowheads="1"/>
          </p:cNvPicPr>
          <p:nvPr/>
        </p:nvPicPr>
        <p:blipFill>
          <a:blip r:embed="rId2" cstate="print"/>
          <a:srcRect/>
          <a:stretch>
            <a:fillRect/>
          </a:stretch>
        </p:blipFill>
        <p:spPr bwMode="auto">
          <a:xfrm>
            <a:off x="533400" y="3733800"/>
            <a:ext cx="498838" cy="447675"/>
          </a:xfrm>
          <a:prstGeom prst="rect">
            <a:avLst/>
          </a:prstGeom>
          <a:noFill/>
          <a:ln w="9525">
            <a:noFill/>
            <a:miter lim="800000"/>
            <a:headEnd/>
            <a:tailEnd/>
          </a:ln>
        </p:spPr>
      </p:pic>
      <p:sp>
        <p:nvSpPr>
          <p:cNvPr id="13" name="Title 1"/>
          <p:cNvSpPr txBox="1">
            <a:spLocks/>
          </p:cNvSpPr>
          <p:nvPr/>
        </p:nvSpPr>
        <p:spPr>
          <a:xfrm>
            <a:off x="457200" y="274638"/>
            <a:ext cx="8153400" cy="792162"/>
          </a:xfrm>
          <a:prstGeom prst="rect">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Protocol Review – Asthma/COPD</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8" name="Slide Number Placeholder 7"/>
          <p:cNvSpPr>
            <a:spLocks noGrp="1"/>
          </p:cNvSpPr>
          <p:nvPr>
            <p:ph type="sldNum" sz="quarter" idx="12"/>
          </p:nvPr>
        </p:nvSpPr>
        <p:spPr/>
        <p:txBody>
          <a:bodyPr/>
          <a:lstStyle/>
          <a:p>
            <a:fld id="{9DA5273B-1F90-4433-B979-1BC87055B24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Protocol Review – Asthma/COPD</a:t>
            </a:r>
            <a:endParaRPr lang="en-US" dirty="0"/>
          </a:p>
        </p:txBody>
      </p:sp>
      <p:sp>
        <p:nvSpPr>
          <p:cNvPr id="6" name="TextBox 5"/>
          <p:cNvSpPr txBox="1"/>
          <p:nvPr/>
        </p:nvSpPr>
        <p:spPr>
          <a:xfrm>
            <a:off x="838200" y="1335881"/>
            <a:ext cx="7772400" cy="3970318"/>
          </a:xfrm>
          <a:prstGeom prst="rect">
            <a:avLst/>
          </a:prstGeom>
          <a:noFill/>
        </p:spPr>
        <p:txBody>
          <a:bodyPr wrap="square" rtlCol="0">
            <a:spAutoFit/>
          </a:bodyPr>
          <a:lstStyle/>
          <a:p>
            <a:endParaRPr lang="en-US" dirty="0" smtClean="0">
              <a:effectLst>
                <a:outerShdw blurRad="38100" dist="38100" dir="2700000" algn="tl">
                  <a:srgbClr val="000000">
                    <a:alpha val="43137"/>
                  </a:srgbClr>
                </a:outerShdw>
              </a:effectLst>
            </a:endParaRPr>
          </a:p>
          <a:p>
            <a:pPr marL="800100" lvl="1" indent="-342900"/>
            <a:r>
              <a:rPr lang="en-US" dirty="0" smtClean="0"/>
              <a:t>(n) Assist the patient experiencing moderate to severe or mild symptoms with a history of life-threatening allergic reaction with the patient’s prescribed or EMS epinephrine auto-injector/IM injection or patient’s prescribed fast-acting bronchodilator</a:t>
            </a:r>
          </a:p>
          <a:p>
            <a:pPr marL="800100" lvl="1" indent="-342900"/>
            <a:endParaRPr lang="en-US" dirty="0" smtClean="0"/>
          </a:p>
          <a:p>
            <a:pPr marL="800100" lvl="1" indent="-342900"/>
            <a:r>
              <a:rPr lang="en-US" dirty="0" smtClean="0"/>
              <a:t>MEDICAL CONSULTATION IS REQUIRED IF TH EPATIENT HAS</a:t>
            </a:r>
          </a:p>
          <a:p>
            <a:pPr marL="800100" lvl="1" indent="-342900"/>
            <a:r>
              <a:rPr lang="en-US" dirty="0" smtClean="0"/>
              <a:t>CONGENITAL HEART OR CHRONIC LUNG DISEASE</a:t>
            </a:r>
          </a:p>
          <a:p>
            <a:pPr marL="800100" lvl="1" indent="-342900"/>
            <a:endParaRPr lang="en-US" dirty="0" smtClean="0"/>
          </a:p>
          <a:p>
            <a:pPr marL="800100" lvl="1" indent="-342900"/>
            <a:r>
              <a:rPr lang="en-US" dirty="0" smtClean="0"/>
              <a:t>(o) Fast-acting bronchodilators (2 puffs) may be repeated once within 30 minutes</a:t>
            </a:r>
          </a:p>
          <a:p>
            <a:pPr marL="800100" lvl="1" indent="-342900"/>
            <a:r>
              <a:rPr lang="en-US" dirty="0" smtClean="0"/>
              <a:t>(p) Consider additional doses of patients fast-acting bronchodilator or epinephrine auto-injector/IM injection</a:t>
            </a:r>
            <a:endParaRPr lang="en-US" dirty="0"/>
          </a:p>
        </p:txBody>
      </p:sp>
      <p:pic>
        <p:nvPicPr>
          <p:cNvPr id="8" name="Picture 6"/>
          <p:cNvPicPr>
            <a:picLocks noChangeAspect="1" noChangeArrowheads="1"/>
          </p:cNvPicPr>
          <p:nvPr/>
        </p:nvPicPr>
        <p:blipFill>
          <a:blip r:embed="rId2" cstate="print"/>
          <a:srcRect/>
          <a:stretch>
            <a:fillRect/>
          </a:stretch>
        </p:blipFill>
        <p:spPr bwMode="auto">
          <a:xfrm>
            <a:off x="381000" y="1640681"/>
            <a:ext cx="857250" cy="838200"/>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838200" y="1564481"/>
            <a:ext cx="438150" cy="40957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63238" y="4307681"/>
            <a:ext cx="498838" cy="447675"/>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a:stretch>
            <a:fillRect/>
          </a:stretch>
        </p:blipFill>
        <p:spPr bwMode="auto">
          <a:xfrm>
            <a:off x="914400" y="2936081"/>
            <a:ext cx="457200" cy="428625"/>
          </a:xfrm>
          <a:prstGeom prst="rect">
            <a:avLst/>
          </a:prstGeom>
          <a:noFill/>
          <a:ln w="9525">
            <a:noFill/>
            <a:miter lim="800000"/>
            <a:headEnd/>
            <a:tailEnd/>
          </a:ln>
        </p:spPr>
      </p:pic>
      <p:sp>
        <p:nvSpPr>
          <p:cNvPr id="15" name="Title 1"/>
          <p:cNvSpPr txBox="1">
            <a:spLocks/>
          </p:cNvSpPr>
          <p:nvPr/>
        </p:nvSpPr>
        <p:spPr>
          <a:xfrm>
            <a:off x="457200" y="274638"/>
            <a:ext cx="8153400" cy="792162"/>
          </a:xfrm>
          <a:prstGeom prst="rect">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txBody>
          <a:bodyPr vert="horz" rtlCol="0" anchor="ctr">
            <a:normAutofit fontScale="9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Protocol Review – Asthma/COPD</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fld id="{9DA5273B-1F90-4433-B979-1BC87055B24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Protocol Review – Asthma/COPD</a:t>
            </a:r>
            <a:endParaRPr lang="en-US" dirty="0"/>
          </a:p>
        </p:txBody>
      </p:sp>
      <p:sp>
        <p:nvSpPr>
          <p:cNvPr id="15" name="Title 1"/>
          <p:cNvSpPr txBox="1">
            <a:spLocks/>
          </p:cNvSpPr>
          <p:nvPr/>
        </p:nvSpPr>
        <p:spPr>
          <a:xfrm>
            <a:off x="457200" y="274638"/>
            <a:ext cx="8153400" cy="792162"/>
          </a:xfrm>
          <a:prstGeom prst="rect">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txBody>
          <a:bodyPr vert="horz" rtlCol="0" anchor="ctr">
            <a:normAutofit fontScale="67500" lnSpcReduction="2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Protocol Review – Overdose/Poisoning</a:t>
            </a:r>
            <a:r>
              <a:rPr lang="en-US" sz="4100" b="1" dirty="0" smtClean="0">
                <a:solidFill>
                  <a:schemeClr val="tx2"/>
                </a:solidFill>
                <a:effectLst>
                  <a:outerShdw blurRad="31750" dist="25400" dir="5400000" algn="tl" rotWithShape="0">
                    <a:srgbClr val="000000">
                      <a:alpha val="25000"/>
                    </a:srgbClr>
                  </a:outerShdw>
                </a:effectLst>
                <a:latin typeface="+mj-lt"/>
                <a:ea typeface="+mj-ea"/>
                <a:cs typeface="+mj-cs"/>
              </a:rPr>
              <a:t>: Injection</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fld id="{9DA5273B-1F90-4433-B979-1BC87055B247}" type="slidenum">
              <a:rPr lang="en-US" smtClean="0"/>
              <a:pPr/>
              <a:t>13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95400" y="1600200"/>
            <a:ext cx="6562725" cy="20764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38621"/>
          <a:stretch>
            <a:fillRect/>
          </a:stretch>
        </p:blipFill>
        <p:spPr bwMode="auto">
          <a:xfrm>
            <a:off x="2209800" y="4038600"/>
            <a:ext cx="6019800" cy="8477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371600" y="3200400"/>
            <a:ext cx="904875"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657600"/>
          </a:xfrm>
        </p:spPr>
        <p:txBody>
          <a:bodyPr>
            <a:normAutofit/>
          </a:bodyPr>
          <a:lstStyle/>
          <a:p>
            <a:r>
              <a:rPr lang="en-US" dirty="0" smtClean="0"/>
              <a:t>The same dosage as currently administered from an auto injector</a:t>
            </a:r>
          </a:p>
          <a:p>
            <a:pPr lvl="1"/>
            <a:r>
              <a:rPr lang="en-US" dirty="0" smtClean="0"/>
              <a:t>Adult Dosage:</a:t>
            </a:r>
          </a:p>
          <a:p>
            <a:pPr lvl="2"/>
            <a:r>
              <a:rPr lang="en-US" dirty="0" smtClean="0"/>
              <a:t>0.3 mg </a:t>
            </a:r>
          </a:p>
          <a:p>
            <a:pPr lvl="3"/>
            <a:r>
              <a:rPr lang="en-US" dirty="0" smtClean="0"/>
              <a:t>any patient 3 years of age or older</a:t>
            </a:r>
          </a:p>
          <a:p>
            <a:pPr lvl="1"/>
            <a:r>
              <a:rPr lang="en-US" dirty="0" smtClean="0"/>
              <a:t>Pediatric Dosage</a:t>
            </a:r>
          </a:p>
          <a:p>
            <a:pPr lvl="2"/>
            <a:r>
              <a:rPr lang="en-US" dirty="0" smtClean="0"/>
              <a:t>0.15 </a:t>
            </a:r>
            <a:r>
              <a:rPr lang="en-US" dirty="0" smtClean="0"/>
              <a:t>mg </a:t>
            </a:r>
            <a:endParaRPr lang="en-US" dirty="0" smtClean="0"/>
          </a:p>
          <a:p>
            <a:pPr lvl="3"/>
            <a:r>
              <a:rPr lang="en-US" dirty="0" smtClean="0"/>
              <a:t>less than 3 years of age</a:t>
            </a:r>
          </a:p>
          <a:p>
            <a:pPr lvl="2"/>
            <a:endParaRPr lang="en-US" dirty="0"/>
          </a:p>
        </p:txBody>
      </p:sp>
      <p:sp>
        <p:nvSpPr>
          <p:cNvPr id="2" name="Title 1"/>
          <p:cNvSpPr>
            <a:spLocks noGrp="1"/>
          </p:cNvSpPr>
          <p:nvPr>
            <p:ph type="title"/>
          </p:nvPr>
        </p:nvSpPr>
        <p:spPr/>
        <p:txBody>
          <a:bodyPr/>
          <a:lstStyle/>
          <a:p>
            <a:r>
              <a:rPr lang="en-US" dirty="0" smtClean="0"/>
              <a:t>Dosage of Epinephrine</a:t>
            </a:r>
            <a:endParaRPr lang="en-US" dirty="0"/>
          </a:p>
        </p:txBody>
      </p:sp>
      <p:sp>
        <p:nvSpPr>
          <p:cNvPr id="4" name="Slide Number Placeholder 3"/>
          <p:cNvSpPr>
            <a:spLocks noGrp="1"/>
          </p:cNvSpPr>
          <p:nvPr>
            <p:ph type="sldNum" sz="quarter" idx="12"/>
          </p:nvPr>
        </p:nvSpPr>
        <p:spPr/>
        <p:txBody>
          <a:bodyPr/>
          <a:lstStyle/>
          <a:p>
            <a:fld id="{9DA5273B-1F90-4433-B979-1BC87055B24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6019800" cy="4830763"/>
          </a:xfrm>
        </p:spPr>
        <p:txBody>
          <a:bodyPr>
            <a:normAutofit fontScale="92500" lnSpcReduction="10000"/>
          </a:bodyPr>
          <a:lstStyle/>
          <a:p>
            <a:r>
              <a:rPr lang="en-US" sz="2400" b="1" dirty="0"/>
              <a:t>Deltoid Muscle (Upper arm muscle):</a:t>
            </a:r>
            <a:r>
              <a:rPr lang="en-US" sz="2400" dirty="0"/>
              <a:t> </a:t>
            </a:r>
            <a:endParaRPr lang="en-US" sz="2400" dirty="0" smtClean="0"/>
          </a:p>
          <a:p>
            <a:pPr algn="just">
              <a:buNone/>
            </a:pPr>
            <a:r>
              <a:rPr lang="en-US" sz="2400" dirty="0" smtClean="0"/>
              <a:t>     Completely </a:t>
            </a:r>
            <a:r>
              <a:rPr lang="en-US" sz="2400" dirty="0"/>
              <a:t>expose the upper arm. You will give the injection in the center of an upside down triangle. Feel for the bone that goes across the top of the upper </a:t>
            </a:r>
            <a:r>
              <a:rPr lang="en-US" sz="2400" dirty="0" smtClean="0"/>
              <a:t>arm (</a:t>
            </a:r>
            <a:r>
              <a:rPr lang="en-US" sz="2400" dirty="0" err="1" smtClean="0"/>
              <a:t>acromion</a:t>
            </a:r>
            <a:r>
              <a:rPr lang="en-US" sz="2400" dirty="0" smtClean="0"/>
              <a:t> process). The </a:t>
            </a:r>
            <a:r>
              <a:rPr lang="en-US" sz="2400" dirty="0"/>
              <a:t>bottom of it will form the base of the triangle. The point of the triangle is directly below the middle of the base at about the level of the armpit. The correct area to give an injection is in the center of the triangle, 1 to 2 inches below the </a:t>
            </a:r>
            <a:r>
              <a:rPr lang="en-US" sz="2400" dirty="0" err="1"/>
              <a:t>acromion</a:t>
            </a:r>
            <a:r>
              <a:rPr lang="en-US" sz="2400" dirty="0"/>
              <a:t> process. This site should not be used if the person is very thin or the muscle is very small</a:t>
            </a:r>
            <a:r>
              <a:rPr lang="en-US" sz="2400" dirty="0" smtClean="0"/>
              <a:t>.</a:t>
            </a:r>
          </a:p>
        </p:txBody>
      </p:sp>
      <p:sp>
        <p:nvSpPr>
          <p:cNvPr id="2" name="Title 1"/>
          <p:cNvSpPr>
            <a:spLocks noGrp="1"/>
          </p:cNvSpPr>
          <p:nvPr>
            <p:ph type="title"/>
          </p:nvPr>
        </p:nvSpPr>
        <p:spPr>
          <a:xfrm>
            <a:off x="457200" y="274638"/>
            <a:ext cx="8534400" cy="715962"/>
          </a:xfrm>
        </p:spPr>
        <p:txBody>
          <a:bodyPr>
            <a:normAutofit/>
          </a:bodyPr>
          <a:lstStyle/>
          <a:p>
            <a:r>
              <a:rPr lang="en-US" sz="2800" dirty="0" smtClean="0"/>
              <a:t>Where do I give the Intramuscular Injection</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6553200" y="4191000"/>
            <a:ext cx="2163571" cy="22669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248400" y="1524000"/>
            <a:ext cx="2743200" cy="247207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DA5273B-1F90-4433-B979-1BC87055B24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6019800" cy="4449763"/>
          </a:xfrm>
        </p:spPr>
        <p:txBody>
          <a:bodyPr>
            <a:normAutofit/>
          </a:bodyPr>
          <a:lstStyle/>
          <a:p>
            <a:pPr marL="566928" indent="-457200" algn="just"/>
            <a:r>
              <a:rPr lang="en-US" sz="2400" b="1" dirty="0" smtClean="0"/>
              <a:t>Alternate location:</a:t>
            </a:r>
          </a:p>
          <a:p>
            <a:pPr marL="566928" indent="-457200" algn="just">
              <a:buNone/>
            </a:pPr>
            <a:r>
              <a:rPr lang="en-US" sz="2400" b="1" dirty="0" smtClean="0"/>
              <a:t>	</a:t>
            </a:r>
            <a:r>
              <a:rPr lang="en-US" sz="2400" dirty="0" smtClean="0"/>
              <a:t>Lateral middle aspect of the thigh (same as auto injector)</a:t>
            </a:r>
            <a:endParaRPr lang="en-US" sz="2400" dirty="0"/>
          </a:p>
        </p:txBody>
      </p:sp>
      <p:sp>
        <p:nvSpPr>
          <p:cNvPr id="2" name="Title 1"/>
          <p:cNvSpPr>
            <a:spLocks noGrp="1"/>
          </p:cNvSpPr>
          <p:nvPr>
            <p:ph type="title"/>
          </p:nvPr>
        </p:nvSpPr>
        <p:spPr>
          <a:xfrm>
            <a:off x="457200" y="274638"/>
            <a:ext cx="8534400" cy="715962"/>
          </a:xfrm>
        </p:spPr>
        <p:txBody>
          <a:bodyPr>
            <a:normAutofit/>
          </a:bodyPr>
          <a:lstStyle/>
          <a:p>
            <a:r>
              <a:rPr lang="en-US" sz="2800" dirty="0" smtClean="0"/>
              <a:t>Where do I give the Intramuscular Injection</a:t>
            </a:r>
            <a:endParaRPr lang="en-US" sz="2800" dirty="0"/>
          </a:p>
        </p:txBody>
      </p:sp>
      <p:pic>
        <p:nvPicPr>
          <p:cNvPr id="4" name="Picture 2" descr="http://chemm.nlm.nih.gov/chemmimages/mark1_inj3.png"/>
          <p:cNvPicPr>
            <a:picLocks noChangeAspect="1" noChangeArrowheads="1"/>
          </p:cNvPicPr>
          <p:nvPr/>
        </p:nvPicPr>
        <p:blipFill>
          <a:blip r:embed="rId2" cstate="print"/>
          <a:srcRect r="60080"/>
          <a:stretch>
            <a:fillRect/>
          </a:stretch>
        </p:blipFill>
        <p:spPr bwMode="auto">
          <a:xfrm>
            <a:off x="5486400" y="3124200"/>
            <a:ext cx="1905000" cy="2362200"/>
          </a:xfrm>
          <a:prstGeom prst="rect">
            <a:avLst/>
          </a:prstGeom>
          <a:noFill/>
          <a:ln>
            <a:solidFill>
              <a:schemeClr val="accent1"/>
            </a:solidFill>
          </a:ln>
        </p:spPr>
      </p:pic>
      <p:sp>
        <p:nvSpPr>
          <p:cNvPr id="5" name="Slide Number Placeholder 4"/>
          <p:cNvSpPr>
            <a:spLocks noGrp="1"/>
          </p:cNvSpPr>
          <p:nvPr>
            <p:ph type="sldNum" sz="quarter" idx="12"/>
          </p:nvPr>
        </p:nvSpPr>
        <p:spPr/>
        <p:txBody>
          <a:bodyPr/>
          <a:lstStyle/>
          <a:p>
            <a:fld id="{9DA5273B-1F90-4433-B979-1BC87055B24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1"/>
            <a:ext cx="5715000" cy="3505200"/>
          </a:xfrm>
        </p:spPr>
        <p:txBody>
          <a:bodyPr>
            <a:normAutofit fontScale="92500" lnSpcReduction="20000"/>
          </a:bodyPr>
          <a:lstStyle/>
          <a:p>
            <a:r>
              <a:rPr lang="en-US" sz="2400" dirty="0"/>
              <a:t>There are 3 parts to a syringe: </a:t>
            </a:r>
            <a:endParaRPr lang="en-US" sz="2400" dirty="0" smtClean="0"/>
          </a:p>
          <a:p>
            <a:pPr lvl="1"/>
            <a:r>
              <a:rPr lang="en-US" sz="2400" b="1" dirty="0" err="1" smtClean="0"/>
              <a:t>SafetyGlide</a:t>
            </a:r>
            <a:r>
              <a:rPr lang="en-US" sz="2000" dirty="0" smtClean="0"/>
              <a:t>: Safety shield to cover</a:t>
            </a:r>
          </a:p>
          <a:p>
            <a:pPr lvl="1"/>
            <a:r>
              <a:rPr lang="en-US" sz="2000" dirty="0" smtClean="0"/>
              <a:t>The contaminated needle.</a:t>
            </a:r>
          </a:p>
          <a:p>
            <a:pPr lvl="1"/>
            <a:r>
              <a:rPr lang="en-US" sz="2400" b="1" dirty="0"/>
              <a:t>N</a:t>
            </a:r>
            <a:r>
              <a:rPr lang="en-US" sz="2400" b="1" dirty="0" smtClean="0"/>
              <a:t>eedle</a:t>
            </a:r>
            <a:r>
              <a:rPr lang="en-US" sz="2400" dirty="0" smtClean="0"/>
              <a:t>: The needle goes into the muscle. 25 </a:t>
            </a:r>
            <a:r>
              <a:rPr lang="en-US" sz="2400" dirty="0" err="1" smtClean="0"/>
              <a:t>ga</a:t>
            </a:r>
            <a:r>
              <a:rPr lang="en-US" sz="2400" dirty="0" smtClean="0"/>
              <a:t>. 1” (2 per kit)</a:t>
            </a:r>
          </a:p>
          <a:p>
            <a:pPr lvl="1"/>
            <a:r>
              <a:rPr lang="en-US" sz="2400" b="1" dirty="0"/>
              <a:t>B</a:t>
            </a:r>
            <a:r>
              <a:rPr lang="en-US" sz="2400" b="1" dirty="0" smtClean="0"/>
              <a:t>arrel</a:t>
            </a:r>
            <a:r>
              <a:rPr lang="en-US" sz="2400" dirty="0" smtClean="0"/>
              <a:t>: The barrel holds the medicine and has markings on it like a ruler. The markings are in milliliters (</a:t>
            </a:r>
            <a:r>
              <a:rPr lang="en-US" sz="2400" dirty="0" err="1" smtClean="0"/>
              <a:t>mL</a:t>
            </a:r>
            <a:r>
              <a:rPr lang="en-US" sz="2400" dirty="0" smtClean="0"/>
              <a:t>). </a:t>
            </a:r>
          </a:p>
          <a:p>
            <a:pPr lvl="1"/>
            <a:r>
              <a:rPr lang="en-US" sz="2400" b="1" dirty="0" smtClean="0"/>
              <a:t>Plunger:</a:t>
            </a:r>
            <a:r>
              <a:rPr lang="en-US" sz="2400" dirty="0" smtClean="0"/>
              <a:t> The </a:t>
            </a:r>
            <a:r>
              <a:rPr lang="en-US" sz="2400" dirty="0"/>
              <a:t>plunger is used to get medicine into and out of the syringe.</a:t>
            </a:r>
          </a:p>
        </p:txBody>
      </p:sp>
      <p:sp>
        <p:nvSpPr>
          <p:cNvPr id="2" name="Title 1"/>
          <p:cNvSpPr>
            <a:spLocks noGrp="1"/>
          </p:cNvSpPr>
          <p:nvPr>
            <p:ph type="title"/>
          </p:nvPr>
        </p:nvSpPr>
        <p:spPr/>
        <p:txBody>
          <a:bodyPr/>
          <a:lstStyle/>
          <a:p>
            <a:r>
              <a:rPr lang="en-US" dirty="0" smtClean="0"/>
              <a:t>Parts of a Syringe</a:t>
            </a:r>
            <a:endParaRPr lang="en-US" dirty="0"/>
          </a:p>
        </p:txBody>
      </p:sp>
      <p:sp>
        <p:nvSpPr>
          <p:cNvPr id="6" name="Striped Right Arrow 5"/>
          <p:cNvSpPr/>
          <p:nvPr/>
        </p:nvSpPr>
        <p:spPr>
          <a:xfrm rot="1599701">
            <a:off x="5525933" y="2027330"/>
            <a:ext cx="1975988" cy="304800"/>
          </a:xfrm>
          <a:prstGeom prst="stripedRight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SafetyGlide</a:t>
            </a:r>
            <a:endParaRPr lang="en-US" dirty="0">
              <a:solidFill>
                <a:schemeClr val="tx1"/>
              </a:solidFill>
            </a:endParaRPr>
          </a:p>
        </p:txBody>
      </p:sp>
      <p:sp>
        <p:nvSpPr>
          <p:cNvPr id="7" name="Striped Right Arrow 6"/>
          <p:cNvSpPr/>
          <p:nvPr/>
        </p:nvSpPr>
        <p:spPr>
          <a:xfrm rot="19156074">
            <a:off x="5314801" y="4873359"/>
            <a:ext cx="1045968" cy="3294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Plunger</a:t>
            </a:r>
            <a:endParaRPr lang="en-US" sz="1400" dirty="0">
              <a:solidFill>
                <a:schemeClr val="tx1"/>
              </a:solidFill>
            </a:endParaRPr>
          </a:p>
        </p:txBody>
      </p:sp>
      <p:sp>
        <p:nvSpPr>
          <p:cNvPr id="10" name="Slide Number Placeholder 9"/>
          <p:cNvSpPr>
            <a:spLocks noGrp="1"/>
          </p:cNvSpPr>
          <p:nvPr>
            <p:ph type="sldNum" sz="quarter" idx="12"/>
          </p:nvPr>
        </p:nvSpPr>
        <p:spPr/>
        <p:txBody>
          <a:bodyPr/>
          <a:lstStyle/>
          <a:p>
            <a:fld id="{9DA5273B-1F90-4433-B979-1BC87055B247}" type="slidenum">
              <a:rPr lang="en-US" smtClean="0"/>
              <a:pPr/>
              <a:t>17</a:t>
            </a:fld>
            <a:endParaRPr lang="en-US"/>
          </a:p>
        </p:txBody>
      </p:sp>
      <p:pic>
        <p:nvPicPr>
          <p:cNvPr id="1026" name="Picture 2"/>
          <p:cNvPicPr>
            <a:picLocks noChangeAspect="1" noChangeArrowheads="1"/>
          </p:cNvPicPr>
          <p:nvPr/>
        </p:nvPicPr>
        <p:blipFill>
          <a:blip r:embed="rId2" cstate="print">
            <a:lum bright="10000"/>
          </a:blip>
          <a:srcRect/>
          <a:stretch>
            <a:fillRect/>
          </a:stretch>
        </p:blipFill>
        <p:spPr bwMode="auto">
          <a:xfrm rot="18450639">
            <a:off x="5349910" y="2428221"/>
            <a:ext cx="4575175" cy="758825"/>
          </a:xfrm>
          <a:prstGeom prst="rect">
            <a:avLst/>
          </a:prstGeom>
          <a:noFill/>
          <a:ln w="9525">
            <a:noFill/>
            <a:miter lim="800000"/>
            <a:headEnd/>
            <a:tailEnd/>
          </a:ln>
        </p:spPr>
      </p:pic>
      <p:sp>
        <p:nvSpPr>
          <p:cNvPr id="5" name="Striped Right Arrow 4"/>
          <p:cNvSpPr/>
          <p:nvPr/>
        </p:nvSpPr>
        <p:spPr>
          <a:xfrm rot="1620184">
            <a:off x="6176308" y="1533251"/>
            <a:ext cx="1828800" cy="457200"/>
          </a:xfrm>
          <a:prstGeom prst="stripedRight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Needle</a:t>
            </a:r>
            <a:endParaRPr lang="en-US" dirty="0">
              <a:solidFill>
                <a:schemeClr val="tx1"/>
              </a:solidFill>
            </a:endParaRPr>
          </a:p>
        </p:txBody>
      </p:sp>
      <p:sp>
        <p:nvSpPr>
          <p:cNvPr id="9" name="Striped Right Arrow 8"/>
          <p:cNvSpPr/>
          <p:nvPr/>
        </p:nvSpPr>
        <p:spPr>
          <a:xfrm rot="1554279">
            <a:off x="6696949" y="913737"/>
            <a:ext cx="1828800" cy="381000"/>
          </a:xfrm>
          <a:prstGeom prst="striped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Cover</a:t>
            </a:r>
            <a:endParaRPr lang="en-US" dirty="0">
              <a:solidFill>
                <a:schemeClr val="tx1"/>
              </a:solidFill>
            </a:endParaRPr>
          </a:p>
        </p:txBody>
      </p:sp>
      <p:sp>
        <p:nvSpPr>
          <p:cNvPr id="11" name="Striped Right Arrow 10"/>
          <p:cNvSpPr/>
          <p:nvPr/>
        </p:nvSpPr>
        <p:spPr>
          <a:xfrm rot="1081484">
            <a:off x="5115160" y="3123905"/>
            <a:ext cx="1524000" cy="304800"/>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Barrell</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Identify the medical need for the IM Injection</a:t>
            </a:r>
          </a:p>
          <a:p>
            <a:r>
              <a:rPr lang="en-US" dirty="0" smtClean="0"/>
              <a:t>Select the </a:t>
            </a:r>
            <a:r>
              <a:rPr lang="en-US" dirty="0" err="1" smtClean="0"/>
              <a:t>Epi</a:t>
            </a:r>
            <a:r>
              <a:rPr lang="en-US" dirty="0" smtClean="0"/>
              <a:t> 1:1.000 </a:t>
            </a:r>
            <a:r>
              <a:rPr lang="en-US" dirty="0" err="1" smtClean="0"/>
              <a:t>ampule</a:t>
            </a:r>
            <a:endParaRPr lang="en-US" dirty="0" smtClean="0"/>
          </a:p>
          <a:p>
            <a:r>
              <a:rPr lang="en-US" dirty="0" smtClean="0"/>
              <a:t>Verify the expiration date is still valid</a:t>
            </a:r>
          </a:p>
          <a:p>
            <a:r>
              <a:rPr lang="en-US" dirty="0" smtClean="0"/>
              <a:t>Check and verify the medication order at least 4 times before administering:</a:t>
            </a:r>
          </a:p>
          <a:p>
            <a:pPr lvl="1"/>
            <a:r>
              <a:rPr lang="en-US" dirty="0" smtClean="0"/>
              <a:t>1. When removing from drug kit</a:t>
            </a:r>
          </a:p>
          <a:p>
            <a:pPr lvl="1"/>
            <a:r>
              <a:rPr lang="en-US" dirty="0" smtClean="0"/>
              <a:t>2. When preparing the medication for administration</a:t>
            </a:r>
          </a:p>
          <a:p>
            <a:pPr lvl="1"/>
            <a:r>
              <a:rPr lang="en-US" dirty="0" smtClean="0"/>
              <a:t>3. Just before administering the medication to the patient</a:t>
            </a:r>
          </a:p>
          <a:p>
            <a:pPr lvl="1"/>
            <a:r>
              <a:rPr lang="en-US" dirty="0" smtClean="0"/>
              <a:t>4. Immediately following the injection</a:t>
            </a:r>
          </a:p>
          <a:p>
            <a:endParaRPr lang="en-US" dirty="0"/>
          </a:p>
        </p:txBody>
      </p:sp>
      <p:sp>
        <p:nvSpPr>
          <p:cNvPr id="2" name="Title 1"/>
          <p:cNvSpPr>
            <a:spLocks noGrp="1"/>
          </p:cNvSpPr>
          <p:nvPr>
            <p:ph type="title"/>
          </p:nvPr>
        </p:nvSpPr>
        <p:spPr/>
        <p:txBody>
          <a:bodyPr>
            <a:normAutofit fontScale="90000"/>
          </a:bodyPr>
          <a:lstStyle/>
          <a:p>
            <a:r>
              <a:rPr lang="en-US" dirty="0" smtClean="0"/>
              <a:t>How do I draw up the Epinephrine</a:t>
            </a:r>
            <a:endParaRPr lang="en-US" dirty="0"/>
          </a:p>
        </p:txBody>
      </p:sp>
      <p:sp>
        <p:nvSpPr>
          <p:cNvPr id="4" name="Slide Number Placeholder 3"/>
          <p:cNvSpPr>
            <a:spLocks noGrp="1"/>
          </p:cNvSpPr>
          <p:nvPr>
            <p:ph type="sldNum" sz="quarter" idx="12"/>
          </p:nvPr>
        </p:nvSpPr>
        <p:spPr/>
        <p:txBody>
          <a:bodyPr/>
          <a:lstStyle/>
          <a:p>
            <a:fld id="{9DA5273B-1F90-4433-B979-1BC87055B24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6629400" cy="4800600"/>
          </a:xfrm>
        </p:spPr>
        <p:txBody>
          <a:bodyPr>
            <a:normAutofit/>
          </a:bodyPr>
          <a:lstStyle/>
          <a:p>
            <a:r>
              <a:rPr lang="en-US" sz="2200" dirty="0" smtClean="0"/>
              <a:t>Tap down any medication from the top of the </a:t>
            </a:r>
            <a:r>
              <a:rPr lang="en-US" sz="2200" dirty="0" err="1" smtClean="0"/>
              <a:t>ampule</a:t>
            </a:r>
            <a:r>
              <a:rPr lang="en-US" sz="2200" dirty="0" smtClean="0"/>
              <a:t> </a:t>
            </a:r>
            <a:r>
              <a:rPr lang="en-US" sz="1600" dirty="0" smtClean="0"/>
              <a:t>(figure 1)</a:t>
            </a:r>
            <a:endParaRPr lang="en-US" sz="2200" dirty="0" smtClean="0"/>
          </a:p>
          <a:p>
            <a:r>
              <a:rPr lang="en-US" sz="2200" dirty="0" smtClean="0"/>
              <a:t>With a gauze pad, snap off the </a:t>
            </a:r>
            <a:r>
              <a:rPr lang="en-US" sz="2200" dirty="0" err="1" smtClean="0"/>
              <a:t>ampule</a:t>
            </a:r>
            <a:r>
              <a:rPr lang="en-US" sz="2200" dirty="0" smtClean="0"/>
              <a:t> top at the scored neck </a:t>
            </a:r>
            <a:r>
              <a:rPr lang="en-US" sz="1600" dirty="0" smtClean="0"/>
              <a:t>(figure 2 &amp; 3)</a:t>
            </a:r>
            <a:endParaRPr lang="en-US" sz="2200" dirty="0" smtClean="0"/>
          </a:p>
          <a:p>
            <a:r>
              <a:rPr lang="en-US" sz="2200" dirty="0" smtClean="0"/>
              <a:t>Invert </a:t>
            </a:r>
            <a:r>
              <a:rPr lang="en-US" sz="2200" dirty="0" err="1" smtClean="0"/>
              <a:t>ampule</a:t>
            </a:r>
            <a:r>
              <a:rPr lang="en-US" sz="2200" dirty="0" smtClean="0"/>
              <a:t> and insert 1 cc syringe into </a:t>
            </a:r>
            <a:r>
              <a:rPr lang="en-US" sz="2200" dirty="0" err="1" smtClean="0"/>
              <a:t>ampule</a:t>
            </a:r>
            <a:r>
              <a:rPr lang="en-US" sz="2200" dirty="0" smtClean="0"/>
              <a:t> </a:t>
            </a:r>
          </a:p>
          <a:p>
            <a:r>
              <a:rPr lang="en-US" sz="2200" dirty="0" smtClean="0"/>
              <a:t>Draw up the desired dose from the </a:t>
            </a:r>
            <a:r>
              <a:rPr lang="en-US" sz="2200" dirty="0" err="1" smtClean="0"/>
              <a:t>ampule</a:t>
            </a:r>
            <a:endParaRPr lang="en-US" sz="2200" dirty="0" smtClean="0"/>
          </a:p>
          <a:p>
            <a:pPr>
              <a:buNone/>
            </a:pPr>
            <a:r>
              <a:rPr lang="en-US" sz="2200" dirty="0" smtClean="0"/>
              <a:t>     </a:t>
            </a:r>
            <a:r>
              <a:rPr lang="en-US" sz="1600" dirty="0" smtClean="0"/>
              <a:t>(figure 4)</a:t>
            </a:r>
          </a:p>
          <a:p>
            <a:r>
              <a:rPr lang="en-US" sz="2200" dirty="0" smtClean="0"/>
              <a:t>Cap remove and then dispose of the needle from the syringe </a:t>
            </a:r>
          </a:p>
          <a:p>
            <a:r>
              <a:rPr lang="en-US" sz="2200" dirty="0" smtClean="0"/>
              <a:t>Open the new needle from the packaging and push onto syringe. Do not remove cap over the needle</a:t>
            </a:r>
          </a:p>
          <a:p>
            <a:endParaRPr lang="en-US" dirty="0"/>
          </a:p>
        </p:txBody>
      </p:sp>
      <p:sp>
        <p:nvSpPr>
          <p:cNvPr id="2" name="Title 1"/>
          <p:cNvSpPr>
            <a:spLocks noGrp="1"/>
          </p:cNvSpPr>
          <p:nvPr>
            <p:ph type="title"/>
          </p:nvPr>
        </p:nvSpPr>
        <p:spPr/>
        <p:txBody>
          <a:bodyPr/>
          <a:lstStyle/>
          <a:p>
            <a:r>
              <a:rPr lang="en-US" dirty="0" err="1" smtClean="0"/>
              <a:t>Ampule</a:t>
            </a:r>
            <a:endParaRPr lang="en-US" dirty="0"/>
          </a:p>
        </p:txBody>
      </p:sp>
      <p:pic>
        <p:nvPicPr>
          <p:cNvPr id="4" name="Content Placeholder 3" descr="How-to-open-Heel-ampoules.jpg"/>
          <p:cNvPicPr>
            <a:picLocks noChangeAspect="1"/>
          </p:cNvPicPr>
          <p:nvPr/>
        </p:nvPicPr>
        <p:blipFill>
          <a:blip r:embed="rId2" cstate="print"/>
          <a:srcRect l="8955" t="2018" r="53732" b="51562"/>
          <a:stretch>
            <a:fillRect/>
          </a:stretch>
        </p:blipFill>
        <p:spPr>
          <a:xfrm>
            <a:off x="7285383" y="381000"/>
            <a:ext cx="1325217" cy="1219200"/>
          </a:xfrm>
          <a:prstGeom prst="rect">
            <a:avLst/>
          </a:prstGeom>
        </p:spPr>
      </p:pic>
      <p:pic>
        <p:nvPicPr>
          <p:cNvPr id="5" name="Content Placeholder 3" descr="How-to-open-Heel-ampoules.jpg"/>
          <p:cNvPicPr>
            <a:picLocks noChangeAspect="1"/>
          </p:cNvPicPr>
          <p:nvPr/>
        </p:nvPicPr>
        <p:blipFill>
          <a:blip r:embed="rId2" cstate="print"/>
          <a:srcRect l="55224" t="12109" r="2985" b="51562"/>
          <a:stretch>
            <a:fillRect/>
          </a:stretch>
        </p:blipFill>
        <p:spPr>
          <a:xfrm>
            <a:off x="7239000" y="1905000"/>
            <a:ext cx="1524000" cy="979714"/>
          </a:xfrm>
          <a:prstGeom prst="rect">
            <a:avLst/>
          </a:prstGeom>
        </p:spPr>
      </p:pic>
      <p:pic>
        <p:nvPicPr>
          <p:cNvPr id="6" name="Content Placeholder 3" descr="How-to-open-Heel-ampoules.jpg"/>
          <p:cNvPicPr>
            <a:picLocks noChangeAspect="1"/>
          </p:cNvPicPr>
          <p:nvPr/>
        </p:nvPicPr>
        <p:blipFill>
          <a:blip r:embed="rId2" cstate="print"/>
          <a:srcRect l="61194" t="52474"/>
          <a:stretch>
            <a:fillRect/>
          </a:stretch>
        </p:blipFill>
        <p:spPr>
          <a:xfrm>
            <a:off x="7239000" y="3276600"/>
            <a:ext cx="1598563" cy="1447800"/>
          </a:xfrm>
          <a:prstGeom prst="rect">
            <a:avLst/>
          </a:prstGeom>
        </p:spPr>
      </p:pic>
      <p:sp>
        <p:nvSpPr>
          <p:cNvPr id="7" name="TextBox 6"/>
          <p:cNvSpPr txBox="1"/>
          <p:nvPr/>
        </p:nvSpPr>
        <p:spPr>
          <a:xfrm>
            <a:off x="7796720" y="1543050"/>
            <a:ext cx="869149" cy="307777"/>
          </a:xfrm>
          <a:prstGeom prst="rect">
            <a:avLst/>
          </a:prstGeom>
          <a:noFill/>
        </p:spPr>
        <p:txBody>
          <a:bodyPr wrap="none" rtlCol="0">
            <a:spAutoFit/>
          </a:bodyPr>
          <a:lstStyle/>
          <a:p>
            <a:r>
              <a:rPr lang="en-US" sz="1400" dirty="0" smtClean="0"/>
              <a:t>figure 1</a:t>
            </a:r>
            <a:endParaRPr lang="en-US" sz="1400" dirty="0"/>
          </a:p>
        </p:txBody>
      </p:sp>
      <p:sp>
        <p:nvSpPr>
          <p:cNvPr id="8" name="TextBox 7"/>
          <p:cNvSpPr txBox="1"/>
          <p:nvPr/>
        </p:nvSpPr>
        <p:spPr>
          <a:xfrm>
            <a:off x="7772400" y="2819400"/>
            <a:ext cx="869149" cy="307777"/>
          </a:xfrm>
          <a:prstGeom prst="rect">
            <a:avLst/>
          </a:prstGeom>
          <a:noFill/>
        </p:spPr>
        <p:txBody>
          <a:bodyPr wrap="none" rtlCol="0">
            <a:spAutoFit/>
          </a:bodyPr>
          <a:lstStyle/>
          <a:p>
            <a:r>
              <a:rPr lang="en-US" sz="1400" dirty="0" smtClean="0"/>
              <a:t>figure 2</a:t>
            </a:r>
            <a:endParaRPr lang="en-US" sz="1400" dirty="0"/>
          </a:p>
        </p:txBody>
      </p:sp>
      <p:sp>
        <p:nvSpPr>
          <p:cNvPr id="9" name="TextBox 8"/>
          <p:cNvSpPr txBox="1"/>
          <p:nvPr/>
        </p:nvSpPr>
        <p:spPr>
          <a:xfrm>
            <a:off x="7805230" y="4645223"/>
            <a:ext cx="869149" cy="307777"/>
          </a:xfrm>
          <a:prstGeom prst="rect">
            <a:avLst/>
          </a:prstGeom>
          <a:noFill/>
        </p:spPr>
        <p:txBody>
          <a:bodyPr wrap="none" rtlCol="0">
            <a:spAutoFit/>
          </a:bodyPr>
          <a:lstStyle/>
          <a:p>
            <a:r>
              <a:rPr lang="en-US" sz="1400" dirty="0" smtClean="0"/>
              <a:t>figure 3</a:t>
            </a:r>
            <a:endParaRPr lang="en-US" sz="1400" dirty="0"/>
          </a:p>
        </p:txBody>
      </p:sp>
      <p:pic>
        <p:nvPicPr>
          <p:cNvPr id="2050" name="Picture 2" descr="C:\Users\silverl\Desktop\web images\image008.jpg"/>
          <p:cNvPicPr>
            <a:picLocks noChangeAspect="1" noChangeArrowheads="1"/>
          </p:cNvPicPr>
          <p:nvPr/>
        </p:nvPicPr>
        <p:blipFill>
          <a:blip r:embed="rId3" cstate="print"/>
          <a:srcRect/>
          <a:stretch>
            <a:fillRect/>
          </a:stretch>
        </p:blipFill>
        <p:spPr bwMode="auto">
          <a:xfrm>
            <a:off x="7239000" y="4953000"/>
            <a:ext cx="1524000" cy="1478620"/>
          </a:xfrm>
          <a:prstGeom prst="rect">
            <a:avLst/>
          </a:prstGeom>
          <a:noFill/>
        </p:spPr>
      </p:pic>
      <p:sp>
        <p:nvSpPr>
          <p:cNvPr id="11" name="TextBox 10"/>
          <p:cNvSpPr txBox="1"/>
          <p:nvPr/>
        </p:nvSpPr>
        <p:spPr>
          <a:xfrm>
            <a:off x="7010400" y="6400800"/>
            <a:ext cx="869149" cy="307777"/>
          </a:xfrm>
          <a:prstGeom prst="rect">
            <a:avLst/>
          </a:prstGeom>
          <a:noFill/>
        </p:spPr>
        <p:txBody>
          <a:bodyPr wrap="none" rtlCol="0">
            <a:spAutoFit/>
          </a:bodyPr>
          <a:lstStyle/>
          <a:p>
            <a:r>
              <a:rPr lang="en-US" sz="1400" dirty="0" smtClean="0"/>
              <a:t>figure 4</a:t>
            </a:r>
            <a:endParaRPr lang="en-US" sz="1400" dirty="0"/>
          </a:p>
        </p:txBody>
      </p:sp>
      <p:sp>
        <p:nvSpPr>
          <p:cNvPr id="12" name="Slide Number Placeholder 11"/>
          <p:cNvSpPr>
            <a:spLocks noGrp="1"/>
          </p:cNvSpPr>
          <p:nvPr>
            <p:ph type="sldNum" sz="quarter" idx="12"/>
          </p:nvPr>
        </p:nvSpPr>
        <p:spPr/>
        <p:txBody>
          <a:bodyPr/>
          <a:lstStyle/>
          <a:p>
            <a:fld id="{9DA5273B-1F90-4433-B979-1BC87055B24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7"/>
            <a:ext cx="8229600" cy="4525963"/>
          </a:xfrm>
        </p:spPr>
        <p:txBody>
          <a:bodyPr>
            <a:noAutofit/>
          </a:bodyPr>
          <a:lstStyle/>
          <a:p>
            <a:r>
              <a:rPr lang="en-US" sz="2400" dirty="0" smtClean="0"/>
              <a:t>The providers will summarize the need for this change from an epinephrine auto injector </a:t>
            </a:r>
          </a:p>
          <a:p>
            <a:r>
              <a:rPr lang="en-US" sz="2400" dirty="0" smtClean="0"/>
              <a:t>The provider will define the proper dosage of epinephrine for the adult and pediatric patient for the following medical situations.</a:t>
            </a:r>
          </a:p>
          <a:p>
            <a:pPr lvl="1"/>
            <a:r>
              <a:rPr lang="en-US" sz="2000" dirty="0" smtClean="0"/>
              <a:t>Asthma</a:t>
            </a:r>
          </a:p>
          <a:p>
            <a:pPr lvl="1"/>
            <a:r>
              <a:rPr lang="en-US" sz="2000" dirty="0" smtClean="0"/>
              <a:t>Allergic Reaction</a:t>
            </a:r>
          </a:p>
          <a:p>
            <a:pPr lvl="1"/>
            <a:r>
              <a:rPr lang="en-US" sz="2000" dirty="0" smtClean="0"/>
              <a:t>Anaphylaxis</a:t>
            </a:r>
          </a:p>
          <a:p>
            <a:r>
              <a:rPr lang="en-US" sz="2400" dirty="0" smtClean="0"/>
              <a:t>Drawing up the medication</a:t>
            </a:r>
          </a:p>
          <a:p>
            <a:r>
              <a:rPr lang="en-US" sz="2400" dirty="0" smtClean="0"/>
              <a:t>The student will be able to carry out the administering of the medication</a:t>
            </a:r>
          </a:p>
        </p:txBody>
      </p:sp>
      <p:sp>
        <p:nvSpPr>
          <p:cNvPr id="2" name="Title 1"/>
          <p:cNvSpPr>
            <a:spLocks noGrp="1"/>
          </p:cNvSpPr>
          <p:nvPr>
            <p:ph type="title"/>
          </p:nvPr>
        </p:nvSpPr>
        <p:spPr>
          <a:xfrm>
            <a:off x="457200" y="381000"/>
            <a:ext cx="8229600" cy="1143000"/>
          </a:xfrm>
        </p:spPr>
        <p:txBody>
          <a:bodyPr/>
          <a:lstStyle/>
          <a:p>
            <a:r>
              <a:rPr lang="en-US" dirty="0" smtClean="0"/>
              <a:t>Objectives</a:t>
            </a:r>
            <a:endParaRPr lang="en-US" dirty="0"/>
          </a:p>
        </p:txBody>
      </p:sp>
      <p:sp>
        <p:nvSpPr>
          <p:cNvPr id="4" name="Slide Number Placeholder 3"/>
          <p:cNvSpPr>
            <a:spLocks noGrp="1"/>
          </p:cNvSpPr>
          <p:nvPr>
            <p:ph type="sldNum" sz="quarter" idx="12"/>
          </p:nvPr>
        </p:nvSpPr>
        <p:spPr/>
        <p:txBody>
          <a:bodyPr/>
          <a:lstStyle/>
          <a:p>
            <a:fld id="{9DA5273B-1F90-4433-B979-1BC87055B24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6781800" cy="4800600"/>
          </a:xfrm>
        </p:spPr>
        <p:txBody>
          <a:bodyPr>
            <a:normAutofit lnSpcReduction="10000"/>
          </a:bodyPr>
          <a:lstStyle/>
          <a:p>
            <a:r>
              <a:rPr lang="en-US" sz="2200" dirty="0" smtClean="0"/>
              <a:t>Snap off the top of the single-use vial </a:t>
            </a:r>
            <a:r>
              <a:rPr lang="en-US" sz="1600" dirty="0" smtClean="0"/>
              <a:t>(figure 2 &amp; 3)</a:t>
            </a:r>
            <a:endParaRPr lang="en-US" sz="2200" dirty="0" smtClean="0"/>
          </a:p>
          <a:p>
            <a:r>
              <a:rPr lang="en-US" sz="2200" dirty="0" smtClean="0"/>
              <a:t>Invert Single-Use Vial and insert 1 cc syringe into vial </a:t>
            </a:r>
          </a:p>
          <a:p>
            <a:r>
              <a:rPr lang="en-US" sz="2200" dirty="0" smtClean="0"/>
              <a:t>Pull back on the plunger and draw up the desired dose from the vial  </a:t>
            </a:r>
            <a:r>
              <a:rPr lang="en-US" sz="1600" dirty="0" smtClean="0"/>
              <a:t>(figure 2)</a:t>
            </a:r>
          </a:p>
          <a:p>
            <a:r>
              <a:rPr lang="en-US" sz="2200" dirty="0" smtClean="0"/>
              <a:t>Pull the syringe out of the vial and secure the </a:t>
            </a:r>
            <a:r>
              <a:rPr lang="en-US" sz="2200" dirty="0" err="1" smtClean="0"/>
              <a:t>SafetyGlide</a:t>
            </a:r>
            <a:r>
              <a:rPr lang="en-US" sz="2200" dirty="0" smtClean="0"/>
              <a:t> cap, twist needle off of syringe in a counter clockwise twist and then dispose of the needle from the syringe in a sharps container </a:t>
            </a:r>
          </a:p>
          <a:p>
            <a:r>
              <a:rPr lang="en-US" sz="2200" dirty="0" smtClean="0"/>
              <a:t>Open the new needle from the packaging and twist clockwise onto the syringe. Do not remove cap over the needle yet</a:t>
            </a:r>
          </a:p>
          <a:p>
            <a:endParaRPr lang="en-US" dirty="0"/>
          </a:p>
        </p:txBody>
      </p:sp>
      <p:sp>
        <p:nvSpPr>
          <p:cNvPr id="2" name="Title 1"/>
          <p:cNvSpPr>
            <a:spLocks noGrp="1"/>
          </p:cNvSpPr>
          <p:nvPr>
            <p:ph type="title"/>
          </p:nvPr>
        </p:nvSpPr>
        <p:spPr/>
        <p:txBody>
          <a:bodyPr/>
          <a:lstStyle/>
          <a:p>
            <a:r>
              <a:rPr lang="en-US" dirty="0" smtClean="0"/>
              <a:t>Single-Use Vial</a:t>
            </a:r>
            <a:endParaRPr lang="en-US" dirty="0"/>
          </a:p>
        </p:txBody>
      </p:sp>
      <p:sp>
        <p:nvSpPr>
          <p:cNvPr id="7" name="TextBox 6"/>
          <p:cNvSpPr txBox="1"/>
          <p:nvPr/>
        </p:nvSpPr>
        <p:spPr>
          <a:xfrm>
            <a:off x="7620000" y="3045023"/>
            <a:ext cx="869149" cy="307777"/>
          </a:xfrm>
          <a:prstGeom prst="rect">
            <a:avLst/>
          </a:prstGeom>
          <a:noFill/>
        </p:spPr>
        <p:txBody>
          <a:bodyPr wrap="none" rtlCol="0">
            <a:spAutoFit/>
          </a:bodyPr>
          <a:lstStyle/>
          <a:p>
            <a:r>
              <a:rPr lang="en-US" sz="1400" dirty="0" smtClean="0"/>
              <a:t>figure 1</a:t>
            </a:r>
            <a:endParaRPr lang="en-US" sz="1400" dirty="0"/>
          </a:p>
        </p:txBody>
      </p:sp>
      <p:sp>
        <p:nvSpPr>
          <p:cNvPr id="8" name="TextBox 7"/>
          <p:cNvSpPr txBox="1"/>
          <p:nvPr/>
        </p:nvSpPr>
        <p:spPr>
          <a:xfrm>
            <a:off x="7620000" y="5331023"/>
            <a:ext cx="869149" cy="307777"/>
          </a:xfrm>
          <a:prstGeom prst="rect">
            <a:avLst/>
          </a:prstGeom>
          <a:noFill/>
        </p:spPr>
        <p:txBody>
          <a:bodyPr wrap="none" rtlCol="0">
            <a:spAutoFit/>
          </a:bodyPr>
          <a:lstStyle/>
          <a:p>
            <a:r>
              <a:rPr lang="en-US" sz="1400" dirty="0" smtClean="0"/>
              <a:t>figure 2</a:t>
            </a:r>
            <a:endParaRPr lang="en-US" sz="1400" dirty="0"/>
          </a:p>
        </p:txBody>
      </p:sp>
      <p:sp>
        <p:nvSpPr>
          <p:cNvPr id="12" name="Slide Number Placeholder 11"/>
          <p:cNvSpPr>
            <a:spLocks noGrp="1"/>
          </p:cNvSpPr>
          <p:nvPr>
            <p:ph type="sldNum" sz="quarter" idx="12"/>
          </p:nvPr>
        </p:nvSpPr>
        <p:spPr/>
        <p:txBody>
          <a:bodyPr/>
          <a:lstStyle/>
          <a:p>
            <a:fld id="{9DA5273B-1F90-4433-B979-1BC87055B247}" type="slidenum">
              <a:rPr lang="en-US" smtClean="0"/>
              <a:pPr/>
              <a:t>20</a:t>
            </a:fld>
            <a:endParaRPr lang="en-US"/>
          </a:p>
        </p:txBody>
      </p:sp>
      <p:pic>
        <p:nvPicPr>
          <p:cNvPr id="14" name="Picture 2"/>
          <p:cNvPicPr>
            <a:picLocks noChangeAspect="1" noChangeArrowheads="1"/>
          </p:cNvPicPr>
          <p:nvPr/>
        </p:nvPicPr>
        <p:blipFill>
          <a:blip r:embed="rId2" cstate="print">
            <a:lum bright="20000"/>
          </a:blip>
          <a:srcRect/>
          <a:stretch>
            <a:fillRect/>
          </a:stretch>
        </p:blipFill>
        <p:spPr bwMode="auto">
          <a:xfrm rot="5400000">
            <a:off x="7435060" y="1934563"/>
            <a:ext cx="1371600" cy="696921"/>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7315200" y="3807023"/>
            <a:ext cx="1544171"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8229600" cy="5211763"/>
          </a:xfrm>
        </p:spPr>
        <p:txBody>
          <a:bodyPr>
            <a:normAutofit fontScale="25000" lnSpcReduction="20000"/>
          </a:bodyPr>
          <a:lstStyle/>
          <a:p>
            <a:r>
              <a:rPr lang="en-US" sz="8000" b="1" dirty="0" smtClean="0"/>
              <a:t>Prepare the Site: </a:t>
            </a:r>
            <a:r>
              <a:rPr lang="en-US" sz="8000" dirty="0" smtClean="0"/>
              <a:t>Open </a:t>
            </a:r>
            <a:r>
              <a:rPr lang="en-US" sz="8000" dirty="0"/>
              <a:t>the alcohol wipe: Wipe the area where you plan to give the </a:t>
            </a:r>
            <a:r>
              <a:rPr lang="en-US" sz="8000" dirty="0" smtClean="0"/>
              <a:t>injection in a circular motion. </a:t>
            </a:r>
            <a:r>
              <a:rPr lang="en-US" sz="8000" dirty="0"/>
              <a:t>Let the area dry. Do not touch this area until you give the injection.</a:t>
            </a:r>
            <a:br>
              <a:rPr lang="en-US" sz="8000" dirty="0"/>
            </a:br>
            <a:endParaRPr lang="en-US" sz="8000" dirty="0"/>
          </a:p>
          <a:p>
            <a:r>
              <a:rPr lang="en-US" sz="8000" b="1" dirty="0"/>
              <a:t>Prepare the needle:</a:t>
            </a:r>
            <a:r>
              <a:rPr lang="en-US" sz="8000" dirty="0"/>
              <a:t> Hold the syringe with your writing hand and pull the cover off with your other hand. Place the syringe between your thumb and first finger. Let the barrel of the syringe rest on your second finger.</a:t>
            </a:r>
            <a:br>
              <a:rPr lang="en-US" sz="8000" dirty="0"/>
            </a:br>
            <a:endParaRPr lang="en-US" sz="8000" dirty="0"/>
          </a:p>
          <a:p>
            <a:r>
              <a:rPr lang="en-US" sz="8000" b="1" dirty="0"/>
              <a:t>Hold the skin around where you will give the injection:</a:t>
            </a:r>
            <a:r>
              <a:rPr lang="en-US" sz="8000" dirty="0"/>
              <a:t> With your free hand, gently press on and pull the skin so that it is slightly tight.</a:t>
            </a:r>
            <a:br>
              <a:rPr lang="en-US" sz="8000" dirty="0"/>
            </a:br>
            <a:endParaRPr lang="en-US" sz="8000" dirty="0"/>
          </a:p>
          <a:p>
            <a:r>
              <a:rPr lang="en-US" sz="8000" b="1" dirty="0"/>
              <a:t>Insert the needle into the muscle:</a:t>
            </a:r>
            <a:r>
              <a:rPr lang="en-US" sz="8000" dirty="0"/>
              <a:t> Hold the syringe barrel tightly and use your wrist to inject the needle through the skin and into the muscle at a 90 degree angle.</a:t>
            </a:r>
            <a:br>
              <a:rPr lang="en-US" sz="8000" dirty="0"/>
            </a:br>
            <a:endParaRPr lang="en-US" sz="8000" dirty="0"/>
          </a:p>
          <a:p>
            <a:endParaRPr lang="en-US" dirty="0"/>
          </a:p>
        </p:txBody>
      </p:sp>
      <p:sp>
        <p:nvSpPr>
          <p:cNvPr id="2" name="Title 1"/>
          <p:cNvSpPr>
            <a:spLocks noGrp="1"/>
          </p:cNvSpPr>
          <p:nvPr>
            <p:ph type="title"/>
          </p:nvPr>
        </p:nvSpPr>
        <p:spPr>
          <a:xfrm>
            <a:off x="152400" y="228600"/>
            <a:ext cx="8686800" cy="1143000"/>
          </a:xfrm>
        </p:spPr>
        <p:txBody>
          <a:bodyPr>
            <a:normAutofit fontScale="90000"/>
          </a:bodyPr>
          <a:lstStyle/>
          <a:p>
            <a:r>
              <a:rPr lang="en-US" sz="3600" dirty="0" smtClean="0"/>
              <a:t>How Do I  Give An Intramuscular Injection?</a:t>
            </a:r>
            <a:endParaRPr lang="en-US" sz="3600" dirty="0"/>
          </a:p>
        </p:txBody>
      </p:sp>
      <p:sp>
        <p:nvSpPr>
          <p:cNvPr id="4" name="Slide Number Placeholder 3"/>
          <p:cNvSpPr>
            <a:spLocks noGrp="1"/>
          </p:cNvSpPr>
          <p:nvPr>
            <p:ph type="sldNum" sz="quarter" idx="12"/>
          </p:nvPr>
        </p:nvSpPr>
        <p:spPr/>
        <p:txBody>
          <a:bodyPr/>
          <a:lstStyle/>
          <a:p>
            <a:fld id="{9DA5273B-1F90-4433-B979-1BC87055B24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029200"/>
          </a:xfrm>
        </p:spPr>
        <p:txBody>
          <a:bodyPr>
            <a:normAutofit fontScale="70000" lnSpcReduction="20000"/>
          </a:bodyPr>
          <a:lstStyle/>
          <a:p>
            <a:r>
              <a:rPr lang="en-US" sz="3400" b="1" dirty="0" smtClean="0"/>
              <a:t>Check the needle:</a:t>
            </a:r>
            <a:r>
              <a:rPr lang="en-US" sz="3400" dirty="0" smtClean="0"/>
              <a:t> Let go of the skin with your other hand. Hold the syringe so it stays pointed straight in. </a:t>
            </a:r>
            <a:br>
              <a:rPr lang="en-US" sz="3400" dirty="0" smtClean="0"/>
            </a:br>
            <a:endParaRPr lang="en-US" sz="3400" dirty="0" smtClean="0"/>
          </a:p>
          <a:p>
            <a:r>
              <a:rPr lang="en-US" sz="3400" b="1" dirty="0" smtClean="0"/>
              <a:t>Inject the medicine:</a:t>
            </a:r>
            <a:r>
              <a:rPr lang="en-US" sz="3400" dirty="0" smtClean="0"/>
              <a:t> Push down on the plunger to inject the medicine. Do not force the medicine by pushing hard. Some medicines hurt. You can inject the medicine slowly to reduce the pain.</a:t>
            </a:r>
            <a:br>
              <a:rPr lang="en-US" sz="3400" dirty="0" smtClean="0"/>
            </a:br>
            <a:endParaRPr lang="en-US" sz="3400" dirty="0" smtClean="0"/>
          </a:p>
          <a:p>
            <a:r>
              <a:rPr lang="en-US" sz="3400" b="1" dirty="0" smtClean="0"/>
              <a:t>Remove the needle:</a:t>
            </a:r>
            <a:r>
              <a:rPr lang="en-US" sz="3400" dirty="0" smtClean="0"/>
              <a:t> Once the medicine is injected, remove the needle at the same angle as it went in. Slide the </a:t>
            </a:r>
            <a:r>
              <a:rPr lang="en-US" sz="3400" dirty="0" err="1" smtClean="0"/>
              <a:t>SafetyGlide</a:t>
            </a:r>
            <a:r>
              <a:rPr lang="en-US" sz="3400" dirty="0" smtClean="0"/>
              <a:t> forward to cover the needle. Dispose in sharps container. </a:t>
            </a:r>
          </a:p>
          <a:p>
            <a:endParaRPr lang="en-US" sz="3400" dirty="0" smtClean="0"/>
          </a:p>
          <a:p>
            <a:r>
              <a:rPr lang="en-US" sz="3400" dirty="0" smtClean="0"/>
              <a:t>Place gauze over the area where you gave the injection. </a:t>
            </a:r>
          </a:p>
          <a:p>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How to, continued</a:t>
            </a:r>
            <a:endParaRPr lang="en-US" dirty="0"/>
          </a:p>
        </p:txBody>
      </p:sp>
      <p:sp>
        <p:nvSpPr>
          <p:cNvPr id="4" name="Slide Number Placeholder 3"/>
          <p:cNvSpPr>
            <a:spLocks noGrp="1"/>
          </p:cNvSpPr>
          <p:nvPr>
            <p:ph type="sldNum" sz="quarter" idx="12"/>
          </p:nvPr>
        </p:nvSpPr>
        <p:spPr/>
        <p:txBody>
          <a:bodyPr/>
          <a:lstStyle/>
          <a:p>
            <a:fld id="{9DA5273B-1F90-4433-B979-1BC87055B24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41437"/>
            <a:ext cx="8534400" cy="4525963"/>
          </a:xfrm>
        </p:spPr>
        <p:txBody>
          <a:bodyPr>
            <a:normAutofit fontScale="92500"/>
          </a:bodyPr>
          <a:lstStyle/>
          <a:p>
            <a:r>
              <a:rPr lang="en-US" dirty="0" smtClean="0"/>
              <a:t>Place a sterile gauze over site and apply slight pressure.</a:t>
            </a:r>
          </a:p>
          <a:p>
            <a:r>
              <a:rPr lang="en-US" dirty="0" smtClean="0"/>
              <a:t>Bandage site</a:t>
            </a:r>
          </a:p>
          <a:p>
            <a:r>
              <a:rPr lang="en-US" dirty="0" smtClean="0"/>
              <a:t>Document the time, dosage and location of the medication administration</a:t>
            </a:r>
          </a:p>
          <a:p>
            <a:r>
              <a:rPr lang="en-US" dirty="0" smtClean="0"/>
              <a:t>Re-assess the patients response to the medication:</a:t>
            </a:r>
          </a:p>
          <a:p>
            <a:pPr lvl="1"/>
            <a:r>
              <a:rPr lang="en-US" dirty="0" smtClean="0"/>
              <a:t>Improvement:</a:t>
            </a:r>
          </a:p>
          <a:p>
            <a:pPr lvl="2"/>
            <a:r>
              <a:rPr lang="en-US" dirty="0" smtClean="0"/>
              <a:t>Decreased effort to breath</a:t>
            </a:r>
          </a:p>
          <a:p>
            <a:pPr lvl="2"/>
            <a:r>
              <a:rPr lang="en-US" dirty="0" smtClean="0"/>
              <a:t>Decreased swelling in airway</a:t>
            </a:r>
          </a:p>
          <a:p>
            <a:pPr lvl="1"/>
            <a:r>
              <a:rPr lang="en-US" dirty="0" smtClean="0"/>
              <a:t>No Change or s/s worsening</a:t>
            </a:r>
          </a:p>
          <a:p>
            <a:pPr lvl="2"/>
            <a:r>
              <a:rPr lang="en-US" dirty="0" smtClean="0"/>
              <a:t>Consult for additional dose of IM epinephrine</a:t>
            </a:r>
          </a:p>
          <a:p>
            <a:endParaRPr lang="en-US" dirty="0"/>
          </a:p>
        </p:txBody>
      </p:sp>
      <p:sp>
        <p:nvSpPr>
          <p:cNvPr id="2" name="Title 1"/>
          <p:cNvSpPr>
            <a:spLocks noGrp="1"/>
          </p:cNvSpPr>
          <p:nvPr>
            <p:ph type="title"/>
          </p:nvPr>
        </p:nvSpPr>
        <p:spPr/>
        <p:txBody>
          <a:bodyPr/>
          <a:lstStyle/>
          <a:p>
            <a:r>
              <a:rPr lang="en-US" dirty="0" smtClean="0"/>
              <a:t>How to, continued</a:t>
            </a:r>
            <a:endParaRPr lang="en-US" dirty="0"/>
          </a:p>
        </p:txBody>
      </p:sp>
      <p:sp>
        <p:nvSpPr>
          <p:cNvPr id="4" name="Slide Number Placeholder 3"/>
          <p:cNvSpPr>
            <a:spLocks noGrp="1"/>
          </p:cNvSpPr>
          <p:nvPr>
            <p:ph type="sldNum" sz="quarter" idx="12"/>
          </p:nvPr>
        </p:nvSpPr>
        <p:spPr/>
        <p:txBody>
          <a:bodyPr/>
          <a:lstStyle/>
          <a:p>
            <a:fld id="{9DA5273B-1F90-4433-B979-1BC87055B24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5943600" cy="4525963"/>
          </a:xfrm>
        </p:spPr>
        <p:txBody>
          <a:bodyPr>
            <a:normAutofit fontScale="77500" lnSpcReduction="20000"/>
          </a:bodyPr>
          <a:lstStyle/>
          <a:p>
            <a:r>
              <a:rPr lang="en-US" dirty="0" smtClean="0"/>
              <a:t>When restocking at the hospital do not accept multi-dose vials. The vial must be 1mg Epinephrine in 1ML.  If the hospital does not have the 1.omg/1 cc </a:t>
            </a:r>
            <a:r>
              <a:rPr lang="en-US" dirty="0" err="1" smtClean="0"/>
              <a:t>ampule</a:t>
            </a:r>
            <a:r>
              <a:rPr lang="en-US" dirty="0" smtClean="0"/>
              <a:t> or vial restock from your station.</a:t>
            </a:r>
          </a:p>
          <a:p>
            <a:endParaRPr lang="en-US" dirty="0" smtClean="0"/>
          </a:p>
          <a:p>
            <a:pPr>
              <a:buNone/>
            </a:pPr>
            <a:endParaRPr lang="en-US" dirty="0" smtClean="0"/>
          </a:p>
          <a:p>
            <a:endParaRPr lang="en-US" dirty="0" smtClean="0"/>
          </a:p>
          <a:p>
            <a:endParaRPr lang="en-US" dirty="0" smtClean="0"/>
          </a:p>
          <a:p>
            <a:r>
              <a:rPr lang="en-US" dirty="0" smtClean="0"/>
              <a:t>Restock the following items:</a:t>
            </a:r>
          </a:p>
          <a:p>
            <a:pPr lvl="1"/>
            <a:r>
              <a:rPr lang="en-US" dirty="0" smtClean="0"/>
              <a:t>One 1.0 mg/1 cc </a:t>
            </a:r>
            <a:r>
              <a:rPr lang="en-US" dirty="0" err="1" smtClean="0"/>
              <a:t>ampule</a:t>
            </a:r>
            <a:r>
              <a:rPr lang="en-US" dirty="0" smtClean="0"/>
              <a:t>/vial of epinephrine</a:t>
            </a:r>
          </a:p>
          <a:p>
            <a:pPr lvl="1"/>
            <a:r>
              <a:rPr lang="en-US" dirty="0" smtClean="0"/>
              <a:t>One 1cc syringe </a:t>
            </a:r>
            <a:r>
              <a:rPr lang="en-US" dirty="0" err="1" smtClean="0"/>
              <a:t>Luer-Lok</a:t>
            </a:r>
            <a:r>
              <a:rPr lang="en-US" dirty="0" smtClean="0"/>
              <a:t> tip</a:t>
            </a:r>
          </a:p>
          <a:p>
            <a:pPr lvl="1"/>
            <a:r>
              <a:rPr lang="en-US" dirty="0" smtClean="0"/>
              <a:t>Two 25ga. 1” safety needles</a:t>
            </a:r>
          </a:p>
          <a:p>
            <a:pPr lvl="1"/>
            <a:r>
              <a:rPr lang="en-US" dirty="0" smtClean="0"/>
              <a:t>Two alcohol preps</a:t>
            </a:r>
          </a:p>
          <a:p>
            <a:pPr lvl="1"/>
            <a:r>
              <a:rPr lang="en-US" dirty="0" smtClean="0"/>
              <a:t>Two 2x2 gauze pads</a:t>
            </a:r>
          </a:p>
          <a:p>
            <a:pPr>
              <a:buNone/>
            </a:pPr>
            <a:r>
              <a:rPr lang="en-US" dirty="0" smtClean="0"/>
              <a:t>		</a:t>
            </a:r>
          </a:p>
          <a:p>
            <a:pPr>
              <a:buNone/>
            </a:pPr>
            <a:endParaRPr lang="en-US" dirty="0"/>
          </a:p>
        </p:txBody>
      </p:sp>
      <p:sp>
        <p:nvSpPr>
          <p:cNvPr id="2" name="Title 1"/>
          <p:cNvSpPr>
            <a:spLocks noGrp="1"/>
          </p:cNvSpPr>
          <p:nvPr>
            <p:ph type="title"/>
          </p:nvPr>
        </p:nvSpPr>
        <p:spPr>
          <a:xfrm>
            <a:off x="457200" y="274638"/>
            <a:ext cx="3429000" cy="1143000"/>
          </a:xfrm>
        </p:spPr>
        <p:txBody>
          <a:bodyPr/>
          <a:lstStyle/>
          <a:p>
            <a:r>
              <a:rPr lang="en-US" dirty="0" smtClean="0"/>
              <a:t>Restocking </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212885" y="4041775"/>
            <a:ext cx="2473915" cy="2206625"/>
          </a:xfrm>
          <a:prstGeom prst="rect">
            <a:avLst/>
          </a:prstGeom>
          <a:noFill/>
          <a:ln w="9525">
            <a:noFill/>
            <a:miter lim="800000"/>
            <a:headEnd/>
            <a:tailEnd/>
          </a:ln>
        </p:spPr>
      </p:pic>
      <p:pic>
        <p:nvPicPr>
          <p:cNvPr id="7" name="Picture 6" descr="lee pic epi med.jpg"/>
          <p:cNvPicPr>
            <a:picLocks noChangeAspect="1"/>
          </p:cNvPicPr>
          <p:nvPr/>
        </p:nvPicPr>
        <p:blipFill>
          <a:blip r:embed="rId3" cstate="print">
            <a:lum/>
          </a:blip>
          <a:srcRect l="18333" t="37778" r="48334" b="34074"/>
          <a:stretch>
            <a:fillRect/>
          </a:stretch>
        </p:blipFill>
        <p:spPr>
          <a:xfrm rot="5400000">
            <a:off x="5668879" y="1265321"/>
            <a:ext cx="3368842" cy="1600200"/>
          </a:xfrm>
          <a:prstGeom prst="rect">
            <a:avLst/>
          </a:prstGeom>
        </p:spPr>
      </p:pic>
      <p:sp>
        <p:nvSpPr>
          <p:cNvPr id="8" name="Slide Number Placeholder 7"/>
          <p:cNvSpPr>
            <a:spLocks noGrp="1"/>
          </p:cNvSpPr>
          <p:nvPr>
            <p:ph type="sldNum" sz="quarter" idx="12"/>
          </p:nvPr>
        </p:nvSpPr>
        <p:spPr/>
        <p:txBody>
          <a:bodyPr/>
          <a:lstStyle/>
          <a:p>
            <a:fld id="{9DA5273B-1F90-4433-B979-1BC87055B24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Why was this change made from auto injectors to syringes?</a:t>
            </a:r>
          </a:p>
          <a:p>
            <a:r>
              <a:rPr lang="en-US" dirty="0" smtClean="0"/>
              <a:t>Maryland Medical protocols</a:t>
            </a:r>
          </a:p>
          <a:p>
            <a:r>
              <a:rPr lang="en-US" dirty="0" smtClean="0"/>
              <a:t>What are the landmarks for the primary and secondary injection sites</a:t>
            </a:r>
          </a:p>
          <a:p>
            <a:r>
              <a:rPr lang="en-US" dirty="0" smtClean="0"/>
              <a:t>What do you need to administer IM epinephrine</a:t>
            </a:r>
          </a:p>
          <a:p>
            <a:r>
              <a:rPr lang="en-US" dirty="0" smtClean="0"/>
              <a:t>What do you need to restock, and what don’t you take if offered?	</a:t>
            </a:r>
          </a:p>
          <a:p>
            <a:pPr>
              <a:buNone/>
            </a:pPr>
            <a:r>
              <a:rPr lang="en-US" dirty="0" smtClean="0"/>
              <a:t>	</a:t>
            </a:r>
          </a:p>
          <a:p>
            <a:pPr>
              <a:buNone/>
            </a:pPr>
            <a:endParaRPr lang="en-US" dirty="0"/>
          </a:p>
        </p:txBody>
      </p:sp>
      <p:sp>
        <p:nvSpPr>
          <p:cNvPr id="2" name="Title 1"/>
          <p:cNvSpPr>
            <a:spLocks noGrp="1"/>
          </p:cNvSpPr>
          <p:nvPr>
            <p:ph type="title"/>
          </p:nvPr>
        </p:nvSpPr>
        <p:spPr/>
        <p:txBody>
          <a:bodyPr/>
          <a:lstStyle/>
          <a:p>
            <a:r>
              <a:rPr lang="en-US" dirty="0" smtClean="0"/>
              <a:t>Review</a:t>
            </a:r>
            <a:endParaRPr lang="en-US" dirty="0"/>
          </a:p>
        </p:txBody>
      </p:sp>
      <p:sp>
        <p:nvSpPr>
          <p:cNvPr id="4" name="Slide Number Placeholder 3"/>
          <p:cNvSpPr>
            <a:spLocks noGrp="1"/>
          </p:cNvSpPr>
          <p:nvPr>
            <p:ph type="sldNum" sz="quarter" idx="12"/>
          </p:nvPr>
        </p:nvSpPr>
        <p:spPr/>
        <p:txBody>
          <a:bodyPr/>
          <a:lstStyle/>
          <a:p>
            <a:fld id="{9DA5273B-1F90-4433-B979-1BC87055B24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057400"/>
            <a:ext cx="6553200" cy="369332"/>
          </a:xfrm>
          <a:prstGeom prst="rect">
            <a:avLst/>
          </a:prstGeom>
          <a:noFill/>
        </p:spPr>
        <p:txBody>
          <a:bodyPr wrap="square" rtlCol="0">
            <a:spAutoFit/>
          </a:bodyPr>
          <a:lstStyle/>
          <a:p>
            <a:r>
              <a:rPr lang="en-US" dirty="0" smtClean="0"/>
              <a:t>For questions please contact the on-duty EMS officer.</a:t>
            </a:r>
          </a:p>
        </p:txBody>
      </p:sp>
      <p:sp>
        <p:nvSpPr>
          <p:cNvPr id="3" name="Slide Number Placeholder 2"/>
          <p:cNvSpPr>
            <a:spLocks noGrp="1"/>
          </p:cNvSpPr>
          <p:nvPr>
            <p:ph type="sldNum" sz="quarter" idx="12"/>
          </p:nvPr>
        </p:nvSpPr>
        <p:spPr/>
        <p:txBody>
          <a:bodyPr/>
          <a:lstStyle/>
          <a:p>
            <a:fld id="{9DA5273B-1F90-4433-B979-1BC87055B247}" type="slidenum">
              <a:rPr lang="en-US" smtClean="0"/>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71600"/>
            <a:ext cx="7924800" cy="2492990"/>
          </a:xfrm>
          <a:prstGeom prst="rect">
            <a:avLst/>
          </a:prstGeom>
        </p:spPr>
        <p:txBody>
          <a:bodyPr wrap="square">
            <a:spAutoFit/>
          </a:bodyPr>
          <a:lstStyle/>
          <a:p>
            <a:pPr marL="457200" indent="-457200">
              <a:buFont typeface="Wingdings" pitchFamily="2" charset="2"/>
              <a:buChar char="Ø"/>
            </a:pPr>
            <a:r>
              <a:rPr lang="en-US" sz="2400" dirty="0" smtClean="0"/>
              <a:t>The student will be able to summarize the protocols for the following medical situations that will require the administration of IM epinephrine:</a:t>
            </a:r>
          </a:p>
          <a:p>
            <a:pPr lvl="1">
              <a:buFont typeface="Arial" pitchFamily="34" charset="0"/>
              <a:buChar char="•"/>
            </a:pPr>
            <a:r>
              <a:rPr lang="en-US" sz="2000" dirty="0" smtClean="0"/>
              <a:t>Asthma</a:t>
            </a:r>
          </a:p>
          <a:p>
            <a:pPr lvl="1">
              <a:buFont typeface="Arial" pitchFamily="34" charset="0"/>
              <a:buChar char="•"/>
            </a:pPr>
            <a:r>
              <a:rPr lang="en-US" sz="2000" dirty="0" smtClean="0"/>
              <a:t>Allergic Reaction</a:t>
            </a:r>
          </a:p>
          <a:p>
            <a:pPr lvl="1">
              <a:buFont typeface="Arial" pitchFamily="34" charset="0"/>
              <a:buChar char="•"/>
            </a:pPr>
            <a:r>
              <a:rPr lang="en-US" sz="2000" dirty="0" smtClean="0"/>
              <a:t>Anaphylaxis</a:t>
            </a:r>
            <a:endParaRPr lang="en-US" sz="2000" dirty="0"/>
          </a:p>
        </p:txBody>
      </p:sp>
      <p:sp>
        <p:nvSpPr>
          <p:cNvPr id="3" name="Title 1"/>
          <p:cNvSpPr txBox="1">
            <a:spLocks/>
          </p:cNvSpPr>
          <p:nvPr/>
        </p:nvSpPr>
        <p:spPr>
          <a:xfrm>
            <a:off x="457200" y="38100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Objectives  (</a:t>
            </a:r>
            <a:r>
              <a:rPr kumimoji="0" lang="en-US" sz="41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con’t</a:t>
            </a:r>
            <a:r>
              <a:rPr kumimoji="0" lang="en-US"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endParaRPr kumimoji="0" 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9DA5273B-1F90-4433-B979-1BC87055B24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48200"/>
          </a:xfrm>
        </p:spPr>
        <p:txBody>
          <a:bodyPr>
            <a:normAutofit/>
          </a:bodyPr>
          <a:lstStyle/>
          <a:p>
            <a:pPr>
              <a:buFont typeface="Arial" pitchFamily="34" charset="0"/>
              <a:buChar char="•"/>
            </a:pPr>
            <a:r>
              <a:rPr lang="en-US" dirty="0" smtClean="0"/>
              <a:t>Pharmacology</a:t>
            </a:r>
          </a:p>
          <a:p>
            <a:pPr lvl="1">
              <a:buFont typeface="Arial" pitchFamily="34" charset="0"/>
              <a:buChar char="•"/>
            </a:pPr>
            <a:r>
              <a:rPr lang="en-US" dirty="0" smtClean="0"/>
              <a:t>The administration of epinephrine causes increases in:</a:t>
            </a:r>
          </a:p>
          <a:p>
            <a:pPr lvl="2">
              <a:buFont typeface="Arial" pitchFamily="34" charset="0"/>
              <a:buChar char="•"/>
            </a:pPr>
            <a:r>
              <a:rPr lang="en-US" dirty="0" smtClean="0"/>
              <a:t>Systemic vascular resistance</a:t>
            </a:r>
          </a:p>
          <a:p>
            <a:pPr lvl="2">
              <a:buFont typeface="Arial" pitchFamily="34" charset="0"/>
              <a:buChar char="•"/>
            </a:pPr>
            <a:r>
              <a:rPr lang="en-US" dirty="0" smtClean="0"/>
              <a:t>Systemic arterial pressure</a:t>
            </a:r>
          </a:p>
          <a:p>
            <a:pPr lvl="2">
              <a:buFont typeface="Arial" pitchFamily="34" charset="0"/>
              <a:buChar char="•"/>
            </a:pPr>
            <a:r>
              <a:rPr lang="en-US" dirty="0" smtClean="0"/>
              <a:t>Heart rate</a:t>
            </a:r>
          </a:p>
          <a:p>
            <a:pPr lvl="2">
              <a:buFont typeface="Arial" pitchFamily="34" charset="0"/>
              <a:buChar char="•"/>
            </a:pPr>
            <a:r>
              <a:rPr lang="en-US" dirty="0" smtClean="0"/>
              <a:t>Increase contractility</a:t>
            </a:r>
          </a:p>
          <a:p>
            <a:pPr lvl="2">
              <a:buFont typeface="Arial" pitchFamily="34" charset="0"/>
              <a:buChar char="•"/>
            </a:pPr>
            <a:r>
              <a:rPr lang="en-US" dirty="0" smtClean="0"/>
              <a:t>Increases myocardial oxygen requirement</a:t>
            </a:r>
          </a:p>
          <a:p>
            <a:pPr lvl="2">
              <a:buFont typeface="Arial" pitchFamily="34" charset="0"/>
              <a:buChar char="•"/>
            </a:pPr>
            <a:r>
              <a:rPr lang="en-US" dirty="0" smtClean="0"/>
              <a:t>Cardiac automaticity</a:t>
            </a:r>
          </a:p>
          <a:p>
            <a:pPr lvl="2">
              <a:buFont typeface="Arial" pitchFamily="34" charset="0"/>
              <a:buChar char="•"/>
            </a:pPr>
            <a:r>
              <a:rPr lang="en-US" dirty="0" smtClean="0"/>
              <a:t>AV conduction</a:t>
            </a:r>
          </a:p>
          <a:p>
            <a:pPr lvl="1">
              <a:buFont typeface="Arial" pitchFamily="34" charset="0"/>
              <a:buChar char="•"/>
            </a:pPr>
            <a:r>
              <a:rPr lang="en-US" dirty="0" smtClean="0"/>
              <a:t>Causes bronchial dilation by smooth muscle relaxation</a:t>
            </a:r>
          </a:p>
          <a:p>
            <a:endParaRPr lang="en-US" dirty="0"/>
          </a:p>
        </p:txBody>
      </p:sp>
      <p:sp>
        <p:nvSpPr>
          <p:cNvPr id="3" name="Slide Number Placeholder 2"/>
          <p:cNvSpPr>
            <a:spLocks noGrp="1"/>
          </p:cNvSpPr>
          <p:nvPr>
            <p:ph type="sldNum" sz="quarter" idx="12"/>
          </p:nvPr>
        </p:nvSpPr>
        <p:spPr/>
        <p:txBody>
          <a:bodyPr/>
          <a:lstStyle/>
          <a:p>
            <a:fld id="{9DA5273B-1F90-4433-B979-1BC87055B247}" type="slidenum">
              <a:rPr lang="en-US" smtClean="0"/>
              <a:pPr/>
              <a:t>4</a:t>
            </a:fld>
            <a:endParaRPr lang="en-US"/>
          </a:p>
        </p:txBody>
      </p:sp>
      <p:sp>
        <p:nvSpPr>
          <p:cNvPr id="4" name="Title 3"/>
          <p:cNvSpPr>
            <a:spLocks noGrp="1"/>
          </p:cNvSpPr>
          <p:nvPr>
            <p:ph type="title"/>
          </p:nvPr>
        </p:nvSpPr>
        <p:spPr/>
        <p:txBody>
          <a:bodyPr/>
          <a:lstStyle/>
          <a:p>
            <a:r>
              <a:rPr lang="en-US" dirty="0" smtClean="0"/>
              <a:t>Epinephrine/Adrenalin</a:t>
            </a:r>
            <a:endParaRPr lang="en-US" dirty="0"/>
          </a:p>
        </p:txBody>
      </p:sp>
      <p:sp>
        <p:nvSpPr>
          <p:cNvPr id="5" name="TextBox 4"/>
          <p:cNvSpPr txBox="1"/>
          <p:nvPr/>
        </p:nvSpPr>
        <p:spPr>
          <a:xfrm>
            <a:off x="3499047" y="1143000"/>
            <a:ext cx="5035353" cy="369332"/>
          </a:xfrm>
          <a:prstGeom prst="rect">
            <a:avLst/>
          </a:prstGeom>
          <a:noFill/>
        </p:spPr>
        <p:txBody>
          <a:bodyPr wrap="none" rtlCol="0">
            <a:spAutoFit/>
          </a:bodyPr>
          <a:lstStyle/>
          <a:p>
            <a:r>
              <a:rPr lang="en-US" dirty="0" smtClean="0"/>
              <a:t>Reference: Maryland Medical Protocol 2015</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9928"/>
            <a:ext cx="8229600" cy="4462272"/>
          </a:xfrm>
        </p:spPr>
        <p:txBody>
          <a:bodyPr>
            <a:normAutofit/>
          </a:bodyPr>
          <a:lstStyle/>
          <a:p>
            <a:pPr>
              <a:buFont typeface="Arial" pitchFamily="34" charset="0"/>
              <a:buChar char="•"/>
            </a:pPr>
            <a:r>
              <a:rPr lang="en-US" dirty="0" smtClean="0"/>
              <a:t>Indications</a:t>
            </a:r>
          </a:p>
          <a:p>
            <a:pPr lvl="1">
              <a:buFont typeface="Arial" pitchFamily="34" charset="0"/>
              <a:buChar char="•"/>
            </a:pPr>
            <a:r>
              <a:rPr lang="en-US" dirty="0" smtClean="0"/>
              <a:t>Moderate to severe allergic reaction with respiratory distress or mild allergic reaction with history of life-threatening allergic reaction</a:t>
            </a:r>
          </a:p>
          <a:p>
            <a:pPr lvl="1">
              <a:buFont typeface="Arial" pitchFamily="34" charset="0"/>
              <a:buChar char="•"/>
            </a:pPr>
            <a:r>
              <a:rPr lang="en-US" dirty="0" smtClean="0"/>
              <a:t>Pediatric patients with severe asthma</a:t>
            </a:r>
          </a:p>
          <a:p>
            <a:pPr>
              <a:buFont typeface="Arial" pitchFamily="34" charset="0"/>
              <a:buChar char="•"/>
            </a:pPr>
            <a:r>
              <a:rPr lang="en-US" dirty="0" smtClean="0"/>
              <a:t>Contraindications</a:t>
            </a:r>
          </a:p>
          <a:p>
            <a:pPr lvl="1">
              <a:buFont typeface="Arial" pitchFamily="34" charset="0"/>
              <a:buChar char="•"/>
            </a:pPr>
            <a:r>
              <a:rPr lang="en-US" dirty="0" smtClean="0"/>
              <a:t>None in the presence of anaphylaxis</a:t>
            </a:r>
          </a:p>
          <a:p>
            <a:pPr lvl="1">
              <a:buFont typeface="Arial" pitchFamily="34" charset="0"/>
              <a:buChar char="•"/>
            </a:pPr>
            <a:r>
              <a:rPr lang="en-US" dirty="0" smtClean="0"/>
              <a:t>Used with caution for pregnant patients</a:t>
            </a:r>
          </a:p>
          <a:p>
            <a:pPr>
              <a:buFont typeface="Arial" pitchFamily="34" charset="0"/>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9DA5273B-1F90-4433-B979-1BC87055B247}" type="slidenum">
              <a:rPr lang="en-US" smtClean="0"/>
              <a:pPr/>
              <a:t>5</a:t>
            </a:fld>
            <a:endParaRPr lang="en-US"/>
          </a:p>
        </p:txBody>
      </p:sp>
      <p:sp>
        <p:nvSpPr>
          <p:cNvPr id="4" name="Title 3"/>
          <p:cNvSpPr>
            <a:spLocks noGrp="1"/>
          </p:cNvSpPr>
          <p:nvPr>
            <p:ph type="title"/>
          </p:nvPr>
        </p:nvSpPr>
        <p:spPr/>
        <p:txBody>
          <a:bodyPr/>
          <a:lstStyle/>
          <a:p>
            <a:r>
              <a:rPr lang="en-US" dirty="0" smtClean="0"/>
              <a:t>Epinephrine/Adrenalin (</a:t>
            </a:r>
            <a:r>
              <a:rPr lang="en-US" dirty="0" err="1" smtClean="0"/>
              <a:t>con’t</a:t>
            </a:r>
            <a:r>
              <a:rPr lang="en-US" dirty="0" smtClean="0"/>
              <a:t>)</a:t>
            </a:r>
            <a:endParaRPr lang="en-US" dirty="0"/>
          </a:p>
        </p:txBody>
      </p:sp>
      <p:sp>
        <p:nvSpPr>
          <p:cNvPr id="5" name="TextBox 4"/>
          <p:cNvSpPr txBox="1"/>
          <p:nvPr/>
        </p:nvSpPr>
        <p:spPr>
          <a:xfrm>
            <a:off x="3499047" y="1143000"/>
            <a:ext cx="5035353" cy="369332"/>
          </a:xfrm>
          <a:prstGeom prst="rect">
            <a:avLst/>
          </a:prstGeom>
          <a:noFill/>
        </p:spPr>
        <p:txBody>
          <a:bodyPr wrap="none" rtlCol="0">
            <a:spAutoFit/>
          </a:bodyPr>
          <a:lstStyle/>
          <a:p>
            <a:r>
              <a:rPr lang="en-US" dirty="0" smtClean="0"/>
              <a:t>Reference: Maryland Medical Protocol 2015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3728"/>
            <a:ext cx="8229600" cy="4614672"/>
          </a:xfrm>
        </p:spPr>
        <p:txBody>
          <a:bodyPr>
            <a:normAutofit lnSpcReduction="10000"/>
          </a:bodyPr>
          <a:lstStyle/>
          <a:p>
            <a:pPr lvl="1">
              <a:buFont typeface="Arial" pitchFamily="34" charset="0"/>
              <a:buChar char="•"/>
            </a:pPr>
            <a:r>
              <a:rPr lang="en-US" dirty="0" smtClean="0"/>
              <a:t>Adverse Effects</a:t>
            </a:r>
          </a:p>
          <a:p>
            <a:pPr lvl="2">
              <a:buFont typeface="Arial" pitchFamily="34" charset="0"/>
              <a:buChar char="•"/>
            </a:pPr>
            <a:r>
              <a:rPr lang="en-US" dirty="0" smtClean="0"/>
              <a:t>Tachycardia/Palpitations</a:t>
            </a:r>
          </a:p>
          <a:p>
            <a:pPr lvl="2">
              <a:buFont typeface="Arial" pitchFamily="34" charset="0"/>
              <a:buChar char="•"/>
            </a:pPr>
            <a:r>
              <a:rPr lang="en-US" dirty="0" smtClean="0"/>
              <a:t>Angina</a:t>
            </a:r>
          </a:p>
          <a:p>
            <a:pPr lvl="2">
              <a:buFont typeface="Arial" pitchFamily="34" charset="0"/>
              <a:buChar char="•"/>
            </a:pPr>
            <a:r>
              <a:rPr lang="en-US" dirty="0" smtClean="0"/>
              <a:t>Headache</a:t>
            </a:r>
          </a:p>
          <a:p>
            <a:pPr lvl="2">
              <a:buFont typeface="Arial" pitchFamily="34" charset="0"/>
              <a:buChar char="•"/>
            </a:pPr>
            <a:r>
              <a:rPr lang="en-US" dirty="0" smtClean="0"/>
              <a:t>Nausea/vomiting</a:t>
            </a:r>
          </a:p>
          <a:p>
            <a:pPr lvl="2">
              <a:buFont typeface="Arial" pitchFamily="34" charset="0"/>
              <a:buChar char="•"/>
            </a:pPr>
            <a:r>
              <a:rPr lang="en-US" dirty="0" smtClean="0"/>
              <a:t>Dizziness</a:t>
            </a:r>
          </a:p>
          <a:p>
            <a:pPr lvl="2">
              <a:buFont typeface="Arial" pitchFamily="34" charset="0"/>
              <a:buChar char="•"/>
            </a:pPr>
            <a:r>
              <a:rPr lang="en-US" dirty="0" smtClean="0"/>
              <a:t>Hypertension</a:t>
            </a:r>
          </a:p>
          <a:p>
            <a:pPr lvl="2">
              <a:buFont typeface="Arial" pitchFamily="34" charset="0"/>
              <a:buChar char="•"/>
            </a:pPr>
            <a:r>
              <a:rPr lang="en-US" dirty="0" smtClean="0"/>
              <a:t>Nervousness/anxiety</a:t>
            </a:r>
          </a:p>
          <a:p>
            <a:pPr lvl="2">
              <a:buFont typeface="Arial" pitchFamily="34" charset="0"/>
              <a:buChar char="•"/>
            </a:pPr>
            <a:r>
              <a:rPr lang="en-US" dirty="0" smtClean="0"/>
              <a:t>Tremors</a:t>
            </a:r>
          </a:p>
          <a:p>
            <a:pPr lvl="2">
              <a:buFont typeface="Arial" pitchFamily="34" charset="0"/>
              <a:buChar char="•"/>
            </a:pPr>
            <a:endParaRPr lang="en-US" dirty="0" smtClean="0"/>
          </a:p>
          <a:p>
            <a:pPr lvl="1">
              <a:buFont typeface="Arial" pitchFamily="34" charset="0"/>
              <a:buChar char="•"/>
            </a:pPr>
            <a:r>
              <a:rPr lang="en-US" dirty="0" smtClean="0"/>
              <a:t>Dosage</a:t>
            </a:r>
          </a:p>
          <a:p>
            <a:pPr lvl="2">
              <a:buFont typeface="Arial" pitchFamily="34" charset="0"/>
              <a:buChar char="•"/>
            </a:pPr>
            <a:r>
              <a:rPr lang="en-US" dirty="0" smtClean="0"/>
              <a:t>Adult (Over age 3)  0.3 mg IM</a:t>
            </a:r>
          </a:p>
          <a:p>
            <a:pPr lvl="2">
              <a:buFont typeface="Arial" pitchFamily="34" charset="0"/>
              <a:buChar char="•"/>
            </a:pPr>
            <a:r>
              <a:rPr lang="en-US" dirty="0" smtClean="0"/>
              <a:t>Pediatric (under age 3) 0.15 mg IM</a:t>
            </a:r>
          </a:p>
          <a:p>
            <a:endParaRPr lang="en-US" dirty="0"/>
          </a:p>
        </p:txBody>
      </p:sp>
      <p:sp>
        <p:nvSpPr>
          <p:cNvPr id="3" name="Slide Number Placeholder 2"/>
          <p:cNvSpPr>
            <a:spLocks noGrp="1"/>
          </p:cNvSpPr>
          <p:nvPr>
            <p:ph type="sldNum" sz="quarter" idx="12"/>
          </p:nvPr>
        </p:nvSpPr>
        <p:spPr/>
        <p:txBody>
          <a:bodyPr/>
          <a:lstStyle/>
          <a:p>
            <a:fld id="{9DA5273B-1F90-4433-B979-1BC87055B247}" type="slidenum">
              <a:rPr lang="en-US" smtClean="0"/>
              <a:pPr/>
              <a:t>6</a:t>
            </a:fld>
            <a:endParaRPr lang="en-US"/>
          </a:p>
        </p:txBody>
      </p:sp>
      <p:sp>
        <p:nvSpPr>
          <p:cNvPr id="4" name="Title 3"/>
          <p:cNvSpPr>
            <a:spLocks noGrp="1"/>
          </p:cNvSpPr>
          <p:nvPr>
            <p:ph type="title"/>
          </p:nvPr>
        </p:nvSpPr>
        <p:spPr/>
        <p:txBody>
          <a:bodyPr/>
          <a:lstStyle/>
          <a:p>
            <a:r>
              <a:rPr lang="en-US" dirty="0" smtClean="0"/>
              <a:t>Epinephrine/Adrenalin (</a:t>
            </a:r>
            <a:r>
              <a:rPr lang="en-US" dirty="0" err="1" smtClean="0"/>
              <a:t>con’t</a:t>
            </a:r>
            <a:r>
              <a:rPr lang="en-US" dirty="0" smtClean="0"/>
              <a:t>)</a:t>
            </a:r>
            <a:endParaRPr lang="en-US" dirty="0"/>
          </a:p>
        </p:txBody>
      </p:sp>
      <p:sp>
        <p:nvSpPr>
          <p:cNvPr id="5" name="TextBox 4"/>
          <p:cNvSpPr txBox="1"/>
          <p:nvPr/>
        </p:nvSpPr>
        <p:spPr>
          <a:xfrm>
            <a:off x="3499047" y="1143000"/>
            <a:ext cx="5035353" cy="369332"/>
          </a:xfrm>
          <a:prstGeom prst="rect">
            <a:avLst/>
          </a:prstGeom>
          <a:noFill/>
        </p:spPr>
        <p:txBody>
          <a:bodyPr wrap="none" rtlCol="0">
            <a:spAutoFit/>
          </a:bodyPr>
          <a:lstStyle/>
          <a:p>
            <a:r>
              <a:rPr lang="en-US" dirty="0" smtClean="0"/>
              <a:t>Reference: Maryland Medical Protocol 2015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t.bmp"/>
          <p:cNvPicPr>
            <a:picLocks noGrp="1" noChangeAspect="1"/>
          </p:cNvPicPr>
          <p:nvPr>
            <p:ph idx="1"/>
          </p:nvPr>
        </p:nvPicPr>
        <p:blipFill>
          <a:blip r:embed="rId2" cstate="print"/>
          <a:stretch>
            <a:fillRect/>
          </a:stretch>
        </p:blipFill>
        <p:spPr>
          <a:xfrm>
            <a:off x="1371600" y="1447800"/>
            <a:ext cx="3319777" cy="4525962"/>
          </a:xfrm>
        </p:spPr>
      </p:pic>
      <p:sp>
        <p:nvSpPr>
          <p:cNvPr id="3" name="Title 2"/>
          <p:cNvSpPr>
            <a:spLocks noGrp="1"/>
          </p:cNvSpPr>
          <p:nvPr>
            <p:ph type="title"/>
          </p:nvPr>
        </p:nvSpPr>
        <p:spPr/>
        <p:txBody>
          <a:bodyPr/>
          <a:lstStyle/>
          <a:p>
            <a:r>
              <a:rPr lang="en-US" dirty="0" smtClean="0"/>
              <a:t>Maryland Medical Protocols</a:t>
            </a:r>
            <a:endParaRPr lang="en-US" dirty="0"/>
          </a:p>
        </p:txBody>
      </p:sp>
      <p:pic>
        <p:nvPicPr>
          <p:cNvPr id="5" name="Picture 4" descr="MIEMSS Flag logo.gif"/>
          <p:cNvPicPr>
            <a:picLocks noChangeAspect="1"/>
          </p:cNvPicPr>
          <p:nvPr/>
        </p:nvPicPr>
        <p:blipFill>
          <a:blip r:embed="rId3" cstate="print"/>
          <a:stretch>
            <a:fillRect/>
          </a:stretch>
        </p:blipFill>
        <p:spPr>
          <a:xfrm>
            <a:off x="3048000" y="2590800"/>
            <a:ext cx="5120640" cy="3840480"/>
          </a:xfrm>
          <a:prstGeom prst="rect">
            <a:avLst/>
          </a:prstGeom>
        </p:spPr>
      </p:pic>
      <p:sp>
        <p:nvSpPr>
          <p:cNvPr id="6" name="Slide Number Placeholder 5"/>
          <p:cNvSpPr>
            <a:spLocks noGrp="1"/>
          </p:cNvSpPr>
          <p:nvPr>
            <p:ph type="sldNum" sz="quarter" idx="12"/>
          </p:nvPr>
        </p:nvSpPr>
        <p:spPr/>
        <p:txBody>
          <a:bodyPr/>
          <a:lstStyle/>
          <a:p>
            <a:fld id="{9DA5273B-1F90-4433-B979-1BC87055B24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610600" cy="4525963"/>
          </a:xfrm>
        </p:spPr>
        <p:txBody>
          <a:bodyPr>
            <a:normAutofit/>
          </a:bodyPr>
          <a:lstStyle/>
          <a:p>
            <a:pPr>
              <a:buNone/>
            </a:pPr>
            <a:endParaRPr lang="en-US" dirty="0" smtClean="0"/>
          </a:p>
          <a:p>
            <a:pPr>
              <a:buNone/>
            </a:pPr>
            <a:endParaRPr lang="en-US" dirty="0"/>
          </a:p>
        </p:txBody>
      </p:sp>
      <p:sp>
        <p:nvSpPr>
          <p:cNvPr id="2" name="Title 1"/>
          <p:cNvSpPr>
            <a:spLocks noGrp="1"/>
          </p:cNvSpPr>
          <p:nvPr>
            <p:ph type="title"/>
          </p:nvPr>
        </p:nvSpPr>
        <p:spPr>
          <a:xfrm>
            <a:off x="457200" y="274638"/>
            <a:ext cx="8229600" cy="944562"/>
          </a:xfrm>
          <a:solidFill>
            <a:schemeClr val="tx1"/>
          </a:solidFill>
          <a:ln>
            <a:solidFill>
              <a:schemeClr val="accent1">
                <a:lumMod val="75000"/>
              </a:schemeClr>
            </a:solidFill>
          </a:ln>
          <a:effectLst>
            <a:outerShdw blurRad="50800" dist="38100" dir="2700000" algn="tl" rotWithShape="0">
              <a:prstClr val="black">
                <a:alpha val="40000"/>
              </a:prstClr>
            </a:outerShdw>
          </a:effectLst>
        </p:spPr>
        <p:txBody>
          <a:bodyPr>
            <a:normAutofit fontScale="90000"/>
          </a:bodyPr>
          <a:lstStyle/>
          <a:p>
            <a:r>
              <a:rPr lang="en-US" dirty="0" smtClean="0">
                <a:solidFill>
                  <a:schemeClr val="bg1"/>
                </a:solidFill>
              </a:rPr>
              <a:t>Protocol</a:t>
            </a:r>
            <a:r>
              <a:rPr lang="en-US" dirty="0" smtClean="0"/>
              <a:t> </a:t>
            </a:r>
            <a:r>
              <a:rPr lang="en-US" dirty="0" smtClean="0">
                <a:solidFill>
                  <a:schemeClr val="bg1"/>
                </a:solidFill>
              </a:rPr>
              <a:t>Review – Allergic Reaction </a:t>
            </a:r>
            <a:endParaRPr lang="en-US" dirty="0">
              <a:solidFill>
                <a:schemeClr val="bg1"/>
              </a:solidFill>
            </a:endParaRPr>
          </a:p>
        </p:txBody>
      </p:sp>
      <p:sp>
        <p:nvSpPr>
          <p:cNvPr id="6" name="TextBox 5"/>
          <p:cNvSpPr txBox="1"/>
          <p:nvPr/>
        </p:nvSpPr>
        <p:spPr>
          <a:xfrm>
            <a:off x="762000" y="1371600"/>
            <a:ext cx="7772400" cy="1754326"/>
          </a:xfrm>
          <a:prstGeom prst="rect">
            <a:avLst/>
          </a:prstGeom>
          <a:noFill/>
        </p:spPr>
        <p:txBody>
          <a:bodyPr wrap="square" rtlCol="0">
            <a:spAutoFit/>
          </a:bodyPr>
          <a:lstStyle/>
          <a:p>
            <a:pPr>
              <a:buFont typeface="Arial" pitchFamily="34" charset="0"/>
              <a:buChar char="•"/>
            </a:pPr>
            <a:r>
              <a:rPr lang="en-US" dirty="0" smtClean="0">
                <a:effectLst>
                  <a:outerShdw blurRad="38100" dist="38100" dir="2700000" algn="tl">
                    <a:srgbClr val="000000">
                      <a:alpha val="43137"/>
                    </a:srgbClr>
                  </a:outerShdw>
                </a:effectLst>
              </a:rPr>
              <a:t>Types/levels of Reaction</a:t>
            </a:r>
          </a:p>
          <a:p>
            <a:pPr lvl="1">
              <a:buFont typeface="Arial" pitchFamily="34" charset="0"/>
              <a:buChar char="•"/>
            </a:pPr>
            <a:r>
              <a:rPr lang="en-US" dirty="0" smtClean="0"/>
              <a:t>Mild: Local swelling &amp; itching at the site</a:t>
            </a:r>
          </a:p>
          <a:p>
            <a:pPr lvl="1">
              <a:buFont typeface="Arial" pitchFamily="34" charset="0"/>
              <a:buChar char="•"/>
            </a:pPr>
            <a:r>
              <a:rPr lang="en-US" dirty="0" smtClean="0"/>
              <a:t>Moderate: Hives &amp; mild wheezing</a:t>
            </a:r>
          </a:p>
          <a:p>
            <a:pPr lvl="1">
              <a:buFont typeface="Arial" pitchFamily="34" charset="0"/>
              <a:buChar char="•"/>
            </a:pPr>
            <a:r>
              <a:rPr lang="en-US" dirty="0" smtClean="0"/>
              <a:t>Severe: Diffuse wheezing, pharyngeal swelling, </a:t>
            </a:r>
            <a:r>
              <a:rPr lang="en-US" dirty="0" err="1" smtClean="0"/>
              <a:t>dyspnea</a:t>
            </a:r>
            <a:r>
              <a:rPr lang="en-US" dirty="0" smtClean="0"/>
              <a:t>, </a:t>
            </a:r>
            <a:r>
              <a:rPr lang="en-US" dirty="0" err="1" smtClean="0"/>
              <a:t>hypoperfusion</a:t>
            </a:r>
            <a:r>
              <a:rPr lang="en-US" dirty="0" smtClean="0"/>
              <a:t>, abnormal skin color, </a:t>
            </a:r>
            <a:r>
              <a:rPr lang="en-US" dirty="0" err="1" smtClean="0"/>
              <a:t>stridor</a:t>
            </a:r>
            <a:r>
              <a:rPr lang="en-US" dirty="0" smtClean="0"/>
              <a:t>, and/or loss of peripheral pulses</a:t>
            </a:r>
            <a:endParaRPr lang="en-US" dirty="0"/>
          </a:p>
        </p:txBody>
      </p:sp>
      <p:sp>
        <p:nvSpPr>
          <p:cNvPr id="9" name="Slide Number Placeholder 8"/>
          <p:cNvSpPr>
            <a:spLocks noGrp="1"/>
          </p:cNvSpPr>
          <p:nvPr>
            <p:ph type="sldNum" sz="quarter" idx="12"/>
          </p:nvPr>
        </p:nvSpPr>
        <p:spPr/>
        <p:txBody>
          <a:bodyPr/>
          <a:lstStyle/>
          <a:p>
            <a:fld id="{9DA5273B-1F90-4433-B979-1BC87055B247}" type="slidenum">
              <a:rPr lang="en-US" smtClean="0"/>
              <a:pPr/>
              <a:t>8</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066800" y="3535159"/>
            <a:ext cx="7239000" cy="2103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610600" cy="4525963"/>
          </a:xfrm>
        </p:spPr>
        <p:txBody>
          <a:bodyPr>
            <a:normAutofit/>
          </a:bodyPr>
          <a:lstStyle/>
          <a:p>
            <a:pPr>
              <a:buNone/>
            </a:pPr>
            <a:endParaRPr lang="en-US" dirty="0" smtClean="0"/>
          </a:p>
          <a:p>
            <a:pPr>
              <a:buNone/>
            </a:pPr>
            <a:endParaRPr lang="en-US" dirty="0"/>
          </a:p>
        </p:txBody>
      </p:sp>
      <p:sp>
        <p:nvSpPr>
          <p:cNvPr id="2" name="Title 1"/>
          <p:cNvSpPr>
            <a:spLocks noGrp="1"/>
          </p:cNvSpPr>
          <p:nvPr>
            <p:ph type="title"/>
          </p:nvPr>
        </p:nvSpPr>
        <p:spPr>
          <a:xfrm>
            <a:off x="457200" y="274638"/>
            <a:ext cx="8229600" cy="944562"/>
          </a:xfrm>
          <a:solidFill>
            <a:schemeClr val="tx1"/>
          </a:solidFill>
          <a:ln>
            <a:solidFill>
              <a:schemeClr val="accent1">
                <a:lumMod val="75000"/>
              </a:schemeClr>
            </a:solidFill>
          </a:ln>
          <a:effectLst>
            <a:outerShdw blurRad="50800" dist="38100" dir="2700000" algn="tl" rotWithShape="0">
              <a:prstClr val="black">
                <a:alpha val="40000"/>
              </a:prstClr>
            </a:outerShdw>
          </a:effectLst>
        </p:spPr>
        <p:txBody>
          <a:bodyPr>
            <a:normAutofit fontScale="90000"/>
          </a:bodyPr>
          <a:lstStyle/>
          <a:p>
            <a:r>
              <a:rPr lang="en-US" dirty="0" smtClean="0">
                <a:solidFill>
                  <a:schemeClr val="bg1"/>
                </a:solidFill>
              </a:rPr>
              <a:t>Protocol</a:t>
            </a:r>
            <a:r>
              <a:rPr lang="en-US" dirty="0" smtClean="0"/>
              <a:t> </a:t>
            </a:r>
            <a:r>
              <a:rPr lang="en-US" dirty="0" smtClean="0">
                <a:solidFill>
                  <a:schemeClr val="bg1"/>
                </a:solidFill>
              </a:rPr>
              <a:t>Review – Allergic Reaction </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9DA5273B-1F90-4433-B979-1BC87055B247}" type="slidenum">
              <a:rPr lang="en-US" smtClean="0"/>
              <a:pPr/>
              <a:t>9</a:t>
            </a:fld>
            <a:endParaRPr lang="en-US"/>
          </a:p>
        </p:txBody>
      </p:sp>
      <p:pic>
        <p:nvPicPr>
          <p:cNvPr id="3074" name="Picture 2"/>
          <p:cNvPicPr>
            <a:picLocks noChangeAspect="1" noChangeArrowheads="1"/>
          </p:cNvPicPr>
          <p:nvPr/>
        </p:nvPicPr>
        <p:blipFill>
          <a:blip r:embed="rId2" cstate="print"/>
          <a:srcRect t="2857"/>
          <a:stretch>
            <a:fillRect/>
          </a:stretch>
        </p:blipFill>
        <p:spPr bwMode="auto">
          <a:xfrm>
            <a:off x="817879" y="2209800"/>
            <a:ext cx="7729071" cy="2590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695a6e1cebd1595264bf2f06d753a5921d6d3c5"/>
  <p:tag name="ISPRING_RESOURCE_PATHS_HASH_PRESENTER" val="5845d47fca7a7e14f4261c91a11b6dae8536dc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3649</TotalTime>
  <Words>1109</Words>
  <Application>Microsoft Office PowerPoint</Application>
  <PresentationFormat>On-screen Show (4:3)</PresentationFormat>
  <Paragraphs>205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Administration of Intramuscular (IM)  Epinephrine for the EMT</vt:lpstr>
      <vt:lpstr>Objectives</vt:lpstr>
      <vt:lpstr>Slide 3</vt:lpstr>
      <vt:lpstr>Epinephrine/Adrenalin</vt:lpstr>
      <vt:lpstr>Epinephrine/Adrenalin (con’t)</vt:lpstr>
      <vt:lpstr>Epinephrine/Adrenalin (con’t)</vt:lpstr>
      <vt:lpstr>Maryland Medical Protocols</vt:lpstr>
      <vt:lpstr>Protocol Review – Allergic Reaction </vt:lpstr>
      <vt:lpstr>Protocol Review – Allergic Reaction </vt:lpstr>
      <vt:lpstr>Protocol Review – Asthma/COPD</vt:lpstr>
      <vt:lpstr>Protocol Review – Asthma/COPD</vt:lpstr>
      <vt:lpstr>Protocol Review – Asthma/COPD</vt:lpstr>
      <vt:lpstr>Protocol Review – Asthma/COPD</vt:lpstr>
      <vt:lpstr>Dosage of Epinephrine</vt:lpstr>
      <vt:lpstr>Where do I give the Intramuscular Injection</vt:lpstr>
      <vt:lpstr>Where do I give the Intramuscular Injection</vt:lpstr>
      <vt:lpstr>Parts of a Syringe</vt:lpstr>
      <vt:lpstr>How do I draw up the Epinephrine</vt:lpstr>
      <vt:lpstr>Ampule</vt:lpstr>
      <vt:lpstr>Single-Use Vial</vt:lpstr>
      <vt:lpstr>How Do I  Give An Intramuscular Injection?</vt:lpstr>
      <vt:lpstr>How to, continued</vt:lpstr>
      <vt:lpstr>How to, continued</vt:lpstr>
      <vt:lpstr>Restocking </vt:lpstr>
      <vt:lpstr>Review</vt:lpstr>
      <vt:lpstr>Slide 26</vt:lpstr>
    </vt:vector>
  </TitlesOfParts>
  <Company>Montgomery County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of IM  Epi for the EMT</dc:title>
  <dc:creator>silverl</dc:creator>
  <cp:lastModifiedBy>silverl</cp:lastModifiedBy>
  <cp:revision>386</cp:revision>
  <dcterms:created xsi:type="dcterms:W3CDTF">2014-12-23T12:58:47Z</dcterms:created>
  <dcterms:modified xsi:type="dcterms:W3CDTF">2015-07-21T12:02:48Z</dcterms:modified>
</cp:coreProperties>
</file>