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69" r:id="rId2"/>
    <p:sldMasterId id="2147483681" r:id="rId3"/>
  </p:sldMasterIdLst>
  <p:notesMasterIdLst>
    <p:notesMasterId r:id="rId25"/>
  </p:notesMasterIdLst>
  <p:sldIdLst>
    <p:sldId id="256" r:id="rId4"/>
    <p:sldId id="260" r:id="rId5"/>
    <p:sldId id="257" r:id="rId6"/>
    <p:sldId id="259" r:id="rId7"/>
    <p:sldId id="266" r:id="rId8"/>
    <p:sldId id="262" r:id="rId9"/>
    <p:sldId id="263" r:id="rId10"/>
    <p:sldId id="267" r:id="rId11"/>
    <p:sldId id="268" r:id="rId12"/>
    <p:sldId id="270" r:id="rId13"/>
    <p:sldId id="269" r:id="rId14"/>
    <p:sldId id="271" r:id="rId15"/>
    <p:sldId id="278" r:id="rId16"/>
    <p:sldId id="274" r:id="rId17"/>
    <p:sldId id="272" r:id="rId18"/>
    <p:sldId id="275" r:id="rId19"/>
    <p:sldId id="282" r:id="rId20"/>
    <p:sldId id="281" r:id="rId21"/>
    <p:sldId id="276" r:id="rId22"/>
    <p:sldId id="277" r:id="rId23"/>
    <p:sldId id="279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9C2545-EAB2-4122-868A-7DE36463573A}" type="datetimeFigureOut">
              <a:rPr lang="en-US" smtClean="0"/>
              <a:t>11/17/2015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D605DC-05FB-4302-82EB-722274C548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416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Competitive through issuing RFA/Calls for proposals; where there is need for speciliased approach, ACT will engage agency with expertise in the area directly. ACT also pre-qualifies organizations to carry out rapid response</a:t>
            </a: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59D50308-0F7A-4D82-B809-195DF9E6C974}" type="slidenum">
              <a:rPr lang="en-US" altLang="en-US">
                <a:solidFill>
                  <a:srgbClr val="000000"/>
                </a:solidFill>
              </a:rPr>
              <a:pPr/>
              <a:t>5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61441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Political conflicts have been witnessed in Kenya since advent of multi-party politics; most recent was the massacres of Pokomos in Tana River County in August - September 2012. Previous incidences were reported in 1992, 1997 and 2007</a:t>
            </a:r>
          </a:p>
          <a:p>
            <a:r>
              <a:rPr lang="en-US" altLang="en-US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Land has been used as scapegoat by the political class to incite communities against each other (under the pretext that people who have traditionally not inhabited a particular area have marginalised the traditional inhabitants of an area by acquiring land therein; land was cited as being the cause of conflict witnessed in 2007 and in 2014 (Lamu and Tana River)</a:t>
            </a:r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3F939810-4F37-4DF9-9F3D-885A5C03FF7F}" type="slidenum">
              <a:rPr lang="en-US" altLang="en-US">
                <a:solidFill>
                  <a:srgbClr val="000000"/>
                </a:solidFill>
              </a:rPr>
              <a:pPr/>
              <a:t>6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66459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Boundaries determine what resources are available in a particular area; there have been contestations over electoral and administrative boundaries – and these at times lead to other types of conflicts </a:t>
            </a:r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6F6771C8-BB75-41FA-A902-8AC1B3DCEC2E}" type="slidenum">
              <a:rPr lang="en-US" altLang="en-US">
                <a:solidFill>
                  <a:srgbClr val="000000"/>
                </a:solidFill>
              </a:rPr>
              <a:pPr/>
              <a:t>7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29017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Research conducted by ISS indicates that wholesome condemnation of Somali community as terrorists/sympathizers of terrorists has created resentment towards authorities and pushed the youth to join violent extremist groups</a:t>
            </a:r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A86CBF44-56CF-4883-AF3C-BA87ECFE2A17}" type="slidenum">
              <a:rPr lang="en-US" altLang="en-US">
                <a:solidFill>
                  <a:srgbClr val="000000"/>
                </a:solidFill>
              </a:rPr>
              <a:pPr/>
              <a:t>18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63139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dirty="0"/>
              <a:t>11/17/2015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dirty="0"/>
              <a:t>11/17/2015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dirty="0"/>
              <a:t>11/17/2015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dirty="0"/>
              <a:t>11/17/2015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dirty="0"/>
              <a:t>11/17/2015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dirty="0"/>
              <a:t>11/17/2015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dirty="0"/>
              <a:t>11/17/2015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dirty="0"/>
              <a:t>11/17/2015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178E61D-D431-422C-9764-11DAFE33AB63}" type="datetimeFigureOut">
              <a:rPr lang="en-US" dirty="0"/>
              <a:t>11/17/2015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0" y="1828800"/>
            <a:ext cx="12192000" cy="2667000"/>
          </a:xfrm>
        </p:spPr>
        <p:txBody>
          <a:bodyPr/>
          <a:lstStyle>
            <a:lvl1pPr algn="r">
              <a:defRPr sz="5000"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85866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942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dirty="0"/>
              <a:t>11/17/2015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8400"/>
            <a:ext cx="2844800" cy="45720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ea typeface="ＭＳ Ｐゴシック" pitchFamily="93" charset="-128"/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09192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43000"/>
            <a:ext cx="5334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46800" y="1143000"/>
            <a:ext cx="5334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8400"/>
            <a:ext cx="2844800" cy="45720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ea typeface="ＭＳ Ｐゴシック" pitchFamily="93" charset="-128"/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24499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8400"/>
            <a:ext cx="2844800" cy="45720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ea typeface="ＭＳ Ｐゴシック" pitchFamily="93" charset="-128"/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18786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8400"/>
            <a:ext cx="2844800" cy="45720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ea typeface="ＭＳ Ｐゴシック" pitchFamily="93" charset="-128"/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75888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8400"/>
            <a:ext cx="2844800" cy="45720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ea typeface="ＭＳ Ｐゴシック" pitchFamily="93" charset="-128"/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97296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8400"/>
            <a:ext cx="2844800" cy="45720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ea typeface="ＭＳ Ｐゴシック" pitchFamily="93" charset="-128"/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637671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8400"/>
            <a:ext cx="2844800" cy="45720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ea typeface="ＭＳ Ｐゴシック" pitchFamily="93" charset="-128"/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361870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8400"/>
            <a:ext cx="2844800" cy="45720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ea typeface="ＭＳ Ｐゴシック" pitchFamily="93" charset="-128"/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787665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4000" y="0"/>
            <a:ext cx="30480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8940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8400"/>
            <a:ext cx="2844800" cy="45720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ea typeface="ＭＳ Ｐゴシック" pitchFamily="93" charset="-128"/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224002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0" y="1828800"/>
            <a:ext cx="12192000" cy="2667000"/>
          </a:xfrm>
        </p:spPr>
        <p:txBody>
          <a:bodyPr/>
          <a:lstStyle>
            <a:lvl1pPr algn="r">
              <a:defRPr sz="5000"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6358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dirty="0"/>
              <a:t>11/17/2015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69435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8400"/>
            <a:ext cx="2844800" cy="45720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ea typeface="ＭＳ Ｐゴシック" pitchFamily="93" charset="-128"/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17246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43000"/>
            <a:ext cx="5334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46800" y="1143000"/>
            <a:ext cx="5334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8400"/>
            <a:ext cx="2844800" cy="45720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ea typeface="ＭＳ Ｐゴシック" pitchFamily="93" charset="-128"/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501786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8400"/>
            <a:ext cx="2844800" cy="45720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ea typeface="ＭＳ Ｐゴシック" pitchFamily="93" charset="-128"/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387853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8400"/>
            <a:ext cx="2844800" cy="45720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ea typeface="ＭＳ Ｐゴシック" pitchFamily="93" charset="-128"/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073221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8400"/>
            <a:ext cx="2844800" cy="45720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ea typeface="ＭＳ Ｐゴシック" pitchFamily="93" charset="-128"/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476254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8400"/>
            <a:ext cx="2844800" cy="45720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ea typeface="ＭＳ Ｐゴシック" pitchFamily="93" charset="-128"/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161953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8400"/>
            <a:ext cx="2844800" cy="45720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ea typeface="ＭＳ Ｐゴシック" pitchFamily="93" charset="-128"/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655130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8400"/>
            <a:ext cx="2844800" cy="45720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ea typeface="ＭＳ Ｐゴシック" pitchFamily="93" charset="-128"/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159676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4000" y="0"/>
            <a:ext cx="30480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8940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8400"/>
            <a:ext cx="2844800" cy="45720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ea typeface="ＭＳ Ｐゴシック" pitchFamily="93" charset="-128"/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12649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dirty="0"/>
              <a:t>11/17/2015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dirty="0"/>
              <a:t>11/17/2015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dirty="0"/>
              <a:t>11/17/2015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dirty="0"/>
              <a:t>11/17/2015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dirty="0"/>
              <a:t>11/17/2015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dirty="0"/>
              <a:t>11/17/2015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dirty="0"/>
              <a:t>11/17/2015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12192000" cy="990600"/>
          </a:xfrm>
          <a:prstGeom prst="rect">
            <a:avLst/>
          </a:prstGeom>
          <a:solidFill>
            <a:srgbClr val="FF0000"/>
          </a:solidFill>
          <a:ln w="57150">
            <a:solidFill>
              <a:srgbClr val="0000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143000"/>
            <a:ext cx="108712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Line 51"/>
          <p:cNvSpPr>
            <a:spLocks noChangeShapeType="1"/>
          </p:cNvSpPr>
          <p:nvPr userDrawn="1"/>
        </p:nvSpPr>
        <p:spPr bwMode="auto">
          <a:xfrm>
            <a:off x="0" y="5943600"/>
            <a:ext cx="121920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 smtClean="0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78447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mbria" pitchFamily="18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mbria" pitchFamily="18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mbria" pitchFamily="18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mbria" pitchFamily="18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mbr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mbr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mbr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mbria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l"/>
        <a:defRPr sz="30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692150" indent="-3476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l"/>
        <a:defRPr sz="2600">
          <a:solidFill>
            <a:schemeClr val="tx1"/>
          </a:solidFill>
          <a:latin typeface="+mn-lt"/>
          <a:ea typeface="ＭＳ Ｐゴシック" charset="0"/>
        </a:defRPr>
      </a:lvl2pPr>
      <a:lvl3pPr marL="987425" indent="-2936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l"/>
        <a:defRPr sz="2300">
          <a:solidFill>
            <a:schemeClr val="tx1"/>
          </a:solidFill>
          <a:latin typeface="+mn-lt"/>
          <a:ea typeface="ＭＳ Ｐゴシック" charset="0"/>
        </a:defRPr>
      </a:lvl3pPr>
      <a:lvl4pPr marL="1281113" indent="-2921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1598613" indent="-3159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12192000" cy="990600"/>
          </a:xfrm>
          <a:prstGeom prst="rect">
            <a:avLst/>
          </a:prstGeom>
          <a:solidFill>
            <a:srgbClr val="FF0000"/>
          </a:solidFill>
          <a:ln w="57150">
            <a:solidFill>
              <a:srgbClr val="0000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143000"/>
            <a:ext cx="108712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Line 51"/>
          <p:cNvSpPr>
            <a:spLocks noChangeShapeType="1"/>
          </p:cNvSpPr>
          <p:nvPr userDrawn="1"/>
        </p:nvSpPr>
        <p:spPr bwMode="auto">
          <a:xfrm>
            <a:off x="0" y="5943600"/>
            <a:ext cx="121920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 smtClean="0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34024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mbria" pitchFamily="18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mbria" pitchFamily="18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mbria" pitchFamily="18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mbria" pitchFamily="18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mbr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mbr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mbr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mbria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l"/>
        <a:defRPr sz="30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692150" indent="-3476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l"/>
        <a:defRPr sz="2600">
          <a:solidFill>
            <a:schemeClr val="tx1"/>
          </a:solidFill>
          <a:latin typeface="+mn-lt"/>
          <a:ea typeface="ＭＳ Ｐゴシック" charset="0"/>
        </a:defRPr>
      </a:lvl2pPr>
      <a:lvl3pPr marL="987425" indent="-2936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l"/>
        <a:defRPr sz="2300">
          <a:solidFill>
            <a:schemeClr val="tx1"/>
          </a:solidFill>
          <a:latin typeface="+mn-lt"/>
          <a:ea typeface="ＭＳ Ｐゴシック" charset="0"/>
        </a:defRPr>
      </a:lvl3pPr>
      <a:lvl4pPr marL="1281113" indent="-2921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1598613" indent="-3159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Community Solutions Program Fellowship Presentation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10524298" cy="1414333"/>
          </a:xfrm>
        </p:spPr>
        <p:txBody>
          <a:bodyPr/>
          <a:lstStyle/>
          <a:p>
            <a:r>
              <a:rPr lang="en-US" dirty="0" smtClean="0"/>
              <a:t>Community Engagement: By Bonventure Chengeck</a:t>
            </a:r>
            <a:endParaRPr lang="en-US" dirty="0"/>
          </a:p>
        </p:txBody>
      </p:sp>
      <p:pic>
        <p:nvPicPr>
          <p:cNvPr id="8" name="Picture 7" descr="https://ci6.googleusercontent.com/proxy/115cK20kXKTlZA4QnQn5SQktvjgdyqZl6jfEHeggSIJEtdu0263eTTZaiNFwnlq0dim-fffJzGZna5XoU7C8mVZAgdOM49glQXicWMKU0HcaoYV7hMfwuWTZJ1HwMvrmAIiw3IFB-ngnKX5ZG1pnKIS0OQlly3yx78AzTkQ=s0-d-e1-ft#https://gallery.mailchimp.com/5038c977704f573b01c4a41e1/images/7c3d9c8e-9993-46d6-984d-1ba2fc2ea487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260" y="5293215"/>
            <a:ext cx="1753788" cy="144780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85965" y="5293215"/>
            <a:ext cx="1624717" cy="14478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56507" y="5293216"/>
            <a:ext cx="1771928" cy="1447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626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193183"/>
            <a:ext cx="9613859" cy="1275009"/>
          </a:xfrm>
        </p:spPr>
        <p:txBody>
          <a:bodyPr/>
          <a:lstStyle/>
          <a:p>
            <a:r>
              <a:rPr lang="en-US" dirty="0"/>
              <a:t>African Affairs Advisory Group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0039" y="2021983"/>
            <a:ext cx="6104585" cy="4546241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8790" y="1803041"/>
            <a:ext cx="5653824" cy="4984123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Working as a Liaison between the African Communities and the County government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Advising the County on the needs and concerns of African immigrants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Reaching out to the African immigrant community in the County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Linking the African community to the opportunities and agencies in the County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Participated in organizing and coordinating African events and activities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Strengthening Sister City ties and initiatives</a:t>
            </a:r>
          </a:p>
          <a:p>
            <a:endParaRPr lang="en-US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3694549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Pan-African Festival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792" y="2524259"/>
            <a:ext cx="10625069" cy="3477296"/>
          </a:xfrm>
        </p:spPr>
      </p:pic>
    </p:spTree>
    <p:extLst>
      <p:ext uri="{BB962C8B-B14F-4D97-AF65-F5344CB8AC3E}">
        <p14:creationId xmlns:p14="http://schemas.microsoft.com/office/powerpoint/2010/main" val="4038478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African Month Events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3309" y="2343955"/>
            <a:ext cx="5676922" cy="386366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52" y="1983347"/>
            <a:ext cx="6065949" cy="4687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487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OCP events 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1402" y="2150772"/>
            <a:ext cx="6078829" cy="4494727"/>
          </a:xfrm>
        </p:spPr>
      </p:pic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52" y="2150772"/>
            <a:ext cx="5705341" cy="4494727"/>
          </a:xfrm>
        </p:spPr>
      </p:pic>
    </p:spTree>
    <p:extLst>
      <p:ext uri="{BB962C8B-B14F-4D97-AF65-F5344CB8AC3E}">
        <p14:creationId xmlns:p14="http://schemas.microsoft.com/office/powerpoint/2010/main" val="1595220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Recommendations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009104"/>
            <a:ext cx="10691724" cy="4610637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/>
              <a:t>Engaging the LGBTQ community constructively </a:t>
            </a:r>
          </a:p>
          <a:p>
            <a:r>
              <a:rPr lang="en-US" sz="3200" dirty="0"/>
              <a:t>Reaching out to the wider African community groups</a:t>
            </a:r>
          </a:p>
          <a:p>
            <a:r>
              <a:rPr lang="en-US" sz="3200" dirty="0"/>
              <a:t>Expanding the programs to reach more community members especially the Immigrant integration services through the Gilchrest </a:t>
            </a:r>
            <a:r>
              <a:rPr lang="en-US" sz="3200" dirty="0" smtClean="0"/>
              <a:t>centers</a:t>
            </a:r>
          </a:p>
          <a:p>
            <a:r>
              <a:rPr lang="en-US" sz="3200" dirty="0" smtClean="0"/>
              <a:t>Use of back up teacher especially for the basic computer</a:t>
            </a:r>
          </a:p>
          <a:p>
            <a:r>
              <a:rPr lang="en-US" sz="3200" dirty="0" smtClean="0"/>
              <a:t>Enhance civic engagement for immigrants</a:t>
            </a:r>
            <a:endParaRPr lang="en-US" sz="3200" dirty="0"/>
          </a:p>
          <a:p>
            <a:r>
              <a:rPr lang="en-US" sz="3200" dirty="0"/>
              <a:t>Recruit staff for administrative support (Website, Newsletter, e-communique, managing contact lists, coordination of events </a:t>
            </a:r>
            <a:r>
              <a:rPr lang="en-US" sz="3200" dirty="0" err="1"/>
              <a:t>etc</a:t>
            </a:r>
            <a:r>
              <a:rPr lang="en-US" sz="3200" dirty="0" smtClean="0"/>
              <a:t>)</a:t>
            </a:r>
            <a:endParaRPr lang="en-US" sz="3200" dirty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524949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Community Leadership Institute Outcomes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9093" y="2336872"/>
            <a:ext cx="11629622" cy="4360141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Leadership theories: Studied various reading and learning materials on contemporary leadership theories and models for social change </a:t>
            </a:r>
          </a:p>
          <a:p>
            <a:endParaRPr lang="en-US" dirty="0" smtClean="0"/>
          </a:p>
          <a:p>
            <a:r>
              <a:rPr lang="en-US" dirty="0" smtClean="0"/>
              <a:t>Leadership practices: Learned decision making processes, conflict skills, group processes and team building processes </a:t>
            </a:r>
          </a:p>
          <a:p>
            <a:endParaRPr lang="en-US" dirty="0" smtClean="0"/>
          </a:p>
          <a:p>
            <a:r>
              <a:rPr lang="en-US" dirty="0" smtClean="0"/>
              <a:t>Group Practices: Learned how to support and improve others leadership practice, constructive discussions in small groups</a:t>
            </a:r>
          </a:p>
          <a:p>
            <a:endParaRPr lang="en-US" dirty="0" smtClean="0"/>
          </a:p>
          <a:p>
            <a:r>
              <a:rPr lang="en-US" dirty="0" smtClean="0"/>
              <a:t>Individual reflection &amp; Goal Setting: Assessed our growth as leaders, developed our vision and goals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07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Follow on Project: Countering </a:t>
            </a:r>
            <a:r>
              <a:rPr lang="en-US" dirty="0"/>
              <a:t>Violent Extremism through Cooperation and Evidence (CVECE)</a:t>
            </a:r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80" b="3780"/>
          <a:stretch>
            <a:fillRect/>
          </a:stretch>
        </p:blipFill>
        <p:spPr>
          <a:xfrm>
            <a:off x="4894091" y="1996225"/>
            <a:ext cx="7147656" cy="4675031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6062" y="2336873"/>
            <a:ext cx="4350517" cy="4179837"/>
          </a:xfrm>
        </p:spPr>
        <p:txBody>
          <a:bodyPr/>
          <a:lstStyle/>
          <a:p>
            <a:endParaRPr lang="en-US" sz="2400" b="1" dirty="0" smtClean="0">
              <a:solidFill>
                <a:srgbClr val="FF0000"/>
              </a:solidFill>
            </a:endParaRPr>
          </a:p>
          <a:p>
            <a:endParaRPr lang="en-US" sz="2400" b="1" dirty="0">
              <a:solidFill>
                <a:srgbClr val="FF0000"/>
              </a:solidFill>
            </a:endParaRPr>
          </a:p>
          <a:p>
            <a:endParaRPr lang="en-US" sz="2400" b="1" dirty="0" smtClean="0">
              <a:solidFill>
                <a:srgbClr val="FF0000"/>
              </a:solidFill>
            </a:endParaRPr>
          </a:p>
          <a:p>
            <a:endParaRPr lang="en-US" sz="2400" b="1" dirty="0">
              <a:solidFill>
                <a:srgbClr val="FF0000"/>
              </a:solidFill>
            </a:endParaRPr>
          </a:p>
          <a:p>
            <a:r>
              <a:rPr lang="en-US" sz="2400" b="1" dirty="0" smtClean="0">
                <a:solidFill>
                  <a:srgbClr val="FF0000"/>
                </a:solidFill>
              </a:rPr>
              <a:t>Goal</a:t>
            </a:r>
            <a:r>
              <a:rPr lang="en-US" sz="2400" b="1" dirty="0">
                <a:solidFill>
                  <a:srgbClr val="FF0000"/>
                </a:solidFill>
              </a:rPr>
              <a:t>: </a:t>
            </a:r>
            <a:r>
              <a:rPr lang="en-US" sz="2400" b="1" dirty="0"/>
              <a:t>Reduced violent extremism through improved stakeholder collaboration and evidenced based communication strategies </a:t>
            </a:r>
            <a:endParaRPr lang="en-US" sz="2400" b="1" dirty="0" smtClean="0"/>
          </a:p>
          <a:p>
            <a:endParaRPr lang="en-US" sz="2400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283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9397" y="753228"/>
            <a:ext cx="9804785" cy="1080938"/>
          </a:xfrm>
        </p:spPr>
        <p:txBody>
          <a:bodyPr/>
          <a:lstStyle/>
          <a:p>
            <a:r>
              <a:rPr lang="en-US" dirty="0" smtClean="0"/>
              <a:t>Radicalization &amp; Recruitment of Vulnerable Youths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943" y="1983346"/>
            <a:ext cx="10831133" cy="4874654"/>
          </a:xfrm>
        </p:spPr>
      </p:pic>
    </p:spTree>
    <p:extLst>
      <p:ext uri="{BB962C8B-B14F-4D97-AF65-F5344CB8AC3E}">
        <p14:creationId xmlns:p14="http://schemas.microsoft.com/office/powerpoint/2010/main" val="1514996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ontent Placeholder 2"/>
          <p:cNvSpPr>
            <a:spLocks noGrp="1"/>
          </p:cNvSpPr>
          <p:nvPr>
            <p:ph idx="1"/>
          </p:nvPr>
        </p:nvSpPr>
        <p:spPr>
          <a:xfrm>
            <a:off x="1676400" y="990601"/>
            <a:ext cx="8991600" cy="494656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q"/>
            </a:pPr>
            <a:r>
              <a:rPr lang="en-US" altLang="en-US" dirty="0" smtClean="0">
                <a:ea typeface="ＭＳ Ｐゴシック" panose="020B0600070205080204" pitchFamily="34" charset="-128"/>
              </a:rPr>
              <a:t>Extremism and radicalization in Kenya has been attributed to the following</a:t>
            </a:r>
          </a:p>
          <a:p>
            <a:pPr lvl="1" eaLnBrk="1" hangingPunct="1">
              <a:buFont typeface="Wingdings" panose="05000000000000000000" pitchFamily="2" charset="2"/>
              <a:buChar char="q"/>
            </a:pPr>
            <a:r>
              <a:rPr lang="en-US" altLang="en-US" dirty="0" smtClean="0">
                <a:ea typeface="ＭＳ Ｐゴシック" panose="020B0600070205080204" pitchFamily="34" charset="-128"/>
              </a:rPr>
              <a:t>Real and perceived marginalization of certain sections of the society</a:t>
            </a:r>
          </a:p>
          <a:p>
            <a:pPr lvl="1" eaLnBrk="1" hangingPunct="1">
              <a:buFont typeface="Wingdings" panose="05000000000000000000" pitchFamily="2" charset="2"/>
              <a:buChar char="q"/>
            </a:pPr>
            <a:r>
              <a:rPr lang="en-US" altLang="en-US" dirty="0" smtClean="0">
                <a:ea typeface="ＭＳ Ｐゴシック" panose="020B0600070205080204" pitchFamily="34" charset="-128"/>
              </a:rPr>
              <a:t>Heavy handedness and militarized approach in responding to grievances by marginalized groups</a:t>
            </a:r>
          </a:p>
          <a:p>
            <a:pPr lvl="1" eaLnBrk="1" hangingPunct="1">
              <a:buFont typeface="Wingdings" panose="05000000000000000000" pitchFamily="2" charset="2"/>
              <a:buChar char="q"/>
            </a:pPr>
            <a:r>
              <a:rPr lang="en-US" altLang="en-US" dirty="0" smtClean="0">
                <a:ea typeface="ＭＳ Ｐゴシック" panose="020B0600070205080204" pitchFamily="34" charset="-128"/>
              </a:rPr>
              <a:t>Proximity to areas where there is proliferation of violent extremists groups (Al-Shabaab in Somalia </a:t>
            </a:r>
            <a:r>
              <a:rPr lang="en-US" altLang="en-US" dirty="0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t>and MRC in Coast</a:t>
            </a:r>
            <a:r>
              <a:rPr lang="en-US" altLang="en-US" dirty="0" smtClean="0">
                <a:ea typeface="ＭＳ Ｐゴシック" panose="020B0600070205080204" pitchFamily="34" charset="-128"/>
              </a:rPr>
              <a:t>)</a:t>
            </a:r>
          </a:p>
          <a:p>
            <a:pPr lvl="1" eaLnBrk="1" hangingPunct="1">
              <a:buFont typeface="Wingdings" panose="05000000000000000000" pitchFamily="2" charset="2"/>
              <a:buChar char="q"/>
            </a:pPr>
            <a:r>
              <a:rPr lang="en-US" altLang="en-US" dirty="0" smtClean="0">
                <a:ea typeface="ＭＳ Ｐゴシック" panose="020B0600070205080204" pitchFamily="34" charset="-128"/>
              </a:rPr>
              <a:t>Misinterpretation of religious texts/</a:t>
            </a:r>
            <a:r>
              <a:rPr lang="en-US" altLang="en-US" dirty="0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t>concepts</a:t>
            </a:r>
            <a:r>
              <a:rPr lang="en-US" altLang="en-US" dirty="0" smtClean="0">
                <a:ea typeface="ＭＳ Ｐゴシック" panose="020B0600070205080204" pitchFamily="34" charset="-128"/>
              </a:rPr>
              <a:t> by clerics – and this serves to incite/radicalize the youth</a:t>
            </a:r>
          </a:p>
          <a:p>
            <a:pPr lvl="1" eaLnBrk="1" hangingPunct="1">
              <a:buFont typeface="Wingdings" panose="05000000000000000000" pitchFamily="2" charset="2"/>
              <a:buChar char="q"/>
            </a:pPr>
            <a:r>
              <a:rPr lang="en-US" altLang="en-US" dirty="0" smtClean="0">
                <a:ea typeface="ＭＳ Ｐゴシック" panose="020B0600070205080204" pitchFamily="34" charset="-128"/>
              </a:rPr>
              <a:t>Corruption </a:t>
            </a:r>
          </a:p>
        </p:txBody>
      </p:sp>
      <p:sp>
        <p:nvSpPr>
          <p:cNvPr id="1536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>
                <a:solidFill>
                  <a:schemeClr val="bg1"/>
                </a:solidFill>
                <a:ea typeface="ＭＳ Ｐゴシック" panose="020B0600070205080204" pitchFamily="34" charset="-128"/>
              </a:rPr>
              <a:t>Countering Radicalisation and Violent Extremism</a:t>
            </a:r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6096000"/>
            <a:ext cx="1295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4854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Trust &amp; cooperation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0363" y="2086377"/>
            <a:ext cx="6640020" cy="4662153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910" y="2336872"/>
            <a:ext cx="4958366" cy="4063928"/>
          </a:xfrm>
        </p:spPr>
        <p:txBody>
          <a:bodyPr/>
          <a:lstStyle/>
          <a:p>
            <a:pPr lvl="0"/>
            <a:r>
              <a:rPr lang="en-US" sz="2400" b="1" dirty="0" smtClean="0">
                <a:solidFill>
                  <a:srgbClr val="FF0000"/>
                </a:solidFill>
              </a:rPr>
              <a:t>Objective 1: </a:t>
            </a:r>
            <a:r>
              <a:rPr lang="en-US" sz="2400" b="1" dirty="0" smtClean="0"/>
              <a:t>Supporting </a:t>
            </a:r>
            <a:r>
              <a:rPr lang="en-US" sz="2400" b="1" dirty="0"/>
              <a:t>reforms in the policing/security sector to improve trust and cooperation between communities and security agencies in CVE</a:t>
            </a:r>
            <a:r>
              <a:rPr lang="en-US" sz="2400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625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Region</a:t>
            </a:r>
            <a:endParaRPr lang="en-US" dirty="0"/>
          </a:p>
        </p:txBody>
      </p:sp>
      <p:pic>
        <p:nvPicPr>
          <p:cNvPr id="3" name="Picture 2" descr="Map of Kenya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5921" y="2073499"/>
            <a:ext cx="7868992" cy="458487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28931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Cost of Violent Extremism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9625" y="1970469"/>
            <a:ext cx="6190758" cy="479094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3183" y="2202287"/>
            <a:ext cx="4984124" cy="4198513"/>
          </a:xfrm>
        </p:spPr>
        <p:txBody>
          <a:bodyPr/>
          <a:lstStyle/>
          <a:p>
            <a:pPr lvl="0"/>
            <a:r>
              <a:rPr lang="en-US" sz="2400" b="1" dirty="0" smtClean="0">
                <a:solidFill>
                  <a:srgbClr val="FF0000"/>
                </a:solidFill>
              </a:rPr>
              <a:t>Objective 2: </a:t>
            </a:r>
            <a:r>
              <a:rPr lang="en-US" sz="2400" b="1" dirty="0" smtClean="0"/>
              <a:t>Research </a:t>
            </a:r>
            <a:r>
              <a:rPr lang="en-US" sz="2400" b="1" dirty="0"/>
              <a:t>and provide information on the cost of extremism to the local </a:t>
            </a:r>
            <a:r>
              <a:rPr lang="en-US" sz="2400" b="1" dirty="0" smtClean="0"/>
              <a:t>economies. Policy </a:t>
            </a:r>
            <a:r>
              <a:rPr lang="en-US" sz="2400" b="1" dirty="0"/>
              <a:t>makers and communities are believed to understand hard data and research in general</a:t>
            </a:r>
            <a:r>
              <a:rPr lang="en-US" sz="2400" dirty="0"/>
              <a:t>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3045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Militarized Security Responses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89" y="1996226"/>
            <a:ext cx="5357611" cy="4687910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4349" y="1996225"/>
            <a:ext cx="6498913" cy="4687910"/>
          </a:xfrm>
        </p:spPr>
      </p:pic>
    </p:spTree>
    <p:extLst>
      <p:ext uri="{BB962C8B-B14F-4D97-AF65-F5344CB8AC3E}">
        <p14:creationId xmlns:p14="http://schemas.microsoft.com/office/powerpoint/2010/main" val="2141195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746974"/>
            <a:ext cx="9613860" cy="1120463"/>
          </a:xfrm>
        </p:spPr>
        <p:txBody>
          <a:bodyPr>
            <a:normAutofit fontScale="90000"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b="1" dirty="0" smtClean="0">
                <a:solidFill>
                  <a:srgbClr val="FFFF00"/>
                </a:solidFill>
                <a:latin typeface="Calibri"/>
                <a:ea typeface="+mn-ea"/>
                <a:cs typeface="+mn-cs"/>
              </a:rPr>
              <a:t>About Act!</a:t>
            </a:r>
            <a:br>
              <a:rPr lang="en-US" b="1" dirty="0" smtClean="0">
                <a:solidFill>
                  <a:srgbClr val="FFFF00"/>
                </a:solidFill>
                <a:latin typeface="Calibri"/>
                <a:ea typeface="+mn-ea"/>
                <a:cs typeface="+mn-cs"/>
              </a:rPr>
            </a:br>
            <a:r>
              <a:rPr lang="en-US" sz="2400" b="1" dirty="0" smtClean="0">
                <a:solidFill>
                  <a:prstClr val="white"/>
                </a:solidFill>
                <a:latin typeface="Calibri"/>
                <a:ea typeface="+mn-ea"/>
                <a:cs typeface="+mn-cs"/>
              </a:rPr>
              <a:t>*A </a:t>
            </a:r>
            <a:r>
              <a:rPr lang="en-US" sz="2400" b="1" dirty="0">
                <a:solidFill>
                  <a:prstClr val="white"/>
                </a:solidFill>
                <a:latin typeface="Calibri"/>
                <a:ea typeface="+mn-ea"/>
                <a:cs typeface="+mn-cs"/>
              </a:rPr>
              <a:t>National NGO registered in 2001, initially as Pact Kenya</a:t>
            </a:r>
            <a:br>
              <a:rPr lang="en-US" sz="2400" b="1" dirty="0">
                <a:solidFill>
                  <a:prstClr val="white"/>
                </a:solidFill>
                <a:latin typeface="Calibri"/>
                <a:ea typeface="+mn-ea"/>
                <a:cs typeface="+mn-cs"/>
              </a:rPr>
            </a:br>
            <a:r>
              <a:rPr lang="en-US" sz="2400" b="1" dirty="0" smtClean="0">
                <a:solidFill>
                  <a:prstClr val="white"/>
                </a:solidFill>
                <a:latin typeface="Calibri"/>
                <a:ea typeface="+mn-ea"/>
                <a:cs typeface="+mn-cs"/>
              </a:rPr>
              <a:t>*Rebranded </a:t>
            </a:r>
            <a:r>
              <a:rPr lang="en-US" sz="2400" b="1" dirty="0">
                <a:solidFill>
                  <a:prstClr val="white"/>
                </a:solidFill>
                <a:latin typeface="Calibri"/>
                <a:ea typeface="+mn-ea"/>
                <a:cs typeface="+mn-cs"/>
              </a:rPr>
              <a:t>in 2011 as Act! (Act Change Transform)</a:t>
            </a:r>
            <a:br>
              <a:rPr lang="en-US" sz="2400" b="1" dirty="0">
                <a:solidFill>
                  <a:prstClr val="white"/>
                </a:solidFill>
                <a:latin typeface="Calibri"/>
                <a:ea typeface="+mn-ea"/>
                <a:cs typeface="+mn-cs"/>
              </a:rPr>
            </a:br>
            <a:r>
              <a:rPr lang="en-US" sz="2400" b="1" dirty="0" smtClean="0">
                <a:solidFill>
                  <a:prstClr val="white"/>
                </a:solidFill>
                <a:latin typeface="Calibri"/>
                <a:ea typeface="+mn-ea"/>
                <a:cs typeface="+mn-cs"/>
              </a:rPr>
              <a:t>*Capacity </a:t>
            </a:r>
            <a:r>
              <a:rPr lang="en-US" sz="2400" b="1" dirty="0">
                <a:solidFill>
                  <a:prstClr val="white"/>
                </a:solidFill>
                <a:latin typeface="Calibri"/>
                <a:ea typeface="+mn-ea"/>
                <a:cs typeface="+mn-cs"/>
              </a:rPr>
              <a:t>Building and Grant Making Organization</a:t>
            </a:r>
            <a:br>
              <a:rPr lang="en-US" sz="2400" b="1" dirty="0">
                <a:solidFill>
                  <a:prstClr val="white"/>
                </a:solidFill>
                <a:latin typeface="Calibri"/>
                <a:ea typeface="+mn-ea"/>
                <a:cs typeface="+mn-cs"/>
              </a:rPr>
            </a:br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idx="15"/>
          </p:nvPr>
        </p:nvSpPr>
        <p:spPr>
          <a:xfrm>
            <a:off x="454057" y="2507949"/>
            <a:ext cx="3049705" cy="1524000"/>
          </a:xfrm>
        </p:spPr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411277" y="5696188"/>
            <a:ext cx="3063240" cy="576262"/>
          </a:xfrm>
        </p:spPr>
        <p:txBody>
          <a:bodyPr/>
          <a:lstStyle/>
          <a:p>
            <a:r>
              <a:rPr lang="en-US" dirty="0" smtClean="0"/>
              <a:t>Key Platforms 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idx="21"/>
          </p:nvPr>
        </p:nvSpPr>
        <p:spPr>
          <a:xfrm>
            <a:off x="4289357" y="3391656"/>
            <a:ext cx="3185160" cy="1524000"/>
          </a:xfrm>
        </p:spPr>
      </p:sp>
      <p:sp>
        <p:nvSpPr>
          <p:cNvPr id="10" name="Picture Placeholder 9"/>
          <p:cNvSpPr>
            <a:spLocks noGrp="1"/>
          </p:cNvSpPr>
          <p:nvPr>
            <p:ph type="pic" idx="22"/>
          </p:nvPr>
        </p:nvSpPr>
        <p:spPr>
          <a:xfrm>
            <a:off x="8357818" y="2616816"/>
            <a:ext cx="3063505" cy="1524000"/>
          </a:xfrm>
        </p:spPr>
      </p:sp>
      <p:sp>
        <p:nvSpPr>
          <p:cNvPr id="12" name="Bevel 11"/>
          <p:cNvSpPr/>
          <p:nvPr/>
        </p:nvSpPr>
        <p:spPr>
          <a:xfrm>
            <a:off x="531109" y="2554780"/>
            <a:ext cx="2895600" cy="1430338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prstClr val="white"/>
                </a:solidFill>
              </a:rPr>
              <a:t>Democracy and </a:t>
            </a:r>
            <a:r>
              <a:rPr lang="en-US" sz="2400" b="1" dirty="0" smtClean="0">
                <a:solidFill>
                  <a:prstClr val="white"/>
                </a:solidFill>
              </a:rPr>
              <a:t>Human Rights</a:t>
            </a:r>
            <a:endParaRPr lang="en-US" sz="2400" b="1" dirty="0">
              <a:solidFill>
                <a:prstClr val="white"/>
              </a:solidFill>
            </a:endParaRPr>
          </a:p>
        </p:txBody>
      </p:sp>
      <p:sp>
        <p:nvSpPr>
          <p:cNvPr id="14" name="Bevel 13"/>
          <p:cNvSpPr/>
          <p:nvPr/>
        </p:nvSpPr>
        <p:spPr>
          <a:xfrm>
            <a:off x="8441770" y="2660349"/>
            <a:ext cx="2895600" cy="1371600"/>
          </a:xfrm>
          <a:prstGeom prst="bevel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defTabSz="914400"/>
            <a:r>
              <a:rPr lang="en-US" sz="2400" b="1" kern="0" dirty="0">
                <a:solidFill>
                  <a:prstClr val="white"/>
                </a:solidFill>
                <a:latin typeface="Calibri"/>
              </a:rPr>
              <a:t>Environment</a:t>
            </a:r>
          </a:p>
          <a:p>
            <a:pPr algn="ctr" defTabSz="914400"/>
            <a:r>
              <a:rPr lang="en-US" sz="2400" b="1" kern="0" dirty="0">
                <a:solidFill>
                  <a:prstClr val="white"/>
                </a:solidFill>
                <a:latin typeface="Calibri"/>
              </a:rPr>
              <a:t>a</a:t>
            </a:r>
            <a:r>
              <a:rPr lang="en-US" sz="2400" b="1" kern="0" dirty="0" err="1">
                <a:solidFill>
                  <a:prstClr val="white"/>
                </a:solidFill>
                <a:latin typeface="Calibri"/>
              </a:rPr>
              <a:t>nd</a:t>
            </a:r>
            <a:r>
              <a:rPr lang="en-US" sz="2400" b="1" kern="0" dirty="0">
                <a:solidFill>
                  <a:prstClr val="white"/>
                </a:solidFill>
                <a:latin typeface="Calibri"/>
              </a:rPr>
              <a:t> NRM</a:t>
            </a:r>
          </a:p>
        </p:txBody>
      </p:sp>
      <p:sp>
        <p:nvSpPr>
          <p:cNvPr id="15" name="Bevel 14"/>
          <p:cNvSpPr/>
          <p:nvPr/>
        </p:nvSpPr>
        <p:spPr>
          <a:xfrm>
            <a:off x="4411277" y="3429756"/>
            <a:ext cx="2942560" cy="1447800"/>
          </a:xfrm>
          <a:prstGeom prst="bevel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Peace Building and Conflict </a:t>
            </a:r>
            <a:r>
              <a:rPr lang="en-US" sz="2400" b="1" kern="0" dirty="0" smtClean="0">
                <a:solidFill>
                  <a:prstClr val="white"/>
                </a:solidFill>
                <a:latin typeface="Calibri"/>
              </a:rPr>
              <a:t>Transformation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80119" y="5696188"/>
            <a:ext cx="1713898" cy="1052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09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888642" y="152400"/>
            <a:ext cx="9322158" cy="710485"/>
          </a:xfrm>
        </p:spPr>
        <p:txBody>
          <a:bodyPr/>
          <a:lstStyle/>
          <a:p>
            <a:r>
              <a:rPr lang="en-US" altLang="en-US" dirty="0" smtClean="0"/>
              <a:t>What we do</a:t>
            </a:r>
          </a:p>
        </p:txBody>
      </p:sp>
      <p:pic>
        <p:nvPicPr>
          <p:cNvPr id="8195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036" y="991673"/>
            <a:ext cx="9955369" cy="5743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78876" y="5680952"/>
            <a:ext cx="1713124" cy="1054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714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400">
                <a:solidFill>
                  <a:schemeClr val="bg1"/>
                </a:solidFill>
                <a:ea typeface="ＭＳ Ｐゴシック" panose="020B0600070205080204" pitchFamily="34" charset="-128"/>
              </a:rPr>
              <a:t>Our Approach to Grants Management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1752600" y="1143000"/>
            <a:ext cx="8763000" cy="47244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altLang="en-US" sz="2300" dirty="0">
                <a:ea typeface="ＭＳ Ｐゴシック" panose="020B0600070205080204" pitchFamily="34" charset="-128"/>
              </a:rPr>
              <a:t>Both competitive and targeted solicitation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altLang="en-US" sz="2300" dirty="0">
                <a:ea typeface="ＭＳ Ｐゴシック" panose="020B0600070205080204" pitchFamily="34" charset="-128"/>
              </a:rPr>
              <a:t>Open and transparent selection process; final approval given by donor prior to issuing award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altLang="en-US" sz="2300" dirty="0">
                <a:ea typeface="ＭＳ Ｐゴシック" panose="020B0600070205080204" pitchFamily="34" charset="-128"/>
              </a:rPr>
              <a:t>Each CSO/partner receiving award assigned 3 dedicated officers (technical/thematic area; grants; capacity development)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altLang="en-US" sz="2300" dirty="0">
                <a:ea typeface="ＭＳ Ｐゴシック" panose="020B0600070205080204" pitchFamily="34" charset="-128"/>
              </a:rPr>
              <a:t>Regular (every fortnight) monitoring of operating environment and advising partners on context and need to change approach (if needed)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altLang="en-US" sz="2300" dirty="0">
                <a:ea typeface="ＭＳ Ｐゴシック" panose="020B0600070205080204" pitchFamily="34" charset="-128"/>
              </a:rPr>
              <a:t>Conflict analysis informs our conflict management programs; </a:t>
            </a:r>
            <a:r>
              <a:rPr lang="en-US" altLang="en-US" sz="2300" dirty="0" smtClean="0">
                <a:ea typeface="ＭＳ Ｐゴシック" panose="020B0600070205080204" pitchFamily="34" charset="-128"/>
              </a:rPr>
              <a:t>context </a:t>
            </a:r>
            <a:r>
              <a:rPr lang="en-US" altLang="en-US" sz="2300" dirty="0">
                <a:ea typeface="ＭＳ Ｐゴシック" panose="020B0600070205080204" pitchFamily="34" charset="-128"/>
              </a:rPr>
              <a:t>analysis and strategic assessments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altLang="en-US" sz="2300" dirty="0">
                <a:ea typeface="ＭＳ Ｐゴシック" panose="020B0600070205080204" pitchFamily="34" charset="-128"/>
              </a:rPr>
              <a:t>Quarterly reporting by partners; fully functional M&amp;E Unit supports reporting</a:t>
            </a:r>
          </a:p>
          <a:p>
            <a:pPr>
              <a:buFont typeface="Wingdings" panose="05000000000000000000" pitchFamily="2" charset="2"/>
              <a:buChar char="q"/>
            </a:pPr>
            <a:endParaRPr lang="en-US" altLang="en-US" sz="2400" dirty="0">
              <a:ea typeface="ＭＳ Ｐゴシック" panose="020B0600070205080204" pitchFamily="34" charset="-128"/>
            </a:endParaRPr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6096000"/>
            <a:ext cx="1295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8497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t>Conflicts in Kenya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1219200"/>
            <a:ext cx="8839200" cy="5029200"/>
          </a:xfrm>
        </p:spPr>
        <p:txBody>
          <a:bodyPr/>
          <a:lstStyle/>
          <a:p>
            <a:pPr marL="1144588" indent="-742950">
              <a:buFont typeface="Wingdings" panose="05000000000000000000" pitchFamily="2" charset="2"/>
              <a:buChar char="q"/>
            </a:pPr>
            <a:r>
              <a:rPr lang="en-GB" altLang="en-US" sz="2900" dirty="0">
                <a:ea typeface="ＭＳ Ｐゴシック" panose="020B0600070205080204" pitchFamily="34" charset="-128"/>
              </a:rPr>
              <a:t>Political conflicts</a:t>
            </a:r>
          </a:p>
          <a:p>
            <a:pPr marL="1493838" lvl="1" indent="-742950">
              <a:buFont typeface="Wingdings" panose="05000000000000000000" pitchFamily="2" charset="2"/>
              <a:buChar char="q"/>
            </a:pPr>
            <a:r>
              <a:rPr lang="en-GB" altLang="en-US" sz="2500" dirty="0">
                <a:ea typeface="ＭＳ Ｐゴシック" panose="020B0600070205080204" pitchFamily="34" charset="-128"/>
              </a:rPr>
              <a:t>Usually occur around elections time – means to displace populations from an area to prevent them from voting</a:t>
            </a:r>
          </a:p>
          <a:p>
            <a:pPr marL="1493838" lvl="1" indent="-742950">
              <a:buFont typeface="Wingdings" panose="05000000000000000000" pitchFamily="2" charset="2"/>
              <a:buChar char="q"/>
            </a:pPr>
            <a:r>
              <a:rPr lang="en-GB" altLang="en-US" sz="2500" dirty="0">
                <a:ea typeface="ＭＳ Ｐゴシック" panose="020B0600070205080204" pitchFamily="34" charset="-128"/>
              </a:rPr>
              <a:t>Associated with devolution (control of counties)</a:t>
            </a:r>
          </a:p>
          <a:p>
            <a:pPr marL="1144588" indent="-742950">
              <a:buFont typeface="Wingdings" panose="05000000000000000000" pitchFamily="2" charset="2"/>
              <a:buChar char="q"/>
            </a:pPr>
            <a:r>
              <a:rPr lang="en-GB" altLang="en-US" sz="2900" dirty="0">
                <a:ea typeface="ＭＳ Ｐゴシック" panose="020B0600070205080204" pitchFamily="34" charset="-128"/>
              </a:rPr>
              <a:t>Resource based conflicts</a:t>
            </a:r>
          </a:p>
          <a:p>
            <a:pPr marL="1493838" lvl="1" indent="-742950">
              <a:buFont typeface="Wingdings" panose="05000000000000000000" pitchFamily="2" charset="2"/>
              <a:buChar char="q"/>
            </a:pPr>
            <a:r>
              <a:rPr lang="en-GB" altLang="en-US" sz="2500" dirty="0">
                <a:ea typeface="ＭＳ Ｐゴシック" panose="020B0600070205080204" pitchFamily="34" charset="-128"/>
              </a:rPr>
              <a:t>Access to and control over land most common cause of resource conflicts; also closely related to political conflicts</a:t>
            </a:r>
          </a:p>
          <a:p>
            <a:pPr marL="1493838" lvl="1" indent="-742950">
              <a:buFont typeface="Wingdings" panose="05000000000000000000" pitchFamily="2" charset="2"/>
              <a:buChar char="q"/>
            </a:pPr>
            <a:r>
              <a:rPr lang="en-GB" altLang="en-US" sz="2500" dirty="0">
                <a:ea typeface="ＭＳ Ｐゴシック" panose="020B0600070205080204" pitchFamily="34" charset="-128"/>
              </a:rPr>
              <a:t>Also take form of communities raiding cattle from each other especially in ASAL area</a:t>
            </a:r>
          </a:p>
          <a:p>
            <a:pPr marL="1493838" lvl="1" indent="-742950">
              <a:buFont typeface="Wingdings" panose="05000000000000000000" pitchFamily="2" charset="2"/>
              <a:buChar char="q"/>
            </a:pPr>
            <a:endParaRPr lang="en-GB" altLang="en-US" sz="2800" dirty="0">
              <a:ea typeface="ＭＳ Ｐゴシック" panose="020B0600070205080204" pitchFamily="34" charset="-128"/>
            </a:endParaRPr>
          </a:p>
          <a:p>
            <a:pPr marL="1144588" indent="-742950" eaLnBrk="1" hangingPunct="1"/>
            <a:endParaRPr lang="en-US" altLang="en-US" dirty="0" smtClean="0">
              <a:ea typeface="ＭＳ Ｐゴシック" panose="020B0600070205080204" pitchFamily="34" charset="-128"/>
            </a:endParaRPr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6096000"/>
            <a:ext cx="1295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001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t>Conflicts in Kenya 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1676400" y="1295400"/>
            <a:ext cx="8915400" cy="4648200"/>
          </a:xfrm>
        </p:spPr>
        <p:txBody>
          <a:bodyPr/>
          <a:lstStyle/>
          <a:p>
            <a:pPr lvl="1" eaLnBrk="1" hangingPunct="1">
              <a:buFont typeface="Wingdings" panose="05000000000000000000" pitchFamily="2" charset="2"/>
              <a:buChar char="q"/>
            </a:pPr>
            <a:r>
              <a:rPr lang="en-US" altLang="en-US" sz="2800" dirty="0">
                <a:ea typeface="ＭＳ Ｐゴシック" panose="020B0600070205080204" pitchFamily="34" charset="-128"/>
              </a:rPr>
              <a:t>Resource based conflicts have recently taken dimension of administrative and electoral boundaries dispute</a:t>
            </a:r>
          </a:p>
          <a:p>
            <a:pPr lvl="1" eaLnBrk="1" hangingPunct="1">
              <a:buFont typeface="Wingdings" panose="05000000000000000000" pitchFamily="2" charset="2"/>
              <a:buChar char="q"/>
            </a:pPr>
            <a:r>
              <a:rPr lang="en-US" altLang="en-US" sz="2800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Extractives:</a:t>
            </a:r>
            <a:r>
              <a:rPr lang="en-US" altLang="en-US" sz="2800" dirty="0">
                <a:ea typeface="ＭＳ Ｐゴシック" panose="020B0600070205080204" pitchFamily="34" charset="-128"/>
              </a:rPr>
              <a:t> Discovery </a:t>
            </a:r>
            <a:r>
              <a:rPr lang="en-US" altLang="en-US" sz="2800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of oil and </a:t>
            </a:r>
            <a:r>
              <a:rPr lang="en-US" altLang="en-US" sz="2800" dirty="0">
                <a:ea typeface="ＭＳ Ｐゴシック" panose="020B0600070205080204" pitchFamily="34" charset="-128"/>
              </a:rPr>
              <a:t>mineral resources likely to exacerbate resource based conflicts as populations rush to mineral rich areas (and local populations may feel threatened by presence of </a:t>
            </a:r>
            <a:r>
              <a:rPr lang="ja-JP" altLang="en-US" sz="2800" dirty="0">
                <a:ea typeface="ＭＳ Ｐゴシック" panose="020B0600070205080204" pitchFamily="34" charset="-128"/>
              </a:rPr>
              <a:t>“</a:t>
            </a:r>
            <a:r>
              <a:rPr lang="en-US" altLang="ja-JP" sz="2800" dirty="0">
                <a:ea typeface="ＭＳ Ｐゴシック" panose="020B0600070205080204" pitchFamily="34" charset="-128"/>
              </a:rPr>
              <a:t>foreigners</a:t>
            </a:r>
            <a:r>
              <a:rPr lang="ja-JP" altLang="en-US" sz="2800" dirty="0">
                <a:ea typeface="ＭＳ Ｐゴシック" panose="020B0600070205080204" pitchFamily="34" charset="-128"/>
              </a:rPr>
              <a:t>”</a:t>
            </a:r>
            <a:r>
              <a:rPr lang="en-US" altLang="ja-JP" sz="2800" dirty="0">
                <a:ea typeface="ＭＳ Ｐゴシック" panose="020B0600070205080204" pitchFamily="34" charset="-128"/>
              </a:rPr>
              <a:t>). </a:t>
            </a:r>
            <a:r>
              <a:rPr lang="en-US" altLang="ja-JP" sz="2800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Also associated with mushrooming border/boundary </a:t>
            </a:r>
            <a:r>
              <a:rPr lang="en-US" altLang="ja-JP" sz="2800" dirty="0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t>disputes/conflicts</a:t>
            </a:r>
          </a:p>
          <a:p>
            <a:pPr lvl="1" eaLnBrk="1" hangingPunct="1">
              <a:buFont typeface="Wingdings" panose="05000000000000000000" pitchFamily="2" charset="2"/>
              <a:buChar char="q"/>
            </a:pPr>
            <a:r>
              <a:rPr lang="en-US" altLang="ja-JP" sz="2800" dirty="0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t>Violent Extremism </a:t>
            </a:r>
            <a:endParaRPr lang="en-US" altLang="ja-JP" sz="2800" dirty="0">
              <a:solidFill>
                <a:srgbClr val="000000"/>
              </a:solidFill>
              <a:ea typeface="ＭＳ Ｐゴシック" panose="020B0600070205080204" pitchFamily="34" charset="-128"/>
            </a:endParaRPr>
          </a:p>
          <a:p>
            <a:pPr eaLnBrk="1" hangingPunct="1">
              <a:buFont typeface="Wingdings" panose="05000000000000000000" pitchFamily="2" charset="2"/>
              <a:buChar char="q"/>
            </a:pPr>
            <a:endParaRPr lang="en-US" altLang="en-US" sz="3200" dirty="0">
              <a:ea typeface="ＭＳ Ｐゴシック" panose="020B0600070205080204" pitchFamily="34" charset="-128"/>
            </a:endParaRPr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6096000"/>
            <a:ext cx="1295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2084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Office of Community Partnerships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336872"/>
            <a:ext cx="9613861" cy="4269989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Strengthen </a:t>
            </a:r>
            <a:r>
              <a:rPr lang="en-US" dirty="0"/>
              <a:t>relationships between the Montgomery County </a:t>
            </a:r>
            <a:r>
              <a:rPr lang="en-US" dirty="0" smtClean="0"/>
              <a:t>government </a:t>
            </a:r>
            <a:r>
              <a:rPr lang="en-US" dirty="0"/>
              <a:t>and the residents it </a:t>
            </a:r>
            <a:r>
              <a:rPr lang="en-US" dirty="0" smtClean="0"/>
              <a:t>serves</a:t>
            </a:r>
          </a:p>
          <a:p>
            <a:r>
              <a:rPr lang="en-US" dirty="0"/>
              <a:t>S</a:t>
            </a:r>
            <a:r>
              <a:rPr lang="en-US" dirty="0" smtClean="0"/>
              <a:t>pecial </a:t>
            </a:r>
            <a:r>
              <a:rPr lang="en-US" dirty="0"/>
              <a:t>focus on underserved and emerging communities and </a:t>
            </a:r>
            <a:r>
              <a:rPr lang="en-US" dirty="0" smtClean="0"/>
              <a:t>the </a:t>
            </a:r>
            <a:r>
              <a:rPr lang="en-US" dirty="0"/>
              <a:t>neighbors in </a:t>
            </a:r>
            <a:r>
              <a:rPr lang="en-US" dirty="0" smtClean="0"/>
              <a:t>need</a:t>
            </a:r>
          </a:p>
          <a:p>
            <a:r>
              <a:rPr lang="en-US" dirty="0"/>
              <a:t>The OCP serves as a bridge builder between the County government and community organizations serving the residents of Montgomery </a:t>
            </a:r>
            <a:r>
              <a:rPr lang="en-US" dirty="0" smtClean="0"/>
              <a:t>County</a:t>
            </a:r>
          </a:p>
          <a:p>
            <a:r>
              <a:rPr lang="en-US" dirty="0" smtClean="0"/>
              <a:t>Works </a:t>
            </a:r>
            <a:r>
              <a:rPr lang="en-US" dirty="0"/>
              <a:t>across the barriers of race, ethnicity, income, and religion that too often diminish </a:t>
            </a:r>
            <a:r>
              <a:rPr lang="en-US" dirty="0" smtClean="0"/>
              <a:t>communities</a:t>
            </a:r>
          </a:p>
          <a:p>
            <a:r>
              <a:rPr lang="en-US" dirty="0"/>
              <a:t>C</a:t>
            </a:r>
            <a:r>
              <a:rPr lang="en-US" dirty="0" smtClean="0"/>
              <a:t>arry </a:t>
            </a:r>
            <a:r>
              <a:rPr lang="en-US" dirty="0"/>
              <a:t>out the County Executive's commitment to build a larger policy table with participation by a more diverse range and greater number of residents </a:t>
            </a:r>
            <a:r>
              <a:rPr lang="en-US" dirty="0" smtClean="0"/>
              <a:t>to </a:t>
            </a:r>
            <a:r>
              <a:rPr lang="en-US" dirty="0"/>
              <a:t>become America’s most welcoming community.</a:t>
            </a:r>
          </a:p>
        </p:txBody>
      </p:sp>
    </p:spTree>
    <p:extLst>
      <p:ext uri="{BB962C8B-B14F-4D97-AF65-F5344CB8AC3E}">
        <p14:creationId xmlns:p14="http://schemas.microsoft.com/office/powerpoint/2010/main" val="3256683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Engagements with OCP: </a:t>
            </a:r>
            <a:r>
              <a:rPr lang="en-US" dirty="0" smtClean="0"/>
              <a:t>Gilchrist </a:t>
            </a:r>
            <a:r>
              <a:rPr lang="en-US" dirty="0" smtClean="0"/>
              <a:t>Center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200" dirty="0" smtClean="0"/>
              <a:t>Providing information &amp; referral to other services available in the county </a:t>
            </a:r>
          </a:p>
          <a:p>
            <a:r>
              <a:rPr lang="en-US" sz="3200" dirty="0" smtClean="0"/>
              <a:t>Registration and enrollment of students for the various classes</a:t>
            </a:r>
          </a:p>
          <a:p>
            <a:r>
              <a:rPr lang="en-US" sz="3200" dirty="0" smtClean="0"/>
              <a:t>Recruitment of volunteers </a:t>
            </a:r>
          </a:p>
          <a:p>
            <a:r>
              <a:rPr lang="en-US" sz="3200" dirty="0"/>
              <a:t>Preparation for the classes </a:t>
            </a:r>
            <a:r>
              <a:rPr lang="en-US" sz="3200" dirty="0" smtClean="0"/>
              <a:t>and assist in actual teaching of the computer classes </a:t>
            </a:r>
          </a:p>
          <a:p>
            <a:r>
              <a:rPr lang="en-US" sz="3200" dirty="0" smtClean="0"/>
              <a:t>Attending weekly planning and staff meetings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5015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ppt/theme/theme2.xml><?xml version="1.0" encoding="utf-8"?>
<a:theme xmlns:a="http://schemas.openxmlformats.org/drawingml/2006/main" name="Network">
  <a:themeElements>
    <a:clrScheme name="Network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Network">
      <a:majorFont>
        <a:latin typeface="Cambri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Network">
  <a:themeElements>
    <a:clrScheme name="Network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Network">
      <a:majorFont>
        <a:latin typeface="Cambri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694</TotalTime>
  <Words>978</Words>
  <Application>Microsoft Office PowerPoint</Application>
  <PresentationFormat>Widescreen</PresentationFormat>
  <Paragraphs>104</Paragraphs>
  <Slides>21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ＭＳ Ｐゴシック</vt:lpstr>
      <vt:lpstr>Arial</vt:lpstr>
      <vt:lpstr>Calibri</vt:lpstr>
      <vt:lpstr>Cambria</vt:lpstr>
      <vt:lpstr>Trebuchet MS</vt:lpstr>
      <vt:lpstr>Wingdings</vt:lpstr>
      <vt:lpstr>Berlin</vt:lpstr>
      <vt:lpstr>Network</vt:lpstr>
      <vt:lpstr>1_Network</vt:lpstr>
      <vt:lpstr>Community Solutions Program Fellowship Presentation</vt:lpstr>
      <vt:lpstr>The Region</vt:lpstr>
      <vt:lpstr>About Act! *A National NGO registered in 2001, initially as Pact Kenya *Rebranded in 2011 as Act! (Act Change Transform) *Capacity Building and Grant Making Organization </vt:lpstr>
      <vt:lpstr>What we do</vt:lpstr>
      <vt:lpstr>Our Approach to Grants Management</vt:lpstr>
      <vt:lpstr>Conflicts in Kenya</vt:lpstr>
      <vt:lpstr>Conflicts in Kenya </vt:lpstr>
      <vt:lpstr>Office of Community Partnerships </vt:lpstr>
      <vt:lpstr>Engagements with OCP: Gilchrist Center</vt:lpstr>
      <vt:lpstr>African Affairs Advisory Group</vt:lpstr>
      <vt:lpstr>Pan-African Festival</vt:lpstr>
      <vt:lpstr>African Month Events</vt:lpstr>
      <vt:lpstr>OCP events </vt:lpstr>
      <vt:lpstr>Recommendations </vt:lpstr>
      <vt:lpstr>Community Leadership Institute Outcomes </vt:lpstr>
      <vt:lpstr>Follow on Project: Countering Violent Extremism through Cooperation and Evidence (CVECE)</vt:lpstr>
      <vt:lpstr>Radicalization &amp; Recruitment of Vulnerable Youths </vt:lpstr>
      <vt:lpstr>Countering Radicalisation and Violent Extremism</vt:lpstr>
      <vt:lpstr>Trust &amp; cooperation </vt:lpstr>
      <vt:lpstr>Cost of Violent Extremism</vt:lpstr>
      <vt:lpstr>Militarized Security Responses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Bonventure Chengeck</dc:creator>
  <cp:lastModifiedBy>Bonventure Chengeck</cp:lastModifiedBy>
  <cp:revision>48</cp:revision>
  <dcterms:created xsi:type="dcterms:W3CDTF">2015-11-13T19:29:14Z</dcterms:created>
  <dcterms:modified xsi:type="dcterms:W3CDTF">2015-11-18T00:38:46Z</dcterms:modified>
</cp:coreProperties>
</file>