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4"/>
    <p:sldMasterId id="2147483838" r:id="rId5"/>
    <p:sldMasterId id="2147483714" r:id="rId6"/>
    <p:sldMasterId id="2147483826" r:id="rId7"/>
  </p:sldMasterIdLst>
  <p:notesMasterIdLst>
    <p:notesMasterId r:id="rId23"/>
  </p:notesMasterIdLst>
  <p:handoutMasterIdLst>
    <p:handoutMasterId r:id="rId24"/>
  </p:handoutMasterIdLst>
  <p:sldIdLst>
    <p:sldId id="506" r:id="rId8"/>
    <p:sldId id="498" r:id="rId9"/>
    <p:sldId id="511" r:id="rId10"/>
    <p:sldId id="515" r:id="rId11"/>
    <p:sldId id="513" r:id="rId12"/>
    <p:sldId id="512" r:id="rId13"/>
    <p:sldId id="516" r:id="rId14"/>
    <p:sldId id="514" r:id="rId15"/>
    <p:sldId id="518" r:id="rId16"/>
    <p:sldId id="517" r:id="rId17"/>
    <p:sldId id="519" r:id="rId18"/>
    <p:sldId id="521" r:id="rId19"/>
    <p:sldId id="523" r:id="rId20"/>
    <p:sldId id="520" r:id="rId21"/>
    <p:sldId id="495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A6"/>
    <a:srgbClr val="F79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708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85D125-B020-49E2-8469-27461CA4EB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B0FF4-A81A-45C1-ACF9-1E9DAB3D72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D7318-42B5-448D-9AFF-3C06ED2792AB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B4528-69C7-42B0-918C-C1498F37EE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A61CE-216E-493A-8B52-6495963BF9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08381-F996-48F8-A079-43B4BB5D1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69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5D611-4BD1-4D9E-A489-06AF05A16652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55629-D41F-4E98-BB73-B1CA485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98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4F98F6-A350-4F6C-ACB9-E27F82D74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94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851AD-ABDF-455B-A958-434FE179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E1ED8-0CAA-472E-8086-82D03E8C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64CD-05CD-44E9-B8BA-C789B87B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4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89ED8-C698-4C28-A90A-9198BCEEE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AFA62-0183-4A6F-8E5F-8BA2B692D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DB62C-FEA9-40AA-AE0C-CE10F0BE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93B89-35BA-4307-9D02-8116C430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839A4-1B9B-4469-B66B-36CD0219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62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875FF-23F3-406A-BBFE-9EAC140F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6D56F-3482-4049-AFDC-45C017555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7E5F5-FC85-4BDB-920B-13BB6002C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4369-0942-4483-A41E-900447F5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5787E-7D20-420A-BD0E-CD37E1083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362F-554B-4B05-B468-B6FCE3F8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25BEE-32D7-4EAC-BD07-9F088E303A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7B00F-F408-4D01-B99A-E201DD272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57ABB-1A9A-4361-BBFB-05EC7BC6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F7A0B-369F-48B6-B2FA-7CFA2DB9C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C195-E862-4D6B-904F-00864D37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02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B474-6B1E-4353-A56E-7E366F91F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112" y="365127"/>
            <a:ext cx="9586687" cy="9556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166867-F45A-4E34-B982-DEAB360B46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67114" y="1592035"/>
            <a:ext cx="4532086" cy="223474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78F4CB8-32D8-4EC2-BEAC-C79663FDE5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67113" y="4258127"/>
            <a:ext cx="4532086" cy="2234746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7155FA9A-716B-4BA3-8E70-D0E23FA477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9942" y="1592035"/>
            <a:ext cx="4532086" cy="2234746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D6AFE9D-3817-4B54-820F-12E729B47A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9941" y="4258127"/>
            <a:ext cx="4532086" cy="22347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34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18EC8-CF9E-450C-AA04-52422AD0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C17C-A338-496A-B966-94E157020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FEF806-8476-4E1B-84B9-67F5072DC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A7CF6-D92C-4D90-8A22-2A11221EC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D0223-B2FF-4FDB-BAFE-B7C609B7C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6273BF-A885-4347-BBF0-F4629EB8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441EB-08B3-4CD5-A763-D252D3A1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D1EBE5-5B1C-4FBF-BBB3-30CFA83A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32A4-C7B7-43B4-A26A-D812164E7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4109E-1370-43C5-85EF-5C35487E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679DC-8C49-44F5-8C45-BDB7A75B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AED2F-D8B6-44E2-9D65-E815D38B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4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B4CE-FAA3-45C3-BB67-29DD20E5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3B1DD-166E-470E-8DB7-19F043BD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342B1-7977-4844-840A-FC4EF2C9F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79987-EE4B-4365-AB4F-F300960C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D68EA-C7DA-4337-87E6-C0C5856A1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4FB1-36C7-4468-AC8E-4CDED98F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42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CFAD0-3133-48A2-A010-9390419E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8E20FF-67E9-4B7D-B270-0241328773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E9C3E-2F8A-4197-9553-348A7F697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5F5D6-3AC0-4153-A202-0F40F973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3060-1641-4A43-8F66-CA2F4A13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394B2-312A-40EF-AA87-3A1008D33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5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90B8-CB2C-40A4-BF07-E5CD8471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B0018-A382-46AD-AA80-05039EED17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C8EA-7D3C-414F-9F07-A19500C8E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4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 Basic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2940-6E6E-47F0-B5F6-5E926B31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E13F1-F024-478F-9054-CC3B0A6CB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61055" y="6492875"/>
            <a:ext cx="669891" cy="365125"/>
          </a:xfrm>
        </p:spPr>
        <p:txBody>
          <a:bodyPr/>
          <a:lstStyle>
            <a:lvl1pPr algn="ctr">
              <a:defRPr/>
            </a:lvl1pPr>
          </a:lstStyle>
          <a:p>
            <a:fld id="{CCA1C8EA-7D3C-414F-9F07-A19500C8E95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10C1FD-4EAE-487E-A127-EB406EF43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695" y="5631544"/>
            <a:ext cx="3114700" cy="10531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9E3C75-F685-4886-B921-6C3CBB0D76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3966" y="5631544"/>
            <a:ext cx="1140641" cy="11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0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 New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D8916C-26B6-4E40-AB43-6C05E7EB9E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C8EA-7D3C-414F-9F07-A19500C8E95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59EF16-FD91-4FF9-BA20-26A221AB74C8}"/>
              </a:ext>
            </a:extLst>
          </p:cNvPr>
          <p:cNvSpPr/>
          <p:nvPr userDrawn="1"/>
        </p:nvSpPr>
        <p:spPr>
          <a:xfrm>
            <a:off x="1" y="0"/>
            <a:ext cx="12191996" cy="6797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8A397-6F1B-4123-8B33-2427F86A8F30}"/>
              </a:ext>
            </a:extLst>
          </p:cNvPr>
          <p:cNvSpPr/>
          <p:nvPr userDrawn="1"/>
        </p:nvSpPr>
        <p:spPr>
          <a:xfrm>
            <a:off x="-78" y="6645722"/>
            <a:ext cx="12192075" cy="21227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EA1CA08-6A5E-430C-A97F-A6C27517C538}"/>
              </a:ext>
            </a:extLst>
          </p:cNvPr>
          <p:cNvSpPr/>
          <p:nvPr userDrawn="1"/>
        </p:nvSpPr>
        <p:spPr>
          <a:xfrm>
            <a:off x="4" y="0"/>
            <a:ext cx="1362085" cy="6858000"/>
          </a:xfrm>
          <a:prstGeom prst="homePlat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EF037-0E78-4BF4-A2D1-6B3316083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5425" y="2631809"/>
            <a:ext cx="8551191" cy="1360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6FAFA-976A-4AE6-9FD4-26D2EA6BC906}"/>
              </a:ext>
            </a:extLst>
          </p:cNvPr>
          <p:cNvSpPr/>
          <p:nvPr userDrawn="1"/>
        </p:nvSpPr>
        <p:spPr>
          <a:xfrm rot="16200000">
            <a:off x="-3359747" y="3359668"/>
            <a:ext cx="6858000" cy="138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8E7904-74E0-4509-85A8-9AC02FF66C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695" y="347620"/>
            <a:ext cx="2412045" cy="81554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E30010D-E52C-4337-A8B1-07CCF16439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2075" y="5460778"/>
            <a:ext cx="1101616" cy="11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76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8A0699-B7E6-4429-A21D-A487ECD8BC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77808" y="2681293"/>
            <a:ext cx="4492869" cy="3560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3D0D07-4D2E-4ABB-A30C-5ADA6195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825" y="2681288"/>
            <a:ext cx="5187707" cy="3560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69996C-9EBE-41AC-B7CA-0E14F251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27" y="615954"/>
            <a:ext cx="8346143" cy="1078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55797D-5DEA-47D3-B78E-B2CAF17F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827" y="1694147"/>
            <a:ext cx="8346143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0E4D94-54F1-4E8B-A0FC-999486605D0E}"/>
              </a:ext>
            </a:extLst>
          </p:cNvPr>
          <p:cNvSpPr/>
          <p:nvPr userDrawn="1"/>
        </p:nvSpPr>
        <p:spPr>
          <a:xfrm>
            <a:off x="624256" y="0"/>
            <a:ext cx="47759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2E5B3-E0E2-4B80-9361-800766505F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2267498" y="3298273"/>
            <a:ext cx="6254995" cy="4775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084374-C39C-4F4B-9795-07EEEDB80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4243" y="6321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8A0699-B7E6-4429-A21D-A487ECD8BC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77808" y="2681293"/>
            <a:ext cx="4492869" cy="3560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3D0D07-4D2E-4ABB-A30C-5ADA6195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825" y="2681288"/>
            <a:ext cx="5187707" cy="3560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69996C-9EBE-41AC-B7CA-0E14F251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27" y="615954"/>
            <a:ext cx="8346143" cy="1078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55797D-5DEA-47D3-B78E-B2CAF17F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827" y="1694147"/>
            <a:ext cx="8346143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0E4D94-54F1-4E8B-A0FC-999486605D0E}"/>
              </a:ext>
            </a:extLst>
          </p:cNvPr>
          <p:cNvSpPr/>
          <p:nvPr userDrawn="1"/>
        </p:nvSpPr>
        <p:spPr>
          <a:xfrm>
            <a:off x="600811" y="0"/>
            <a:ext cx="47759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2E5B3-E0E2-4B80-9361-800766505F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2290943" y="3298273"/>
            <a:ext cx="6254995" cy="4775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ADDCA6E-9A3D-453D-9BBF-B62DB4FC2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4243" y="6299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6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 D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8A0699-B7E6-4429-A21D-A487ECD8BC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77808" y="2681293"/>
            <a:ext cx="4492869" cy="3560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3D0D07-4D2E-4ABB-A30C-5ADA6195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825" y="2681288"/>
            <a:ext cx="5187707" cy="3560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69996C-9EBE-41AC-B7CA-0E14F251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27" y="615954"/>
            <a:ext cx="8346143" cy="1078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55797D-5DEA-47D3-B78E-B2CAF17F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827" y="1694147"/>
            <a:ext cx="8346143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0E4D94-54F1-4E8B-A0FC-999486605D0E}"/>
              </a:ext>
            </a:extLst>
          </p:cNvPr>
          <p:cNvSpPr/>
          <p:nvPr userDrawn="1"/>
        </p:nvSpPr>
        <p:spPr>
          <a:xfrm>
            <a:off x="612533" y="0"/>
            <a:ext cx="47759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2E5B3-E0E2-4B80-9361-800766505F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2279220" y="3298273"/>
            <a:ext cx="6254995" cy="4775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D726C6-E008-48E7-AF41-A0764E0BF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4243" y="62994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6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 D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8A0699-B7E6-4429-A21D-A487ECD8BC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77808" y="2681293"/>
            <a:ext cx="4492869" cy="3560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3D0D07-4D2E-4ABB-A30C-5ADA6195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825" y="2681288"/>
            <a:ext cx="5187707" cy="3560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69996C-9EBE-41AC-B7CA-0E14F251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27" y="615954"/>
            <a:ext cx="8346143" cy="1078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55797D-5DEA-47D3-B78E-B2CAF17F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827" y="1694147"/>
            <a:ext cx="8346143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0E4D94-54F1-4E8B-A0FC-999486605D0E}"/>
              </a:ext>
            </a:extLst>
          </p:cNvPr>
          <p:cNvSpPr/>
          <p:nvPr userDrawn="1"/>
        </p:nvSpPr>
        <p:spPr>
          <a:xfrm>
            <a:off x="624256" y="0"/>
            <a:ext cx="4775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2E5B3-E0E2-4B80-9361-800766505F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2267498" y="3298273"/>
            <a:ext cx="6254995" cy="4775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50DE7A-C77B-4A23-933F-99293E0BB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4243" y="62994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8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 Sk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48A0699-B7E6-4429-A21D-A487ECD8BC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77808" y="2681293"/>
            <a:ext cx="4492869" cy="3560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3D0D07-4D2E-4ABB-A30C-5ADA61954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825" y="2681288"/>
            <a:ext cx="5187707" cy="35607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069996C-9EBE-41AC-B7CA-0E14F251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827" y="615954"/>
            <a:ext cx="8346143" cy="1078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55797D-5DEA-47D3-B78E-B2CAF17F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827" y="1694147"/>
            <a:ext cx="8346143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0E4D94-54F1-4E8B-A0FC-999486605D0E}"/>
              </a:ext>
            </a:extLst>
          </p:cNvPr>
          <p:cNvSpPr/>
          <p:nvPr userDrawn="1"/>
        </p:nvSpPr>
        <p:spPr>
          <a:xfrm>
            <a:off x="612533" y="0"/>
            <a:ext cx="477597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2E5B3-E0E2-4B80-9361-800766505F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2279220" y="3298273"/>
            <a:ext cx="6254995" cy="4775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654F4B-85C2-4461-B122-8CA5EB4B9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4243" y="63107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4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E6B4D6-4FD8-4C40-A68E-C7DE26B17D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6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247FB1-5058-421B-9283-50EC1C965BDA}"/>
              </a:ext>
            </a:extLst>
          </p:cNvPr>
          <p:cNvSpPr/>
          <p:nvPr userDrawn="1"/>
        </p:nvSpPr>
        <p:spPr>
          <a:xfrm>
            <a:off x="1065010" y="2468284"/>
            <a:ext cx="11126993" cy="1996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32FBBD-8801-42C9-8262-AB26FD205CC5}"/>
              </a:ext>
            </a:extLst>
          </p:cNvPr>
          <p:cNvSpPr/>
          <p:nvPr userDrawn="1"/>
        </p:nvSpPr>
        <p:spPr>
          <a:xfrm>
            <a:off x="1065010" y="0"/>
            <a:ext cx="11126993" cy="2468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4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74AF0-4206-4FD8-9160-87CAE4360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0491" y="64928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1C8EA-7D3C-414F-9F07-A19500C8E9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744D0-64C7-40C8-B12C-A9BAFDF45C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5C2A3E9-0A7B-4312-B980-FE6BA46D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BE5FFE4-0CE9-4C96-B02B-2AF9E8768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58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3" r:id="rId2"/>
    <p:sldLayoutId id="21474838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31AF2-84D1-41AB-B9B9-78C19F490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7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47441-A70F-44B4-97BE-60283BB36799}"/>
              </a:ext>
            </a:extLst>
          </p:cNvPr>
          <p:cNvSpPr/>
          <p:nvPr userDrawn="1"/>
        </p:nvSpPr>
        <p:spPr>
          <a:xfrm>
            <a:off x="621792" y="6664569"/>
            <a:ext cx="11570208" cy="1934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872FB5-0239-42A3-9CB4-63CCE8CFE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4541" y="6299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F1738-554B-40CF-B526-93F2B091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9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47" r:id="rId2"/>
    <p:sldLayoutId id="2147483748" r:id="rId3"/>
    <p:sldLayoutId id="2147483749" r:id="rId4"/>
    <p:sldLayoutId id="2147483750" r:id="rId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DEDD0-A137-4159-AC73-04EFF9FA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BC0B-46B6-4A0B-978B-E41291A15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DF12D-E849-4A2C-B9E0-12116E199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D0A84-EB84-4EA1-A9BE-A5B0EF436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30215-2B77-4BBE-831B-7939E9A23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EB0E8-1C88-4CB9-9751-1832AC1E7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27" r:id="rId2"/>
    <p:sldLayoutId id="2147483828" r:id="rId3"/>
    <p:sldLayoutId id="2147483830" r:id="rId4"/>
    <p:sldLayoutId id="2147483845" r:id="rId5"/>
    <p:sldLayoutId id="2147483831" r:id="rId6"/>
    <p:sldLayoutId id="2147483832" r:id="rId7"/>
    <p:sldLayoutId id="2147483834" r:id="rId8"/>
    <p:sldLayoutId id="214748383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Douglas.marshall@MontgomeryCountyMD.gov" TargetMode="Externa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4EA3254-A341-41B2-8639-796AC94E78FB}"/>
              </a:ext>
            </a:extLst>
          </p:cNvPr>
          <p:cNvSpPr/>
          <p:nvPr/>
        </p:nvSpPr>
        <p:spPr bwMode="auto">
          <a:xfrm>
            <a:off x="9447725" y="1931334"/>
            <a:ext cx="238391" cy="49560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AA2346-6714-48EE-9C7A-DAED4F59BDE2}"/>
              </a:ext>
            </a:extLst>
          </p:cNvPr>
          <p:cNvSpPr/>
          <p:nvPr/>
        </p:nvSpPr>
        <p:spPr bwMode="auto">
          <a:xfrm>
            <a:off x="67811" y="64520"/>
            <a:ext cx="12192000" cy="185396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8F7B643-B1A8-472C-9FE7-9E4EBBCFD592}"/>
              </a:ext>
            </a:extLst>
          </p:cNvPr>
          <p:cNvSpPr txBox="1">
            <a:spLocks/>
          </p:cNvSpPr>
          <p:nvPr/>
        </p:nvSpPr>
        <p:spPr>
          <a:xfrm>
            <a:off x="897622" y="497471"/>
            <a:ext cx="10532378" cy="7763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</a:rPr>
              <a:t>Germantown Park – Stream and Pond Restoration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86AF3-BFE5-4E75-B734-45A74BFB63C2}"/>
              </a:ext>
            </a:extLst>
          </p:cNvPr>
          <p:cNvSpPr/>
          <p:nvPr/>
        </p:nvSpPr>
        <p:spPr bwMode="auto">
          <a:xfrm>
            <a:off x="0" y="1665695"/>
            <a:ext cx="12192000" cy="47256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EE2E10-1C9F-4268-9A8F-A54EDE192DE9}"/>
              </a:ext>
            </a:extLst>
          </p:cNvPr>
          <p:cNvSpPr txBox="1"/>
          <p:nvPr/>
        </p:nvSpPr>
        <p:spPr>
          <a:xfrm>
            <a:off x="10210419" y="1717309"/>
            <a:ext cx="216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January 20, 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D8750-A6FC-46C4-9334-7CB1BC935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009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74B0A42-3B69-4AE6-9600-4CBC04DA438A}"/>
              </a:ext>
            </a:extLst>
          </p:cNvPr>
          <p:cNvSpPr txBox="1">
            <a:spLocks/>
          </p:cNvSpPr>
          <p:nvPr/>
        </p:nvSpPr>
        <p:spPr>
          <a:xfrm>
            <a:off x="897622" y="1673181"/>
            <a:ext cx="7602459" cy="6741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HOA Community Meeting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7FCB9D4-20B6-46E3-8C7B-9B5EEAB0A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4157" y="4925334"/>
            <a:ext cx="2024785" cy="1822306"/>
          </a:xfrm>
          <a:prstGeom prst="rect">
            <a:avLst/>
          </a:prstGeom>
        </p:spPr>
      </p:pic>
      <p:pic>
        <p:nvPicPr>
          <p:cNvPr id="14" name="Picture 13" descr="A picture containing grass, outdoor, outdoor object, hay&#10;&#10;AI-generated content may be incorrect.">
            <a:extLst>
              <a:ext uri="{FF2B5EF4-FFF2-40B4-BE49-F238E27FC236}">
                <a16:creationId xmlns:a16="http://schemas.microsoft.com/office/drawing/2014/main" id="{EC690A3D-7084-8BCB-320A-A2325438E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7" y="3031452"/>
            <a:ext cx="4996808" cy="3747606"/>
          </a:xfrm>
          <a:prstGeom prst="rect">
            <a:avLst/>
          </a:prstGeom>
        </p:spPr>
      </p:pic>
      <p:pic>
        <p:nvPicPr>
          <p:cNvPr id="12" name="Picture 11" descr="A picture containing tree, outdoor, plant, wood&#10;&#10;AI-generated content may be incorrect.">
            <a:extLst>
              <a:ext uri="{FF2B5EF4-FFF2-40B4-BE49-F238E27FC236}">
                <a16:creationId xmlns:a16="http://schemas.microsoft.com/office/drawing/2014/main" id="{E72DF497-1A85-8796-AA31-2842E3E8E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0" y="2145741"/>
            <a:ext cx="4274918" cy="320618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3C9B4D7-46B0-B902-19FE-3AAE35C5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7003" y="303116"/>
            <a:ext cx="1101616" cy="11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7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35983-CD82-60BA-252F-32D1CB38C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5D3E7C-FA76-6AD4-7339-B1CE23EE2B14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D0DCA-4368-0ADA-7DAD-66CD64C250B2}"/>
              </a:ext>
            </a:extLst>
          </p:cNvPr>
          <p:cNvSpPr txBox="1"/>
          <p:nvPr/>
        </p:nvSpPr>
        <p:spPr>
          <a:xfrm>
            <a:off x="2029649" y="32740"/>
            <a:ext cx="859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Pond (11178) – Current Condition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00EBF-8A67-05EF-4FF8-2EE64610021A}"/>
              </a:ext>
            </a:extLst>
          </p:cNvPr>
          <p:cNvSpPr txBox="1"/>
          <p:nvPr/>
        </p:nvSpPr>
        <p:spPr>
          <a:xfrm>
            <a:off x="1329070" y="2036136"/>
            <a:ext cx="489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C80E5-CBA5-E993-90DC-98393D49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C952FA0-8418-0162-C4C2-7A0AF43C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A picture containing outdoor, tree, grass, field&#10;&#10;AI-generated content may be incorrect.">
            <a:extLst>
              <a:ext uri="{FF2B5EF4-FFF2-40B4-BE49-F238E27FC236}">
                <a16:creationId xmlns:a16="http://schemas.microsoft.com/office/drawing/2014/main" id="{00A1E6B6-F704-3C5A-E992-93339C3A1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26" y="915496"/>
            <a:ext cx="3510099" cy="2632574"/>
          </a:xfrm>
          <a:prstGeom prst="rect">
            <a:avLst/>
          </a:prstGeom>
        </p:spPr>
      </p:pic>
      <p:pic>
        <p:nvPicPr>
          <p:cNvPr id="10" name="Picture 9" descr="A picture containing grass, outdoor, stone&#10;&#10;AI-generated content may be incorrect.">
            <a:extLst>
              <a:ext uri="{FF2B5EF4-FFF2-40B4-BE49-F238E27FC236}">
                <a16:creationId xmlns:a16="http://schemas.microsoft.com/office/drawing/2014/main" id="{ED58D1A0-7298-FA50-305D-9059AC24B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26" y="3872465"/>
            <a:ext cx="3510097" cy="2632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471DF3-7A23-37DB-AD1C-EEE02537D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37" y="904514"/>
            <a:ext cx="3510100" cy="2632575"/>
          </a:xfrm>
          <a:prstGeom prst="rect">
            <a:avLst/>
          </a:prstGeom>
        </p:spPr>
      </p:pic>
      <p:pic>
        <p:nvPicPr>
          <p:cNvPr id="14" name="Picture 13" descr="A picture containing tree, outdoor, ground, grass&#10;&#10;AI-generated content may be incorrect.">
            <a:extLst>
              <a:ext uri="{FF2B5EF4-FFF2-40B4-BE49-F238E27FC236}">
                <a16:creationId xmlns:a16="http://schemas.microsoft.com/office/drawing/2014/main" id="{B115EA92-D5C6-9B31-EC09-5D90B704F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37" y="3872465"/>
            <a:ext cx="3510100" cy="2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85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6FC87-12D0-692C-00B4-3AC2B7283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54A112-5DBA-4519-494F-82DBB3A04B6C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3727F-6332-9AD8-8254-E432BFE4E49C}"/>
              </a:ext>
            </a:extLst>
          </p:cNvPr>
          <p:cNvSpPr txBox="1"/>
          <p:nvPr/>
        </p:nvSpPr>
        <p:spPr>
          <a:xfrm>
            <a:off x="2202046" y="-99314"/>
            <a:ext cx="7787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Germantown Park Pond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C22E5-1879-957A-0DC7-3182D9CC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50E35821-A55A-3516-CDF7-6E83BDD0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2AE2C926-4351-6755-6A44-14B16BC71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97" y="1084275"/>
            <a:ext cx="6796441" cy="5236962"/>
          </a:xfrm>
          <a:prstGeom prst="rect">
            <a:avLst/>
          </a:prstGeom>
        </p:spPr>
      </p:pic>
      <p:pic>
        <p:nvPicPr>
          <p:cNvPr id="9" name="Picture 8" descr="A high angle view of a city&#10;&#10;AI-generated content may be incorrect.">
            <a:extLst>
              <a:ext uri="{FF2B5EF4-FFF2-40B4-BE49-F238E27FC236}">
                <a16:creationId xmlns:a16="http://schemas.microsoft.com/office/drawing/2014/main" id="{D6C69962-7E1E-98B8-D53D-751802FBA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89" y="1420920"/>
            <a:ext cx="5855311" cy="4524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B77EEB-454F-AEF3-0B16-568A799C5F64}"/>
              </a:ext>
            </a:extLst>
          </p:cNvPr>
          <p:cNvSpPr txBox="1"/>
          <p:nvPr/>
        </p:nvSpPr>
        <p:spPr>
          <a:xfrm>
            <a:off x="664021" y="805488"/>
            <a:ext cx="2538663" cy="575542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Pond Retrofit will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Convert dry pond to a wet pond (max depth = 3.5 feet)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Create a new forebay at the northeast end of pond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Replace two 48” metal risers with a new concrete riser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Replace two 36” metal pipes with two new 54” concrete pipes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Dam embankment will be reconstructed with a clay core for added safety factor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Trees, shrubs, aquatic plants and herbaceous plants will be planted around the pond perimeter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8F6D53-EBAA-ECDA-A01C-D6997833EB44}"/>
              </a:ext>
            </a:extLst>
          </p:cNvPr>
          <p:cNvCxnSpPr/>
          <p:nvPr/>
        </p:nvCxnSpPr>
        <p:spPr>
          <a:xfrm>
            <a:off x="7211683" y="196682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Right 6">
            <a:extLst>
              <a:ext uri="{FF2B5EF4-FFF2-40B4-BE49-F238E27FC236}">
                <a16:creationId xmlns:a16="http://schemas.microsoft.com/office/drawing/2014/main" id="{7A36E082-B460-425F-D169-CF8343CEB1C3}"/>
              </a:ext>
            </a:extLst>
          </p:cNvPr>
          <p:cNvSpPr/>
          <p:nvPr/>
        </p:nvSpPr>
        <p:spPr>
          <a:xfrm rot="21303344">
            <a:off x="5526299" y="3354109"/>
            <a:ext cx="3621736" cy="442085"/>
          </a:xfrm>
          <a:prstGeom prst="right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62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CEF3-715F-C73C-41EC-69A46441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024E6A-B396-6ACA-4D67-7A0F3F11FED1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D6801-C0DA-77A2-C1FB-56B541ACE120}"/>
              </a:ext>
            </a:extLst>
          </p:cNvPr>
          <p:cNvSpPr txBox="1"/>
          <p:nvPr/>
        </p:nvSpPr>
        <p:spPr>
          <a:xfrm>
            <a:off x="2202046" y="-104354"/>
            <a:ext cx="7787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Fallsreach Pond Retrofit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75909-99B2-9B50-B34B-622ABFEB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00BBBAA-18BF-5C2F-63FE-AB4FBB7D6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8648F-5EE2-BD3A-E593-2F1898E2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" y="726643"/>
            <a:ext cx="3988457" cy="2991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3580FE-DC3C-B214-FB3F-36D0AC738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94" y="758337"/>
            <a:ext cx="3111336" cy="2333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D4EA1A-6813-9B95-6232-55A507BCD750}"/>
              </a:ext>
            </a:extLst>
          </p:cNvPr>
          <p:cNvSpPr txBox="1"/>
          <p:nvPr/>
        </p:nvSpPr>
        <p:spPr>
          <a:xfrm>
            <a:off x="7855789" y="2632318"/>
            <a:ext cx="162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February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7FCCF8-0AFB-D331-FB93-0DFC1FDBBDA5}"/>
              </a:ext>
            </a:extLst>
          </p:cNvPr>
          <p:cNvSpPr txBox="1"/>
          <p:nvPr/>
        </p:nvSpPr>
        <p:spPr>
          <a:xfrm>
            <a:off x="2096219" y="3223086"/>
            <a:ext cx="151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April 2018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4BF975-52B9-F373-FA16-53938F844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29" y="3973026"/>
            <a:ext cx="3294540" cy="24709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A4FC78-2732-8D05-EDFB-8CAF33788366}"/>
              </a:ext>
            </a:extLst>
          </p:cNvPr>
          <p:cNvSpPr txBox="1"/>
          <p:nvPr/>
        </p:nvSpPr>
        <p:spPr>
          <a:xfrm>
            <a:off x="1676551" y="6088861"/>
            <a:ext cx="1480717" cy="375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August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CD4ED9-7668-D230-A98C-6305DAA1C7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17" y="3233377"/>
            <a:ext cx="4379343" cy="3284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38EE95-8254-5094-2788-FC730DF7F6BF}"/>
              </a:ext>
            </a:extLst>
          </p:cNvPr>
          <p:cNvSpPr txBox="1"/>
          <p:nvPr/>
        </p:nvSpPr>
        <p:spPr>
          <a:xfrm>
            <a:off x="7246189" y="6074292"/>
            <a:ext cx="151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October 2024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26A8B4B-6EA0-7E69-E23B-F0BED042578F}"/>
              </a:ext>
            </a:extLst>
          </p:cNvPr>
          <p:cNvCxnSpPr>
            <a:endCxn id="10" idx="1"/>
          </p:cNvCxnSpPr>
          <p:nvPr/>
        </p:nvCxnSpPr>
        <p:spPr>
          <a:xfrm>
            <a:off x="4589253" y="1923691"/>
            <a:ext cx="1777041" cy="139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5848DD-1DF9-2DED-2CAD-16DE3F94ECF9}"/>
              </a:ext>
            </a:extLst>
          </p:cNvPr>
          <p:cNvCxnSpPr/>
          <p:nvPr/>
        </p:nvCxnSpPr>
        <p:spPr>
          <a:xfrm flipH="1">
            <a:off x="4414169" y="2225615"/>
            <a:ext cx="1952125" cy="20099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47B022-180A-BAF1-DBF9-2E292792C75B}"/>
              </a:ext>
            </a:extLst>
          </p:cNvPr>
          <p:cNvCxnSpPr>
            <a:stCxn id="14" idx="3"/>
          </p:cNvCxnSpPr>
          <p:nvPr/>
        </p:nvCxnSpPr>
        <p:spPr>
          <a:xfrm flipV="1">
            <a:off x="4414169" y="5193102"/>
            <a:ext cx="1254448" cy="153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55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485D2-F5C6-BD9C-3FFA-905FB3ABE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E645EB-FFE7-D461-513A-E06977B58C92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51C53-9914-7FEF-CAFB-37AF6BF714A2}"/>
              </a:ext>
            </a:extLst>
          </p:cNvPr>
          <p:cNvSpPr txBox="1"/>
          <p:nvPr/>
        </p:nvSpPr>
        <p:spPr>
          <a:xfrm>
            <a:off x="3485959" y="220867"/>
            <a:ext cx="5351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Pond Planting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06757-6187-1CC5-04AE-3DE1F9E9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464875D-B12B-F481-8EDD-E83E47FB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931F3D-8FD9-C747-75F6-48F6D4519B7B}"/>
              </a:ext>
            </a:extLst>
          </p:cNvPr>
          <p:cNvSpPr txBox="1"/>
          <p:nvPr/>
        </p:nvSpPr>
        <p:spPr>
          <a:xfrm>
            <a:off x="502767" y="1304133"/>
            <a:ext cx="5659014" cy="35548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/>
              <a:t>TREES AND SHRUBS</a:t>
            </a:r>
          </a:p>
          <a:p>
            <a:endParaRPr lang="en-US" sz="1500" b="1" dirty="0"/>
          </a:p>
          <a:p>
            <a:r>
              <a:rPr lang="en-US" sz="1500" b="1" dirty="0"/>
              <a:t>COMMON NAME	     BOTANICAL NAME		QUANTITY</a:t>
            </a:r>
          </a:p>
          <a:p>
            <a:endParaRPr lang="en-US" sz="1500" u="sng" dirty="0"/>
          </a:p>
          <a:p>
            <a:r>
              <a:rPr lang="en-US" sz="1500" u="sng" dirty="0"/>
              <a:t>TREES</a:t>
            </a:r>
          </a:p>
          <a:p>
            <a:r>
              <a:rPr lang="en-US" sz="1500" dirty="0"/>
              <a:t>American Sycamore	      </a:t>
            </a:r>
            <a:r>
              <a:rPr lang="en-US" sz="1500" i="1" dirty="0" err="1"/>
              <a:t>Plantanus</a:t>
            </a:r>
            <a:r>
              <a:rPr lang="en-US" sz="1500" i="1" dirty="0"/>
              <a:t> occidentalis	  2</a:t>
            </a:r>
          </a:p>
          <a:p>
            <a:r>
              <a:rPr lang="en-US" sz="1500" dirty="0"/>
              <a:t>Southern Red Oak	      </a:t>
            </a:r>
            <a:r>
              <a:rPr lang="en-US" sz="1500" i="1" dirty="0"/>
              <a:t>Quercus falcata</a:t>
            </a:r>
            <a:r>
              <a:rPr lang="en-US" sz="1500" dirty="0"/>
              <a:t>		</a:t>
            </a:r>
            <a:r>
              <a:rPr lang="en-US" sz="1500" u="sng" dirty="0"/>
              <a:t>  3</a:t>
            </a:r>
          </a:p>
          <a:p>
            <a:r>
              <a:rPr lang="en-US" sz="1500" b="1" dirty="0"/>
              <a:t>TOTAL					  5</a:t>
            </a:r>
          </a:p>
          <a:p>
            <a:endParaRPr lang="en-US" sz="1500" dirty="0"/>
          </a:p>
          <a:p>
            <a:r>
              <a:rPr lang="en-US" sz="1500" u="sng" dirty="0"/>
              <a:t>Shrubs</a:t>
            </a:r>
            <a:r>
              <a:rPr lang="en-US" sz="1500" dirty="0"/>
              <a:t>		</a:t>
            </a:r>
          </a:p>
          <a:p>
            <a:r>
              <a:rPr lang="en-US" sz="1500" dirty="0"/>
              <a:t>Ruby Spice </a:t>
            </a:r>
            <a:r>
              <a:rPr lang="en-US" sz="1500" dirty="0" err="1"/>
              <a:t>Sweetpepper</a:t>
            </a:r>
            <a:r>
              <a:rPr lang="en-US" sz="1500" dirty="0"/>
              <a:t>    </a:t>
            </a:r>
            <a:r>
              <a:rPr lang="en-US" sz="1500" i="1" dirty="0"/>
              <a:t>Clethra </a:t>
            </a:r>
            <a:r>
              <a:rPr lang="en-US" sz="1500" i="1" dirty="0" err="1"/>
              <a:t>anifolia</a:t>
            </a:r>
            <a:r>
              <a:rPr lang="en-US" sz="1500" i="1" dirty="0"/>
              <a:t>	</a:t>
            </a:r>
            <a:r>
              <a:rPr lang="en-US" sz="1500" dirty="0"/>
              <a:t>	20</a:t>
            </a:r>
          </a:p>
          <a:p>
            <a:r>
              <a:rPr lang="en-US" sz="1500" dirty="0"/>
              <a:t>Red-Twig Dogwood	      </a:t>
            </a:r>
            <a:r>
              <a:rPr lang="en-US" sz="1500" i="1" dirty="0"/>
              <a:t>Cornus sericea ‘Farrow’</a:t>
            </a:r>
            <a:r>
              <a:rPr lang="en-US" sz="1500" dirty="0"/>
              <a:t>	27</a:t>
            </a:r>
          </a:p>
          <a:p>
            <a:r>
              <a:rPr lang="en-US" sz="1500" dirty="0"/>
              <a:t>Red Sprite Winterberry	      </a:t>
            </a:r>
            <a:r>
              <a:rPr lang="en-US" sz="1500" i="1" dirty="0"/>
              <a:t>Ilex verticillata ‘Red Sprite’</a:t>
            </a:r>
            <a:r>
              <a:rPr lang="en-US" sz="1500" dirty="0"/>
              <a:t>	40</a:t>
            </a:r>
          </a:p>
          <a:p>
            <a:r>
              <a:rPr lang="en-US" sz="1500" dirty="0"/>
              <a:t>Jim Dandy Winterberry	      </a:t>
            </a:r>
            <a:r>
              <a:rPr lang="en-US" sz="1500" i="1" dirty="0"/>
              <a:t>Ilex verticillata ‘Jim Dandy’	  </a:t>
            </a:r>
            <a:r>
              <a:rPr lang="en-US" sz="1500" u="sng" dirty="0"/>
              <a:t>5</a:t>
            </a:r>
            <a:endParaRPr lang="en-US" sz="1500" dirty="0"/>
          </a:p>
          <a:p>
            <a:r>
              <a:rPr lang="en-US" sz="1500" b="1" dirty="0"/>
              <a:t>TOTAL					92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FD93D-DFE3-A9E6-377B-F137E8D2D141}"/>
              </a:ext>
            </a:extLst>
          </p:cNvPr>
          <p:cNvSpPr txBox="1"/>
          <p:nvPr/>
        </p:nvSpPr>
        <p:spPr>
          <a:xfrm>
            <a:off x="6288658" y="1304133"/>
            <a:ext cx="5788324" cy="30931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/>
              <a:t>AQUATIC PLANTS AROUND POND PERIMETER</a:t>
            </a:r>
          </a:p>
          <a:p>
            <a:endParaRPr lang="en-US" sz="1500" b="1" dirty="0"/>
          </a:p>
          <a:p>
            <a:r>
              <a:rPr lang="en-US" sz="1500" b="1" dirty="0"/>
              <a:t>COMMON NAME	     BOTANICAL NAME		  QUANTITY</a:t>
            </a:r>
          </a:p>
          <a:p>
            <a:endParaRPr lang="en-US" sz="1500" u="sng" dirty="0"/>
          </a:p>
          <a:p>
            <a:r>
              <a:rPr lang="en-US" sz="1500" dirty="0"/>
              <a:t>Broadleaf Arrowhead	      </a:t>
            </a:r>
            <a:r>
              <a:rPr lang="en-US" sz="1500" i="1" dirty="0" err="1"/>
              <a:t>Sagittaria</a:t>
            </a:r>
            <a:r>
              <a:rPr lang="en-US" sz="1500" i="1" dirty="0"/>
              <a:t> </a:t>
            </a:r>
            <a:r>
              <a:rPr lang="en-US" sz="1500" i="1" dirty="0" err="1"/>
              <a:t>lattifolia</a:t>
            </a:r>
            <a:r>
              <a:rPr lang="en-US" sz="1500" i="1" dirty="0"/>
              <a:t>	</a:t>
            </a:r>
            <a:r>
              <a:rPr lang="en-US" sz="1500" dirty="0"/>
              <a:t>	  226</a:t>
            </a:r>
          </a:p>
          <a:p>
            <a:r>
              <a:rPr lang="en-US" sz="1500" dirty="0"/>
              <a:t>Pickerelweed	      </a:t>
            </a:r>
            <a:r>
              <a:rPr lang="en-US" sz="1500" i="1" dirty="0"/>
              <a:t>Pontederia cordata</a:t>
            </a:r>
            <a:r>
              <a:rPr lang="en-US" sz="1500" dirty="0"/>
              <a:t>		  302</a:t>
            </a:r>
          </a:p>
          <a:p>
            <a:r>
              <a:rPr lang="en-US" sz="1500" dirty="0" err="1"/>
              <a:t>Blueflag</a:t>
            </a:r>
            <a:r>
              <a:rPr lang="en-US" sz="1500" dirty="0"/>
              <a:t> Iris		      </a:t>
            </a:r>
            <a:r>
              <a:rPr lang="en-US" sz="1500" i="1" dirty="0"/>
              <a:t>Iris versicolor	</a:t>
            </a:r>
            <a:r>
              <a:rPr lang="en-US" sz="1500" dirty="0"/>
              <a:t>	  226</a:t>
            </a:r>
          </a:p>
          <a:p>
            <a:r>
              <a:rPr lang="en-US" sz="1500" dirty="0"/>
              <a:t>Soft-stem Bulrush	      </a:t>
            </a:r>
            <a:r>
              <a:rPr lang="en-US" sz="1500" i="1" dirty="0" err="1"/>
              <a:t>Schoeoplectus</a:t>
            </a:r>
            <a:r>
              <a:rPr lang="en-US" sz="1500" i="1" dirty="0"/>
              <a:t> </a:t>
            </a:r>
            <a:r>
              <a:rPr lang="en-US" sz="1500" i="1" dirty="0" err="1"/>
              <a:t>tabernaemontani</a:t>
            </a:r>
            <a:r>
              <a:rPr lang="en-US" sz="1500" i="1" dirty="0"/>
              <a:t>  202</a:t>
            </a:r>
            <a:r>
              <a:rPr lang="en-US" sz="1500" dirty="0"/>
              <a:t>	</a:t>
            </a:r>
          </a:p>
          <a:p>
            <a:r>
              <a:rPr lang="en-US" sz="1500" dirty="0"/>
              <a:t>American Bur-reed	      </a:t>
            </a:r>
            <a:r>
              <a:rPr lang="en-US" sz="1500" i="1" dirty="0" err="1"/>
              <a:t>Sparganium</a:t>
            </a:r>
            <a:r>
              <a:rPr lang="en-US" sz="1500" i="1" dirty="0"/>
              <a:t> americanum</a:t>
            </a:r>
            <a:r>
              <a:rPr lang="en-US" sz="1500" dirty="0"/>
              <a:t>	  202</a:t>
            </a:r>
          </a:p>
          <a:p>
            <a:r>
              <a:rPr lang="en-US" sz="1500" dirty="0"/>
              <a:t>Arrow Arum	      </a:t>
            </a:r>
            <a:r>
              <a:rPr lang="en-US" sz="1500" i="1" dirty="0"/>
              <a:t>Peltandra virginica</a:t>
            </a:r>
            <a:r>
              <a:rPr lang="en-US" sz="1500" dirty="0"/>
              <a:t>		  </a:t>
            </a:r>
            <a:r>
              <a:rPr lang="en-US" sz="1500" u="sng" dirty="0"/>
              <a:t>269</a:t>
            </a:r>
          </a:p>
          <a:p>
            <a:r>
              <a:rPr lang="en-US" sz="1500" b="1" dirty="0"/>
              <a:t>TOTAL					1,427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7103E-140F-B25F-0C4B-AFF5825006B1}"/>
              </a:ext>
            </a:extLst>
          </p:cNvPr>
          <p:cNvSpPr txBox="1"/>
          <p:nvPr/>
        </p:nvSpPr>
        <p:spPr>
          <a:xfrm>
            <a:off x="6715928" y="4693632"/>
            <a:ext cx="4711960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Riparian Seeding Mix</a:t>
            </a:r>
          </a:p>
          <a:p>
            <a:r>
              <a:rPr lang="en-US" dirty="0"/>
              <a:t>consisting of 27 grass and herbaceous species to be planted on side slopes of pond.</a:t>
            </a:r>
          </a:p>
          <a:p>
            <a:endParaRPr lang="en-US" dirty="0"/>
          </a:p>
          <a:p>
            <a:r>
              <a:rPr lang="en-US" dirty="0"/>
              <a:t>Areas adjacent to asphalt path to be sodded.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4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C526-1A11-F1C4-E939-8430EAE90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F769F8-CB32-F124-D771-A5852FFA26D8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A0683-F0E9-146F-6A93-52EDF6C18DA4}"/>
              </a:ext>
            </a:extLst>
          </p:cNvPr>
          <p:cNvSpPr txBox="1"/>
          <p:nvPr/>
        </p:nvSpPr>
        <p:spPr>
          <a:xfrm>
            <a:off x="1061049" y="384722"/>
            <a:ext cx="107743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Germantown Park Pond and Stream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E0BE1-396A-5038-8E2C-4A36DEE6D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BA62DD59-D975-8BF7-B445-35F3D72A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DC23C-B830-59F9-8DF8-D629CBBBF007}"/>
              </a:ext>
            </a:extLst>
          </p:cNvPr>
          <p:cNvSpPr txBox="1"/>
          <p:nvPr/>
        </p:nvSpPr>
        <p:spPr>
          <a:xfrm>
            <a:off x="846550" y="1758782"/>
            <a:ext cx="530400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Start Construction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    (Pond and Stream)      1/23/26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Pond Completion 	     7/13/26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Stream Completion      9/11/26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Plant Warranty Ends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      (Pond and Stream)     9/30/27</a:t>
            </a:r>
          </a:p>
        </p:txBody>
      </p:sp>
      <p:pic>
        <p:nvPicPr>
          <p:cNvPr id="4" name="Picture 3" descr="Map&#10;&#10;AI-generated content may be incorrect.">
            <a:extLst>
              <a:ext uri="{FF2B5EF4-FFF2-40B4-BE49-F238E27FC236}">
                <a16:creationId xmlns:a16="http://schemas.microsoft.com/office/drawing/2014/main" id="{B015A495-D225-856B-DC8F-67118870C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06" y="1259549"/>
            <a:ext cx="5615048" cy="43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31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F0C364-B0B7-4C5C-962F-602809565949}"/>
              </a:ext>
            </a:extLst>
          </p:cNvPr>
          <p:cNvSpPr/>
          <p:nvPr/>
        </p:nvSpPr>
        <p:spPr>
          <a:xfrm>
            <a:off x="0" y="5361911"/>
            <a:ext cx="12192000" cy="1508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6AAD9-0C79-4304-B278-33DF6CC47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6760" y="5581575"/>
            <a:ext cx="1169384" cy="119312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0E5F4AF-A417-46C4-9958-4EEEE70C8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0812" y="5670777"/>
            <a:ext cx="5520002" cy="950925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193886C-C081-48CA-9553-329A5219278D}"/>
              </a:ext>
            </a:extLst>
          </p:cNvPr>
          <p:cNvSpPr txBox="1">
            <a:spLocks/>
          </p:cNvSpPr>
          <p:nvPr/>
        </p:nvSpPr>
        <p:spPr>
          <a:xfrm>
            <a:off x="1234848" y="1679524"/>
            <a:ext cx="10957152" cy="315126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2800" dirty="0">
                <a:solidFill>
                  <a:schemeClr val="accent6"/>
                </a:solidFill>
              </a:rPr>
              <a:t>Contact: Doug Marshall</a:t>
            </a:r>
          </a:p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Project Planner, Watershed Restoration Division</a:t>
            </a:r>
          </a:p>
          <a:p>
            <a:pPr algn="ctr" fontAlgn="auto">
              <a:spcAft>
                <a:spcPts val="0"/>
              </a:spcAft>
            </a:pPr>
            <a:r>
              <a:rPr lang="en-US" dirty="0">
                <a:hlinkClick r:id="rId6"/>
              </a:rPr>
              <a:t>Douglas.marshall@MontgomeryCountyMD.gov</a:t>
            </a:r>
            <a:endParaRPr lang="en-US" dirty="0"/>
          </a:p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240-777-7767 </a:t>
            </a:r>
          </a:p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Visit The Project Webpage At:</a:t>
            </a:r>
          </a:p>
          <a:p>
            <a:pPr algn="ctr" fontAlgn="auto">
              <a:spcAft>
                <a:spcPts val="0"/>
              </a:spcAft>
            </a:pPr>
            <a:r>
              <a:rPr lang="en-US" sz="1400" dirty="0">
                <a:solidFill>
                  <a:srgbClr val="0070C0"/>
                </a:solidFill>
              </a:rPr>
              <a:t>https://www.montgomerycountymd.gov/DEP/water/clean-water-montgomery/watershed/restoration-projects/germantown-park-phase-II.html</a:t>
            </a:r>
          </a:p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rgbClr val="00B050"/>
                </a:solidFill>
              </a:rPr>
              <a:t>Or Search On-Line  For </a:t>
            </a:r>
            <a:r>
              <a:rPr lang="en-US" b="1" dirty="0">
                <a:solidFill>
                  <a:srgbClr val="00B050"/>
                </a:solidFill>
              </a:rPr>
              <a:t>“</a:t>
            </a:r>
            <a:r>
              <a:rPr lang="en-US" b="1" u="sng" dirty="0">
                <a:solidFill>
                  <a:srgbClr val="00B050"/>
                </a:solidFill>
              </a:rPr>
              <a:t>Germantown Park Pond Restoration</a:t>
            </a:r>
            <a:r>
              <a:rPr lang="en-US" b="1" dirty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827938B-4929-41F9-AE26-4DBA69305F23}"/>
              </a:ext>
            </a:extLst>
          </p:cNvPr>
          <p:cNvSpPr txBox="1">
            <a:spLocks/>
          </p:cNvSpPr>
          <p:nvPr/>
        </p:nvSpPr>
        <p:spPr>
          <a:xfrm>
            <a:off x="1234848" y="768496"/>
            <a:ext cx="10957152" cy="5283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kern="0" dirty="0">
                <a:solidFill>
                  <a:schemeClr val="accent1"/>
                </a:solidFill>
                <a:latin typeface="+mn-lt"/>
              </a:rPr>
              <a:t>Questions?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DE5B3-D2C7-467E-A0FF-2EC796DF27DA}"/>
              </a:ext>
            </a:extLst>
          </p:cNvPr>
          <p:cNvCxnSpPr>
            <a:cxnSpLocks/>
          </p:cNvCxnSpPr>
          <p:nvPr/>
        </p:nvCxnSpPr>
        <p:spPr bwMode="auto">
          <a:xfrm>
            <a:off x="31899" y="5361911"/>
            <a:ext cx="12160101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CF2F545-E1DB-461F-B78C-748AD5BB0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70"/>
            <a:ext cx="1234848" cy="68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6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A7017C-5663-4F22-B114-63C609676A7A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85F16-C511-4B41-9F5D-C8BA5205685E}"/>
              </a:ext>
            </a:extLst>
          </p:cNvPr>
          <p:cNvSpPr txBox="1"/>
          <p:nvPr/>
        </p:nvSpPr>
        <p:spPr>
          <a:xfrm>
            <a:off x="2001517" y="146048"/>
            <a:ext cx="841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Construction Notification Letter - Went Out in December 2025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534A3-BEDA-4CAC-9D91-6682A8A1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197F02FE-6768-4B45-AEFA-2F82AFCA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 descr="Map&#10;&#10;AI-generated content may be incorrect.">
            <a:extLst>
              <a:ext uri="{FF2B5EF4-FFF2-40B4-BE49-F238E27FC236}">
                <a16:creationId xmlns:a16="http://schemas.microsoft.com/office/drawing/2014/main" id="{21995064-3B43-EB76-F47A-7DD4DCF33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37" y="726920"/>
            <a:ext cx="4510271" cy="5836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Text, letter&#10;&#10;AI-generated content may be incorrect.">
            <a:extLst>
              <a:ext uri="{FF2B5EF4-FFF2-40B4-BE49-F238E27FC236}">
                <a16:creationId xmlns:a16="http://schemas.microsoft.com/office/drawing/2014/main" id="{2FE3CB95-8120-BA29-DC6B-BD847375B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8" y="726921"/>
            <a:ext cx="4510271" cy="58368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981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2BCC0-9548-21C9-5E7C-3669DC2F9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896560-55C5-7A96-26A9-7CCEFDCB8434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67076D-5C4F-EAA7-696A-48711F9B9531}"/>
              </a:ext>
            </a:extLst>
          </p:cNvPr>
          <p:cNvSpPr txBox="1"/>
          <p:nvPr/>
        </p:nvSpPr>
        <p:spPr>
          <a:xfrm>
            <a:off x="9084125" y="1323545"/>
            <a:ext cx="3046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Project </a:t>
            </a:r>
          </a:p>
          <a:p>
            <a:pPr algn="ctr"/>
            <a:r>
              <a:rPr lang="en-US" sz="4400" dirty="0"/>
              <a:t>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C2E38-7DE3-5A01-C01E-6B0A2C89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8CBB791-F569-AEB0-936B-FD16C02D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 descr="Map&#10;&#10;AI-generated content may be incorrect.">
            <a:extLst>
              <a:ext uri="{FF2B5EF4-FFF2-40B4-BE49-F238E27FC236}">
                <a16:creationId xmlns:a16="http://schemas.microsoft.com/office/drawing/2014/main" id="{3BBA87C5-7CDA-FC99-F723-FA25EE429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5" y="22771"/>
            <a:ext cx="8556632" cy="66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0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F831E-E65F-C4DF-1CC5-EFD098E99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CA0435-243B-D580-42CD-3AF9DC2B648A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8E2B1-22E6-B3C3-0F11-3C11B34C4577}"/>
              </a:ext>
            </a:extLst>
          </p:cNvPr>
          <p:cNvSpPr txBox="1"/>
          <p:nvPr/>
        </p:nvSpPr>
        <p:spPr>
          <a:xfrm>
            <a:off x="2084593" y="0"/>
            <a:ext cx="7787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Stream – Current Condition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85101-95CF-109D-2EF5-A6BB2F432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B50C5EF8-C87C-FE42-5BEF-F5251C4F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A picture containing tree, outdoor, plant, wood&#10;&#10;AI-generated content may be incorrect.">
            <a:extLst>
              <a:ext uri="{FF2B5EF4-FFF2-40B4-BE49-F238E27FC236}">
                <a16:creationId xmlns:a16="http://schemas.microsoft.com/office/drawing/2014/main" id="{34EF994F-5008-12F1-6599-9819B3424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8" y="908397"/>
            <a:ext cx="3563007" cy="2672255"/>
          </a:xfrm>
          <a:prstGeom prst="rect">
            <a:avLst/>
          </a:prstGeom>
        </p:spPr>
      </p:pic>
      <p:pic>
        <p:nvPicPr>
          <p:cNvPr id="10" name="Picture 9" descr="A large rock in the middle of a forest&#10;&#10;AI-generated content may be incorrect.">
            <a:extLst>
              <a:ext uri="{FF2B5EF4-FFF2-40B4-BE49-F238E27FC236}">
                <a16:creationId xmlns:a16="http://schemas.microsoft.com/office/drawing/2014/main" id="{1718CEBF-B60A-05B2-7D62-E0210F0F7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28" y="3744612"/>
            <a:ext cx="3563007" cy="2672255"/>
          </a:xfrm>
          <a:prstGeom prst="rect">
            <a:avLst/>
          </a:prstGeom>
        </p:spPr>
      </p:pic>
      <p:pic>
        <p:nvPicPr>
          <p:cNvPr id="12" name="Picture 11" descr="A picture containing tree, outdoor, ground, forest&#10;&#10;AI-generated content may be incorrect.">
            <a:extLst>
              <a:ext uri="{FF2B5EF4-FFF2-40B4-BE49-F238E27FC236}">
                <a16:creationId xmlns:a16="http://schemas.microsoft.com/office/drawing/2014/main" id="{732B957F-C127-BA27-B3B5-0471D80CF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8" y="3744612"/>
            <a:ext cx="3657422" cy="2743067"/>
          </a:xfrm>
          <a:prstGeom prst="rect">
            <a:avLst/>
          </a:prstGeom>
        </p:spPr>
      </p:pic>
      <p:pic>
        <p:nvPicPr>
          <p:cNvPr id="14" name="Picture 13" descr="A hole in the ground&#10;&#10;AI-generated content may be incorrect.">
            <a:extLst>
              <a:ext uri="{FF2B5EF4-FFF2-40B4-BE49-F238E27FC236}">
                <a16:creationId xmlns:a16="http://schemas.microsoft.com/office/drawing/2014/main" id="{18BFDA91-E04B-07D0-251B-47F677AC8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8" y="830997"/>
            <a:ext cx="3657422" cy="27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8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CD9AC-7701-A67A-7319-2B953B363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EE4F55-0A82-B407-73B5-CA298CDDE63C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D8FF5-F611-C102-15FF-2936CD12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B1D538B1-A712-855E-975D-317A5C34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4881A8-E8D9-CC3A-23C0-8350AACFAB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971080"/>
              </p:ext>
            </p:extLst>
          </p:nvPr>
        </p:nvGraphicFramePr>
        <p:xfrm>
          <a:off x="1411848" y="112347"/>
          <a:ext cx="9653089" cy="624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8653760" imgH="12069939" progId="Acrobat.Document.DC">
                  <p:embed/>
                </p:oleObj>
              </mc:Choice>
              <mc:Fallback>
                <p:oleObj name="Acrobat Document" r:id="rId3" imgW="18653760" imgH="1206993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1848" y="112347"/>
                        <a:ext cx="9653089" cy="624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icture containing tree, outdoor, river, plant&#10;&#10;AI-generated content may be incorrect.">
            <a:extLst>
              <a:ext uri="{FF2B5EF4-FFF2-40B4-BE49-F238E27FC236}">
                <a16:creationId xmlns:a16="http://schemas.microsoft.com/office/drawing/2014/main" id="{82FA8920-326A-2ACD-A1FC-947DE31D1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75" y="343738"/>
            <a:ext cx="4113334" cy="3085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04F57-2FF8-1CB2-D9DB-2371C1376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240" y="3010429"/>
            <a:ext cx="3828605" cy="2871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2636A-196E-1DE8-03B3-535D6710D899}"/>
              </a:ext>
            </a:extLst>
          </p:cNvPr>
          <p:cNvSpPr txBox="1"/>
          <p:nvPr/>
        </p:nvSpPr>
        <p:spPr>
          <a:xfrm>
            <a:off x="703814" y="6017451"/>
            <a:ext cx="2871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Step Pools in Construction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25E5E-B603-0EF2-0E33-21DE1CA13BAC}"/>
              </a:ext>
            </a:extLst>
          </p:cNvPr>
          <p:cNvSpPr txBox="1"/>
          <p:nvPr/>
        </p:nvSpPr>
        <p:spPr>
          <a:xfrm>
            <a:off x="7175734" y="3011870"/>
            <a:ext cx="446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Step Pools – Three Years After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1531280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F008D-26FD-50CF-6117-7A951C128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3814EE-0025-8D71-EFA5-DA68DF0FCCA2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0A6CF-72B6-4AC4-D72D-7489D7F5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16FF3B62-3328-E26C-0204-338103A4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EA35CB5-1D20-4D0E-FAA0-0AEDD79A8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587496"/>
              </p:ext>
            </p:extLst>
          </p:nvPr>
        </p:nvGraphicFramePr>
        <p:xfrm>
          <a:off x="586968" y="108280"/>
          <a:ext cx="9502557" cy="6150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8653760" imgH="12069939" progId="Acrobat.Document.DC">
                  <p:embed/>
                </p:oleObj>
              </mc:Choice>
              <mc:Fallback>
                <p:oleObj name="Acrobat Document" r:id="rId3" imgW="18653760" imgH="1206993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968" y="108280"/>
                        <a:ext cx="9502557" cy="6150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picture containing tree, outdoor, grass, ground&#10;&#10;AI-generated content may be incorrect.">
            <a:extLst>
              <a:ext uri="{FF2B5EF4-FFF2-40B4-BE49-F238E27FC236}">
                <a16:creationId xmlns:a16="http://schemas.microsoft.com/office/drawing/2014/main" id="{E3B85738-CECD-439D-E22D-7253D6DA8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7" y="313331"/>
            <a:ext cx="4362449" cy="327183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E47F27-2924-8541-6F07-EB565BEA83AB}"/>
              </a:ext>
            </a:extLst>
          </p:cNvPr>
          <p:cNvCxnSpPr/>
          <p:nvPr/>
        </p:nvCxnSpPr>
        <p:spPr>
          <a:xfrm flipH="1">
            <a:off x="4200211" y="2783393"/>
            <a:ext cx="3494970" cy="159768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26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D8A78-C1AC-2A8F-B6C3-C8325A81C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3E88EA-8159-2FD5-EBB9-C9AB7F8FAE36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346F0-3E8E-2487-30F4-583FB8EAC538}"/>
              </a:ext>
            </a:extLst>
          </p:cNvPr>
          <p:cNvSpPr txBox="1"/>
          <p:nvPr/>
        </p:nvSpPr>
        <p:spPr>
          <a:xfrm>
            <a:off x="2949807" y="186703"/>
            <a:ext cx="6556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CONSTRUCTION ACCESS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3302A-80E6-7787-0258-1779D98F6799}"/>
              </a:ext>
            </a:extLst>
          </p:cNvPr>
          <p:cNvSpPr txBox="1"/>
          <p:nvPr/>
        </p:nvSpPr>
        <p:spPr>
          <a:xfrm>
            <a:off x="1329070" y="2036136"/>
            <a:ext cx="489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928C4-E55D-8BE9-2909-8D55AFE5B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618C80F1-8A47-9DAD-9BAE-2F16429D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A picture containing outdoor, tree, ground, transport&#10;&#10;AI-generated content may be incorrect.">
            <a:extLst>
              <a:ext uri="{FF2B5EF4-FFF2-40B4-BE49-F238E27FC236}">
                <a16:creationId xmlns:a16="http://schemas.microsoft.com/office/drawing/2014/main" id="{E17AA8E3-782A-9F9D-0828-3B320E890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22" y="1357179"/>
            <a:ext cx="5227145" cy="3920359"/>
          </a:xfrm>
          <a:prstGeom prst="rect">
            <a:avLst/>
          </a:prstGeom>
        </p:spPr>
      </p:pic>
      <p:pic>
        <p:nvPicPr>
          <p:cNvPr id="10" name="Picture 9" descr="A picture containing tree, ground, outdoor, way&#10;&#10;AI-generated content may be incorrect.">
            <a:extLst>
              <a:ext uri="{FF2B5EF4-FFF2-40B4-BE49-F238E27FC236}">
                <a16:creationId xmlns:a16="http://schemas.microsoft.com/office/drawing/2014/main" id="{518C6E9B-7021-D32C-46E3-12F60A8A7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43" y="1357179"/>
            <a:ext cx="5227146" cy="392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D7E6-D93E-CC0D-2B54-DEEBA6756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228425-5ED3-FE0F-6A7E-9FAC8EB654AE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2FDE-F843-62EF-3C8C-8B80C9A4C714}"/>
              </a:ext>
            </a:extLst>
          </p:cNvPr>
          <p:cNvSpPr txBox="1"/>
          <p:nvPr/>
        </p:nvSpPr>
        <p:spPr>
          <a:xfrm>
            <a:off x="3485959" y="220867"/>
            <a:ext cx="5351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Stream Planting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A5076-F326-D57F-0ED8-D0071620A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3BFAA880-115B-F9F8-8B49-0CA075AF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CE6B6D-8178-4D87-9AF4-FDAFA2997C08}"/>
              </a:ext>
            </a:extLst>
          </p:cNvPr>
          <p:cNvSpPr txBox="1"/>
          <p:nvPr/>
        </p:nvSpPr>
        <p:spPr>
          <a:xfrm>
            <a:off x="560812" y="1304133"/>
            <a:ext cx="5659014" cy="47089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/>
              <a:t>UPLAND TREE AND SHRUBS</a:t>
            </a:r>
          </a:p>
          <a:p>
            <a:endParaRPr lang="en-US" sz="1500" b="1" dirty="0"/>
          </a:p>
          <a:p>
            <a:r>
              <a:rPr lang="en-US" sz="1500" b="1" dirty="0"/>
              <a:t>COMMON NAME	     BOTANICAL NAME		QUANTITY</a:t>
            </a:r>
          </a:p>
          <a:p>
            <a:endParaRPr lang="en-US" sz="1500" u="sng" dirty="0"/>
          </a:p>
          <a:p>
            <a:r>
              <a:rPr lang="en-US" sz="1500" u="sng" dirty="0"/>
              <a:t>TREES</a:t>
            </a:r>
          </a:p>
          <a:p>
            <a:r>
              <a:rPr lang="en-US" sz="1500" dirty="0"/>
              <a:t>Pignut Hickory	      </a:t>
            </a:r>
            <a:r>
              <a:rPr lang="en-US" sz="1500" i="1" dirty="0"/>
              <a:t>Carya glabra</a:t>
            </a:r>
            <a:r>
              <a:rPr lang="en-US" sz="1500" dirty="0"/>
              <a:t>		14</a:t>
            </a:r>
          </a:p>
          <a:p>
            <a:r>
              <a:rPr lang="en-US" sz="1500" dirty="0"/>
              <a:t>Tulip Poplar	      	      </a:t>
            </a:r>
            <a:r>
              <a:rPr lang="en-US" sz="1500" i="1" dirty="0"/>
              <a:t>Liriodendron </a:t>
            </a:r>
            <a:r>
              <a:rPr lang="en-US" sz="1500" i="1" dirty="0" err="1"/>
              <a:t>tulipifera</a:t>
            </a:r>
            <a:r>
              <a:rPr lang="en-US" sz="1500" dirty="0"/>
              <a:t>	14</a:t>
            </a:r>
          </a:p>
          <a:p>
            <a:r>
              <a:rPr lang="en-US" sz="1500" dirty="0"/>
              <a:t>White Oak	     	      </a:t>
            </a:r>
            <a:r>
              <a:rPr lang="en-US" sz="1500" i="1" dirty="0"/>
              <a:t>Quercus alba</a:t>
            </a:r>
            <a:r>
              <a:rPr lang="en-US" sz="1500" dirty="0"/>
              <a:t>		14</a:t>
            </a:r>
          </a:p>
          <a:p>
            <a:r>
              <a:rPr lang="en-US" sz="1500" dirty="0"/>
              <a:t>Black Oak		      </a:t>
            </a:r>
            <a:r>
              <a:rPr lang="en-US" sz="1500" i="1" dirty="0"/>
              <a:t>Quercus </a:t>
            </a:r>
            <a:r>
              <a:rPr lang="en-US" sz="1500" i="1" dirty="0" err="1"/>
              <a:t>velutina</a:t>
            </a:r>
            <a:r>
              <a:rPr lang="en-US" sz="1500" dirty="0"/>
              <a:t>		13</a:t>
            </a:r>
          </a:p>
          <a:p>
            <a:r>
              <a:rPr lang="en-US" sz="1500" dirty="0"/>
              <a:t>Flowering Dogwood             </a:t>
            </a:r>
            <a:r>
              <a:rPr lang="en-US" sz="1500" i="1" dirty="0"/>
              <a:t>Cornus </a:t>
            </a:r>
            <a:r>
              <a:rPr lang="en-US" sz="1500" i="1" dirty="0" err="1"/>
              <a:t>florida</a:t>
            </a:r>
            <a:r>
              <a:rPr lang="en-US" sz="1500" dirty="0"/>
              <a:t>		10</a:t>
            </a:r>
          </a:p>
          <a:p>
            <a:r>
              <a:rPr lang="en-US" sz="1500" dirty="0"/>
              <a:t>American Holly	      </a:t>
            </a:r>
            <a:r>
              <a:rPr lang="en-US" sz="1500" i="1" dirty="0"/>
              <a:t>Ilex opaca</a:t>
            </a:r>
            <a:r>
              <a:rPr lang="en-US" sz="1500" dirty="0"/>
              <a:t>		  9</a:t>
            </a:r>
          </a:p>
          <a:p>
            <a:r>
              <a:rPr lang="en-US" sz="1500" dirty="0"/>
              <a:t>Black Cherry	      </a:t>
            </a:r>
            <a:r>
              <a:rPr lang="en-US" sz="1500" i="1" dirty="0"/>
              <a:t>Prunus serotina</a:t>
            </a:r>
            <a:r>
              <a:rPr lang="en-US" sz="1500" dirty="0"/>
              <a:t>		  9</a:t>
            </a:r>
          </a:p>
          <a:p>
            <a:r>
              <a:rPr lang="en-US" sz="1500" dirty="0"/>
              <a:t>Black Locust	      </a:t>
            </a:r>
            <a:r>
              <a:rPr lang="en-US" sz="1500" i="1" dirty="0"/>
              <a:t>Robinia </a:t>
            </a:r>
            <a:r>
              <a:rPr lang="en-US" sz="1500" i="1" dirty="0" err="1"/>
              <a:t>pseudoacacia</a:t>
            </a:r>
            <a:r>
              <a:rPr lang="en-US" sz="1500" dirty="0"/>
              <a:t>	</a:t>
            </a:r>
            <a:r>
              <a:rPr lang="en-US" sz="1500" u="sng" dirty="0"/>
              <a:t>  9</a:t>
            </a:r>
          </a:p>
          <a:p>
            <a:r>
              <a:rPr lang="en-US" sz="1500" b="1" dirty="0"/>
              <a:t>TOTAL					92</a:t>
            </a:r>
          </a:p>
          <a:p>
            <a:endParaRPr lang="en-US" sz="1500" dirty="0"/>
          </a:p>
          <a:p>
            <a:r>
              <a:rPr lang="en-US" sz="1500" u="sng" dirty="0"/>
              <a:t>Shrubs</a:t>
            </a:r>
            <a:r>
              <a:rPr lang="en-US" sz="1500" dirty="0"/>
              <a:t>		</a:t>
            </a:r>
          </a:p>
          <a:p>
            <a:r>
              <a:rPr lang="en-US" sz="1500" dirty="0"/>
              <a:t>Spicebush	      	      </a:t>
            </a:r>
            <a:r>
              <a:rPr lang="en-US" sz="1500" i="1" dirty="0"/>
              <a:t>Lindera benzoin</a:t>
            </a:r>
            <a:r>
              <a:rPr lang="en-US" sz="1500" dirty="0"/>
              <a:t>		55</a:t>
            </a:r>
          </a:p>
          <a:p>
            <a:r>
              <a:rPr lang="en-US" sz="1500" dirty="0"/>
              <a:t>Red Elderberry	      </a:t>
            </a:r>
            <a:r>
              <a:rPr lang="en-US" sz="1500" i="1" dirty="0"/>
              <a:t>Sambucus racemosa</a:t>
            </a:r>
            <a:r>
              <a:rPr lang="en-US" sz="1500" dirty="0"/>
              <a:t>	54</a:t>
            </a:r>
          </a:p>
          <a:p>
            <a:r>
              <a:rPr lang="en-US" sz="1500" dirty="0"/>
              <a:t>Smooth </a:t>
            </a:r>
            <a:r>
              <a:rPr lang="en-US" sz="1500" dirty="0" err="1"/>
              <a:t>Blackhaw</a:t>
            </a:r>
            <a:r>
              <a:rPr lang="en-US" sz="1500" dirty="0"/>
              <a:t>	      </a:t>
            </a:r>
            <a:r>
              <a:rPr lang="en-US" sz="1500" i="1" dirty="0"/>
              <a:t>Viburnum prunifolium</a:t>
            </a:r>
            <a:r>
              <a:rPr lang="en-US" sz="1500" dirty="0"/>
              <a:t>	</a:t>
            </a:r>
            <a:r>
              <a:rPr lang="en-US" sz="1500" u="sng" dirty="0"/>
              <a:t>54</a:t>
            </a:r>
          </a:p>
          <a:p>
            <a:r>
              <a:rPr lang="en-US" sz="1500" b="1" dirty="0"/>
              <a:t>TOTAL					163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4E7B3-E55D-C15A-2124-604003912B96}"/>
              </a:ext>
            </a:extLst>
          </p:cNvPr>
          <p:cNvSpPr txBox="1"/>
          <p:nvPr/>
        </p:nvSpPr>
        <p:spPr>
          <a:xfrm>
            <a:off x="6407595" y="1304133"/>
            <a:ext cx="5659015" cy="30931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/>
              <a:t>EMERGENT HERBACEOUS PLANTS ALONG STREAM EDGE</a:t>
            </a:r>
          </a:p>
          <a:p>
            <a:endParaRPr lang="en-US" sz="1500" b="1" dirty="0"/>
          </a:p>
          <a:p>
            <a:r>
              <a:rPr lang="en-US" sz="1500" b="1" dirty="0"/>
              <a:t>COMMON NAME	     BOTANICAL NAME		QUANTITY</a:t>
            </a:r>
          </a:p>
          <a:p>
            <a:endParaRPr lang="en-US" sz="1500" u="sng" dirty="0"/>
          </a:p>
          <a:p>
            <a:r>
              <a:rPr lang="en-US" sz="1500" dirty="0"/>
              <a:t>Broomsedge Bluestem	      </a:t>
            </a:r>
            <a:r>
              <a:rPr lang="en-US" sz="1500" i="1" dirty="0"/>
              <a:t>Andropogon virginicus</a:t>
            </a:r>
            <a:r>
              <a:rPr lang="en-US" sz="1500" dirty="0"/>
              <a:t>	146</a:t>
            </a:r>
          </a:p>
          <a:p>
            <a:r>
              <a:rPr lang="en-US" sz="1500" dirty="0"/>
              <a:t>New England Aster	      </a:t>
            </a:r>
            <a:r>
              <a:rPr lang="en-US" sz="1500" i="1" dirty="0"/>
              <a:t>Aster novae-</a:t>
            </a:r>
            <a:r>
              <a:rPr lang="en-US" sz="1500" i="1" dirty="0" err="1"/>
              <a:t>nagliae</a:t>
            </a:r>
            <a:r>
              <a:rPr lang="en-US" sz="1500" dirty="0"/>
              <a:t>		145</a:t>
            </a:r>
          </a:p>
          <a:p>
            <a:r>
              <a:rPr lang="en-US" sz="1500" dirty="0"/>
              <a:t>Fringed Sedge	      </a:t>
            </a:r>
            <a:r>
              <a:rPr lang="en-US" sz="1500" i="1" dirty="0" err="1"/>
              <a:t>Carex</a:t>
            </a:r>
            <a:r>
              <a:rPr lang="en-US" sz="1500" i="1" dirty="0"/>
              <a:t> </a:t>
            </a:r>
            <a:r>
              <a:rPr lang="en-US" sz="1500" i="1" dirty="0" err="1"/>
              <a:t>cinita</a:t>
            </a:r>
            <a:r>
              <a:rPr lang="en-US" sz="1500" dirty="0"/>
              <a:t>		145</a:t>
            </a:r>
          </a:p>
          <a:p>
            <a:r>
              <a:rPr lang="en-US" sz="1500" dirty="0"/>
              <a:t>Shallow Sedge	      </a:t>
            </a:r>
            <a:r>
              <a:rPr lang="en-US" sz="1500" i="1" dirty="0" err="1"/>
              <a:t>Carex</a:t>
            </a:r>
            <a:r>
              <a:rPr lang="en-US" sz="1500" i="1" dirty="0"/>
              <a:t> lurida</a:t>
            </a:r>
            <a:r>
              <a:rPr lang="en-US" sz="1500" dirty="0"/>
              <a:t>		145</a:t>
            </a:r>
          </a:p>
          <a:p>
            <a:r>
              <a:rPr lang="en-US" sz="1500" dirty="0"/>
              <a:t>Boneset		      </a:t>
            </a:r>
            <a:r>
              <a:rPr lang="en-US" sz="1500" i="1" dirty="0"/>
              <a:t>Eupatorium perfoliatum</a:t>
            </a:r>
            <a:r>
              <a:rPr lang="en-US" sz="1500" dirty="0"/>
              <a:t>	145</a:t>
            </a:r>
          </a:p>
          <a:p>
            <a:r>
              <a:rPr lang="en-US" sz="1500" dirty="0" err="1"/>
              <a:t>Povery</a:t>
            </a:r>
            <a:r>
              <a:rPr lang="en-US" sz="1500" dirty="0"/>
              <a:t> Rush	      </a:t>
            </a:r>
            <a:r>
              <a:rPr lang="en-US" sz="1500" i="1" dirty="0"/>
              <a:t>Juncus tenuis</a:t>
            </a:r>
            <a:r>
              <a:rPr lang="en-US" sz="1500" dirty="0"/>
              <a:t>		</a:t>
            </a:r>
            <a:r>
              <a:rPr lang="en-US" sz="1500" u="sng" dirty="0"/>
              <a:t>145</a:t>
            </a:r>
          </a:p>
          <a:p>
            <a:r>
              <a:rPr lang="en-US" sz="1500" b="1" dirty="0"/>
              <a:t>TOTAL					871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44CE4-223E-648E-3550-D3A4AB6458E4}"/>
              </a:ext>
            </a:extLst>
          </p:cNvPr>
          <p:cNvSpPr txBox="1"/>
          <p:nvPr/>
        </p:nvSpPr>
        <p:spPr>
          <a:xfrm>
            <a:off x="6690048" y="4685005"/>
            <a:ext cx="4711960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Riparian Seeding Mix</a:t>
            </a:r>
          </a:p>
          <a:p>
            <a:r>
              <a:rPr lang="en-US" dirty="0"/>
              <a:t>consisting of 27 grass and herbaceous species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84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C0401-FB5A-37C9-6560-B74B6E0E0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2DC41F-A038-84FE-86D7-EAC76AC09DC5}"/>
              </a:ext>
            </a:extLst>
          </p:cNvPr>
          <p:cNvSpPr/>
          <p:nvPr/>
        </p:nvSpPr>
        <p:spPr>
          <a:xfrm>
            <a:off x="0" y="6634716"/>
            <a:ext cx="12192000" cy="2232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08F2F3-08F2-6153-1D8C-77FAA2F1132B}"/>
              </a:ext>
            </a:extLst>
          </p:cNvPr>
          <p:cNvSpPr txBox="1"/>
          <p:nvPr/>
        </p:nvSpPr>
        <p:spPr>
          <a:xfrm>
            <a:off x="2551330" y="8504"/>
            <a:ext cx="7787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</a:rPr>
              <a:t>Stream Restoration 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D6193-E142-05A0-6B1B-CA46C880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5F44B3BE-5908-8486-72B4-2C0B35ACD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2409" y="6258958"/>
            <a:ext cx="678712" cy="304784"/>
          </a:xfrm>
        </p:spPr>
        <p:txBody>
          <a:bodyPr/>
          <a:lstStyle/>
          <a:p>
            <a:fld id="{B6DEB0E8-1C88-4CB9-9751-1832AC1E7470}" type="slidenum">
              <a:rPr lang="en-US" smtClean="0"/>
              <a:t>9</a:t>
            </a:fld>
            <a:endParaRPr lang="en-US" dirty="0"/>
          </a:p>
        </p:txBody>
      </p:sp>
      <p:pic>
        <p:nvPicPr>
          <p:cNvPr id="2" name="Picture 1" descr="A picture containing tree, outdoor, river, plant&#10;&#10;AI-generated content may be incorrect.">
            <a:extLst>
              <a:ext uri="{FF2B5EF4-FFF2-40B4-BE49-F238E27FC236}">
                <a16:creationId xmlns:a16="http://schemas.microsoft.com/office/drawing/2014/main" id="{5A244925-CF4B-27A3-8884-540BF0316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01" y="1750403"/>
            <a:ext cx="4646762" cy="3485072"/>
          </a:xfrm>
          <a:prstGeom prst="rect">
            <a:avLst/>
          </a:prstGeom>
        </p:spPr>
      </p:pic>
      <p:pic>
        <p:nvPicPr>
          <p:cNvPr id="9" name="Picture 8" descr="A picture containing tree, outdoor, ground, forest&#10;&#10;AI-generated content may be incorrect.">
            <a:extLst>
              <a:ext uri="{FF2B5EF4-FFF2-40B4-BE49-F238E27FC236}">
                <a16:creationId xmlns:a16="http://schemas.microsoft.com/office/drawing/2014/main" id="{42E4CEEF-0DB6-CF07-96A4-7BBED2BC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3" y="879895"/>
            <a:ext cx="3903437" cy="2613044"/>
          </a:xfrm>
          <a:prstGeom prst="rect">
            <a:avLst/>
          </a:prstGeom>
        </p:spPr>
      </p:pic>
      <p:pic>
        <p:nvPicPr>
          <p:cNvPr id="11" name="Picture 10" descr="A picture containing tree, grass, outdoor, nature&#10;&#10;AI-generated content may be incorrect.">
            <a:extLst>
              <a:ext uri="{FF2B5EF4-FFF2-40B4-BE49-F238E27FC236}">
                <a16:creationId xmlns:a16="http://schemas.microsoft.com/office/drawing/2014/main" id="{B6FE7281-E5C0-E8D9-AB70-30E176B31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2" y="3573727"/>
            <a:ext cx="3903438" cy="2927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DDB2BA-E739-D323-3BB4-9BDE126633C0}"/>
              </a:ext>
            </a:extLst>
          </p:cNvPr>
          <p:cNvSpPr txBox="1"/>
          <p:nvPr/>
        </p:nvSpPr>
        <p:spPr>
          <a:xfrm>
            <a:off x="1893868" y="3123607"/>
            <a:ext cx="125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April 2017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981187-8194-1064-66A8-8F42DBCCE4F0}"/>
              </a:ext>
            </a:extLst>
          </p:cNvPr>
          <p:cNvSpPr txBox="1"/>
          <p:nvPr/>
        </p:nvSpPr>
        <p:spPr>
          <a:xfrm>
            <a:off x="2666591" y="6194410"/>
            <a:ext cx="126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June 2020</a:t>
            </a:r>
          </a:p>
        </p:txBody>
      </p:sp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6D5096B4-2D6F-9A63-E7BF-C6883A7D5A0A}"/>
              </a:ext>
            </a:extLst>
          </p:cNvPr>
          <p:cNvSpPr/>
          <p:nvPr/>
        </p:nvSpPr>
        <p:spPr>
          <a:xfrm>
            <a:off x="4627642" y="2048963"/>
            <a:ext cx="1984076" cy="3485072"/>
          </a:xfrm>
          <a:prstGeom prst="curvedLeftArrow">
            <a:avLst>
              <a:gd name="adj1" fmla="val 25000"/>
              <a:gd name="adj2" fmla="val 53078"/>
              <a:gd name="adj3" fmla="val 293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50132"/>
      </p:ext>
    </p:extLst>
  </p:cSld>
  <p:clrMapOvr>
    <a:masterClrMapping/>
  </p:clrMapOvr>
</p:sld>
</file>

<file path=ppt/theme/theme1.xml><?xml version="1.0" encoding="utf-8"?>
<a:theme xmlns:a="http://schemas.openxmlformats.org/drawingml/2006/main" name="DEP Title Page">
  <a:themeElements>
    <a:clrScheme name="DEP Colors">
      <a:dk1>
        <a:sysClr val="windowText" lastClr="000000"/>
      </a:dk1>
      <a:lt1>
        <a:sysClr val="window" lastClr="FFFFFF"/>
      </a:lt1>
      <a:dk2>
        <a:srgbClr val="006BA6"/>
      </a:dk2>
      <a:lt2>
        <a:srgbClr val="EBFAFE"/>
      </a:lt2>
      <a:accent1>
        <a:srgbClr val="00853F"/>
      </a:accent1>
      <a:accent2>
        <a:srgbClr val="9ACA3C"/>
      </a:accent2>
      <a:accent3>
        <a:srgbClr val="A5A5A5"/>
      </a:accent3>
      <a:accent4>
        <a:srgbClr val="F7941E"/>
      </a:accent4>
      <a:accent5>
        <a:srgbClr val="00B9F2"/>
      </a:accent5>
      <a:accent6>
        <a:srgbClr val="512D1E"/>
      </a:accent6>
      <a:hlink>
        <a:srgbClr val="0563C1"/>
      </a:hlink>
      <a:folHlink>
        <a:srgbClr val="672F70"/>
      </a:folHlink>
    </a:clrScheme>
    <a:fontScheme name="DEP Brand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 Template wide screen template" id="{625414B8-F23D-428E-8CC3-28CB2591D310}" vid="{87F4C3F2-302C-400B-9B94-1A5A29EDBE91}"/>
    </a:ext>
  </a:extLst>
</a:theme>
</file>

<file path=ppt/theme/theme2.xml><?xml version="1.0" encoding="utf-8"?>
<a:theme xmlns:a="http://schemas.openxmlformats.org/drawingml/2006/main" name="DEP Basic Page">
  <a:themeElements>
    <a:clrScheme name="DEP Colors">
      <a:dk1>
        <a:sysClr val="windowText" lastClr="000000"/>
      </a:dk1>
      <a:lt1>
        <a:sysClr val="window" lastClr="FFFFFF"/>
      </a:lt1>
      <a:dk2>
        <a:srgbClr val="006BA6"/>
      </a:dk2>
      <a:lt2>
        <a:srgbClr val="EBFAFE"/>
      </a:lt2>
      <a:accent1>
        <a:srgbClr val="00853F"/>
      </a:accent1>
      <a:accent2>
        <a:srgbClr val="9ACA3C"/>
      </a:accent2>
      <a:accent3>
        <a:srgbClr val="A5A5A5"/>
      </a:accent3>
      <a:accent4>
        <a:srgbClr val="F7941E"/>
      </a:accent4>
      <a:accent5>
        <a:srgbClr val="00B9F2"/>
      </a:accent5>
      <a:accent6>
        <a:srgbClr val="512D1E"/>
      </a:accent6>
      <a:hlink>
        <a:srgbClr val="0563C1"/>
      </a:hlink>
      <a:folHlink>
        <a:srgbClr val="672F7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 Template wide screen template" id="{625414B8-F23D-428E-8CC3-28CB2591D310}" vid="{7C11F810-3633-41F6-AB80-159D5A019001}"/>
    </a:ext>
  </a:extLst>
</a:theme>
</file>

<file path=ppt/theme/theme3.xml><?xml version="1.0" encoding="utf-8"?>
<a:theme xmlns:a="http://schemas.openxmlformats.org/drawingml/2006/main" name="DEP Sections">
  <a:themeElements>
    <a:clrScheme name="DEP Colors">
      <a:dk1>
        <a:sysClr val="windowText" lastClr="000000"/>
      </a:dk1>
      <a:lt1>
        <a:sysClr val="window" lastClr="FFFFFF"/>
      </a:lt1>
      <a:dk2>
        <a:srgbClr val="006BA6"/>
      </a:dk2>
      <a:lt2>
        <a:srgbClr val="EBFAFE"/>
      </a:lt2>
      <a:accent1>
        <a:srgbClr val="00853F"/>
      </a:accent1>
      <a:accent2>
        <a:srgbClr val="9ACA3C"/>
      </a:accent2>
      <a:accent3>
        <a:srgbClr val="A5A5A5"/>
      </a:accent3>
      <a:accent4>
        <a:srgbClr val="F7941E"/>
      </a:accent4>
      <a:accent5>
        <a:srgbClr val="00B9F2"/>
      </a:accent5>
      <a:accent6>
        <a:srgbClr val="512D1E"/>
      </a:accent6>
      <a:hlink>
        <a:srgbClr val="0563C1"/>
      </a:hlink>
      <a:folHlink>
        <a:srgbClr val="672F70"/>
      </a:folHlink>
    </a:clrScheme>
    <a:fontScheme name="DEP Brand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 Template wide screen template" id="{625414B8-F23D-428E-8CC3-28CB2591D310}" vid="{C2EB01F4-1392-4AF2-B8B5-6AD9490D0E29}"/>
    </a:ext>
  </a:extLst>
</a:theme>
</file>

<file path=ppt/theme/theme4.xml><?xml version="1.0" encoding="utf-8"?>
<a:theme xmlns:a="http://schemas.openxmlformats.org/drawingml/2006/main" name="Blank">
  <a:themeElements>
    <a:clrScheme name="DEP Colors">
      <a:dk1>
        <a:sysClr val="windowText" lastClr="000000"/>
      </a:dk1>
      <a:lt1>
        <a:sysClr val="window" lastClr="FFFFFF"/>
      </a:lt1>
      <a:dk2>
        <a:srgbClr val="006BA6"/>
      </a:dk2>
      <a:lt2>
        <a:srgbClr val="EBFAFE"/>
      </a:lt2>
      <a:accent1>
        <a:srgbClr val="00853F"/>
      </a:accent1>
      <a:accent2>
        <a:srgbClr val="9ACA3C"/>
      </a:accent2>
      <a:accent3>
        <a:srgbClr val="A5A5A5"/>
      </a:accent3>
      <a:accent4>
        <a:srgbClr val="F7941E"/>
      </a:accent4>
      <a:accent5>
        <a:srgbClr val="00B9F2"/>
      </a:accent5>
      <a:accent6>
        <a:srgbClr val="512D1E"/>
      </a:accent6>
      <a:hlink>
        <a:srgbClr val="0563C1"/>
      </a:hlink>
      <a:folHlink>
        <a:srgbClr val="672F70"/>
      </a:folHlink>
    </a:clrScheme>
    <a:fontScheme name="DEP Brand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 Template wide screen template" id="{625414B8-F23D-428E-8CC3-28CB2591D310}" vid="{7485D363-454E-4185-A143-80658207BDB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58132b-e992-46a9-aeb2-e737ab0fdafc">
      <Terms xmlns="http://schemas.microsoft.com/office/infopath/2007/PartnerControls"/>
    </lcf76f155ced4ddcb4097134ff3c332f>
    <TaxCatchAll xmlns="789bcd5b-0e79-4d85-9681-3232aa7adc6e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221671FE3F7E47811864D16C75E47A" ma:contentTypeVersion="17" ma:contentTypeDescription="Create a new document." ma:contentTypeScope="" ma:versionID="300b1d3bb671bb64f4a8a6e85f7b3126">
  <xsd:schema xmlns:xsd="http://www.w3.org/2001/XMLSchema" xmlns:xs="http://www.w3.org/2001/XMLSchema" xmlns:p="http://schemas.microsoft.com/office/2006/metadata/properties" xmlns:ns1="http://schemas.microsoft.com/sharepoint/v3" xmlns:ns2="fe58132b-e992-46a9-aeb2-e737ab0fdafc" xmlns:ns3="789bcd5b-0e79-4d85-9681-3232aa7adc6e" targetNamespace="http://schemas.microsoft.com/office/2006/metadata/properties" ma:root="true" ma:fieldsID="a1d9619931e3770df87324c5cab8f85a" ns1:_="" ns2:_="" ns3:_="">
    <xsd:import namespace="http://schemas.microsoft.com/sharepoint/v3"/>
    <xsd:import namespace="fe58132b-e992-46a9-aeb2-e737ab0fdafc"/>
    <xsd:import namespace="789bcd5b-0e79-4d85-9681-3232aa7adc6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8132b-e992-46a9-aeb2-e737ab0fda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8a4874a-8cf6-4bd1-a3b1-571cbf9a5b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bcd5b-0e79-4d85-9681-3232aa7adc6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3dbb81-5d56-492b-8a21-632ba2913493}" ma:internalName="TaxCatchAll" ma:showField="CatchAllData" ma:web="789bcd5b-0e79-4d85-9681-3232aa7adc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CAD858-0853-43FB-B5E0-4E196AF151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014AE2-051C-4A6D-8301-09F35F4DB805}">
  <ds:schemaRefs>
    <ds:schemaRef ds:uri="http://purl.org/dc/elements/1.1/"/>
    <ds:schemaRef ds:uri="http://schemas.microsoft.com/office/2006/metadata/properties"/>
    <ds:schemaRef ds:uri="fab2fa03-1f01-4e0d-89c1-1d6797146d3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5313532-cada-49d0-887c-1406b0ef40e4"/>
    <ds:schemaRef ds:uri="http://www.w3.org/XML/1998/namespace"/>
    <ds:schemaRef ds:uri="http://purl.org/dc/dcmitype/"/>
    <ds:schemaRef ds:uri="fe58132b-e992-46a9-aeb2-e737ab0fdafc"/>
    <ds:schemaRef ds:uri="789bcd5b-0e79-4d85-9681-3232aa7adc6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9C3E8F2-6282-4D4E-AB76-5F4165741F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e58132b-e992-46a9-aeb2-e737ab0fdafc"/>
    <ds:schemaRef ds:uri="789bcd5b-0e79-4d85-9681-3232aa7adc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dep-power-point-template</Template>
  <TotalTime>1617</TotalTime>
  <Words>687</Words>
  <Application>Microsoft Office PowerPoint</Application>
  <PresentationFormat>Widescreen</PresentationFormat>
  <Paragraphs>239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DEP Title Page</vt:lpstr>
      <vt:lpstr>DEP Basic Page</vt:lpstr>
      <vt:lpstr>DEP Sections</vt:lpstr>
      <vt:lpstr>Blank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Montgomery County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Marshall, Douglas</dc:creator>
  <cp:lastModifiedBy>Marshall, Douglas</cp:lastModifiedBy>
  <cp:revision>14</cp:revision>
  <dcterms:created xsi:type="dcterms:W3CDTF">2026-01-05T12:23:18Z</dcterms:created>
  <dcterms:modified xsi:type="dcterms:W3CDTF">2026-01-20T13:49:46Z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0x010100F5221671FE3F7E47811864D16C75E47A</vt:lpwstr>
  </property>
</Properties>
</file>