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sldIdLst>
    <p:sldId id="264" r:id="rId5"/>
    <p:sldId id="287" r:id="rId6"/>
    <p:sldId id="281" r:id="rId7"/>
    <p:sldId id="266" r:id="rId8"/>
    <p:sldId id="267" r:id="rId9"/>
    <p:sldId id="268" r:id="rId10"/>
    <p:sldId id="269" r:id="rId11"/>
    <p:sldId id="270" r:id="rId12"/>
    <p:sldId id="271" r:id="rId13"/>
    <p:sldId id="290" r:id="rId14"/>
    <p:sldId id="286" r:id="rId15"/>
    <p:sldId id="303" r:id="rId16"/>
    <p:sldId id="300" r:id="rId17"/>
    <p:sldId id="279" r:id="rId18"/>
    <p:sldId id="304" r:id="rId19"/>
    <p:sldId id="283" r:id="rId20"/>
    <p:sldId id="306" r:id="rId21"/>
    <p:sldId id="296" r:id="rId22"/>
    <p:sldId id="307" r:id="rId23"/>
    <p:sldId id="308" r:id="rId24"/>
    <p:sldId id="285" r:id="rId25"/>
    <p:sldId id="297" r:id="rId26"/>
    <p:sldId id="263" r:id="rId27"/>
    <p:sldId id="282" r:id="rId2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rsey, Donald" initials="DD" lastIdx="8" clrIdx="0">
    <p:extLst>
      <p:ext uri="{19B8F6BF-5375-455C-9EA6-DF929625EA0E}">
        <p15:presenceInfo xmlns:p15="http://schemas.microsoft.com/office/powerpoint/2012/main" userId="S-1-5-21-220523388-413027322-725345543-11939" providerId="AD"/>
      </p:ext>
    </p:extLst>
  </p:cmAuthor>
  <p:cmAuthor id="2" name="Jim Cooper" initials="JC" lastIdx="4" clrIdx="1">
    <p:extLst>
      <p:ext uri="{19B8F6BF-5375-455C-9EA6-DF929625EA0E}">
        <p15:presenceInfo xmlns:p15="http://schemas.microsoft.com/office/powerpoint/2012/main" userId="S-1-5-21-2226544933-2229816634-521202617-116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4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2048" autoAdjust="0"/>
  </p:normalViewPr>
  <p:slideViewPr>
    <p:cSldViewPr>
      <p:cViewPr varScale="1">
        <p:scale>
          <a:sx n="102" d="100"/>
          <a:sy n="102" d="100"/>
        </p:scale>
        <p:origin x="1482" y="96"/>
      </p:cViewPr>
      <p:guideLst>
        <p:guide orient="horz" pos="2160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2429" tIns="46214" rIns="92429" bIns="4621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2429" tIns="46214" rIns="92429" bIns="46214" rtlCol="0"/>
          <a:lstStyle>
            <a:lvl1pPr algn="r">
              <a:defRPr sz="1300"/>
            </a:lvl1pPr>
          </a:lstStyle>
          <a:p>
            <a:fld id="{CF960102-864A-4E1C-8A78-8DDF3A797796}" type="datetimeFigureOut">
              <a:rPr lang="en-US" smtClean="0"/>
              <a:pPr/>
              <a:t>3/16/2026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9" tIns="46214" rIns="92429" bIns="462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2429" tIns="46214" rIns="92429" bIns="462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2429" tIns="46214" rIns="92429" bIns="4621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2429" tIns="46214" rIns="92429" bIns="46214" rtlCol="0" anchor="b"/>
          <a:lstStyle>
            <a:lvl1pPr algn="r">
              <a:defRPr sz="1300"/>
            </a:lvl1pPr>
          </a:lstStyle>
          <a:p>
            <a:fld id="{FD812F01-5959-4FA2-97FA-03CA049EF9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695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800000"/>
                </a:solidFill>
              </a:rPr>
              <a:t>Millions have lived without love.  No one has lived without water.</a:t>
            </a:r>
          </a:p>
          <a:p>
            <a:pPr algn="ctr">
              <a:spcBef>
                <a:spcPct val="50000"/>
              </a:spcBef>
              <a:buFontTx/>
              <a:buChar char="-"/>
            </a:pPr>
            <a:r>
              <a:rPr lang="en-US" dirty="0">
                <a:solidFill>
                  <a:srgbClr val="800000"/>
                </a:solidFill>
              </a:rPr>
              <a:t>Turkish businessman, 1998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I thought this was hilarious, I got the quote from Jerry’s CD … we do not have to use it. </a:t>
            </a:r>
          </a:p>
          <a:p>
            <a:endParaRPr 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5321">
              <a:defRPr/>
            </a:pPr>
            <a:fld id="{63CD06D4-8640-4099-AC02-032F047CA19C}" type="slidenum">
              <a:rPr lang="en-US" smtClean="0"/>
              <a:pPr defTabSz="905321"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301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we looking at proposing for these two facilities?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12F01-5959-4FA2-97FA-03CA049EF97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406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287">
              <a:defRPr/>
            </a:pPr>
            <a:r>
              <a:rPr lang="en-US" dirty="0"/>
              <a:t>Talk about how the County</a:t>
            </a:r>
            <a:r>
              <a:rPr lang="en-US" baseline="0" dirty="0"/>
              <a:t> is looking at upgrading older stormwater facilities as a cost effective way to meet our MS4 permit. And describe briefly the location of this pond.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12F01-5959-4FA2-97FA-03CA049EF97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22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12F01-5959-4FA2-97FA-03CA049EF97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09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12F01-5959-4FA2-97FA-03CA049EF97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86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12F01-5959-4FA2-97FA-03CA049EF97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7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12F01-5959-4FA2-97FA-03CA049EF97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354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12F01-5959-4FA2-97FA-03CA049EF97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598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Can add own photo for your own projects.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50984" indent="-288841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55359" indent="-231072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17504" indent="-231072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79649" indent="-231072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41792" indent="-2310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03936" indent="-2310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66080" indent="-2310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928224" indent="-2310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445D7213-86BD-4406-8277-AEEE31298815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0611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12F01-5959-4FA2-97FA-03CA049EF97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570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12F01-5959-4FA2-97FA-03CA049EF97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787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588871-972D-4D67-92E0-16054FF80A5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64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1C1D97-27D2-4D41-A783-73CEEDC6487F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04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Drinking water protection and urban nonpoint source pollution.  Materials on page 50 and 51 of the Resource Packet.</a:t>
            </a:r>
          </a:p>
          <a:p>
            <a:r>
              <a:rPr lang="en-US" dirty="0"/>
              <a:t>About 97% is salt water on the earth.  2% is in the ice caps.  Only the remaining 1% is available for drinking water.  Of this 1%, groundwater accounts for about 95% of the nation's freshwater resources, eventually flow into surface water bodies.  It can bubble out of the ground as a spring or it can be pumped from wells.</a:t>
            </a:r>
          </a:p>
          <a:p>
            <a:r>
              <a:rPr lang="en-US" dirty="0"/>
              <a:t>In Maryland, about 68% of the population is served from surface sources, the remainder from wells, either individual or community systems.  </a:t>
            </a:r>
          </a:p>
          <a:p>
            <a:endParaRPr lang="en-US" dirty="0"/>
          </a:p>
          <a:p>
            <a:r>
              <a:rPr lang="en-US" dirty="0"/>
              <a:t>Do you know where your household drinking water comes from?</a:t>
            </a:r>
          </a:p>
          <a:p>
            <a:r>
              <a:rPr lang="en-US" dirty="0"/>
              <a:t>Rivers, lakes, reservoirs, springs, and groundwater wells.</a:t>
            </a:r>
          </a:p>
          <a:p>
            <a:endParaRPr lang="en-US" dirty="0"/>
          </a:p>
          <a:p>
            <a:r>
              <a:rPr lang="en-US" dirty="0"/>
              <a:t>Aquifers:  underground rivers of water formed from water that seeps from the land surface through the soil layers and becomes trapped between rock formations.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02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Brief history and tidbits about MoCo.</a:t>
            </a:r>
          </a:p>
          <a:p>
            <a:r>
              <a:rPr lang="en-US" dirty="0"/>
              <a:t>EXPLAIN impervious</a:t>
            </a:r>
          </a:p>
          <a:p>
            <a:r>
              <a:rPr lang="en-US" dirty="0"/>
              <a:t>Potomac 88% of MC</a:t>
            </a:r>
          </a:p>
          <a:p>
            <a:r>
              <a:rPr lang="en-US" dirty="0"/>
              <a:t>Patuxent 12% of MC </a:t>
            </a:r>
          </a:p>
          <a:p>
            <a:endParaRPr lang="en-US" sz="1800" dirty="0">
              <a:solidFill>
                <a:schemeClr val="tx2"/>
              </a:solidFill>
              <a:cs typeface="Arial" charset="0"/>
            </a:endParaRPr>
          </a:p>
          <a:p>
            <a:r>
              <a:rPr lang="en-US" sz="1800" dirty="0">
                <a:solidFill>
                  <a:schemeClr val="tx2"/>
                </a:solidFill>
                <a:cs typeface="Arial" charset="0"/>
              </a:rPr>
              <a:t>Of the 184 languages spoken the top 5 non English spoken are: Spanish, Chinese (Mandarin), Korean,</a:t>
            </a:r>
            <a:br>
              <a:rPr lang="en-US" sz="1800" dirty="0">
                <a:solidFill>
                  <a:schemeClr val="tx2"/>
                </a:solidFill>
                <a:cs typeface="Arial" charset="0"/>
              </a:rPr>
            </a:br>
            <a:r>
              <a:rPr lang="en-US" sz="1800" dirty="0">
                <a:solidFill>
                  <a:schemeClr val="tx2"/>
                </a:solidFill>
                <a:cs typeface="Arial" charset="0"/>
              </a:rPr>
              <a:t>Vietnamese, Amharic (Ethiopia)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63492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defTabSz="906895">
              <a:defRPr/>
            </a:pPr>
            <a:r>
              <a:rPr lang="en-US" dirty="0"/>
              <a:t>11/2/2011</a:t>
            </a:r>
          </a:p>
        </p:txBody>
      </p:sp>
    </p:spTree>
    <p:extLst>
      <p:ext uri="{BB962C8B-B14F-4D97-AF65-F5344CB8AC3E}">
        <p14:creationId xmlns:p14="http://schemas.microsoft.com/office/powerpoint/2010/main" val="1718870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watershed is this in?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12F01-5959-4FA2-97FA-03CA049EF97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465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Brief history and tidbits about MoCo.</a:t>
            </a:r>
          </a:p>
          <a:p>
            <a:r>
              <a:rPr lang="en-US" dirty="0"/>
              <a:t>EXPLAIN impervious</a:t>
            </a:r>
          </a:p>
          <a:p>
            <a:r>
              <a:rPr lang="en-US" dirty="0"/>
              <a:t>Stormwater is water that originates from storms… becomes runoff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11/2/2011</a:t>
            </a:r>
          </a:p>
        </p:txBody>
      </p:sp>
    </p:spTree>
    <p:extLst>
      <p:ext uri="{BB962C8B-B14F-4D97-AF65-F5344CB8AC3E}">
        <p14:creationId xmlns:p14="http://schemas.microsoft.com/office/powerpoint/2010/main" val="3087387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6895">
              <a:defRPr/>
            </a:pPr>
            <a:fld id="{F4661D2C-37A0-4E57-A245-AC9D67FDB332}" type="slidenum">
              <a:rPr lang="en-US" smtClean="0"/>
              <a:pPr defTabSz="906895">
                <a:defRPr/>
              </a:pPr>
              <a:t>8</a:t>
            </a:fld>
            <a:endParaRPr lang="en-US" dirty="0"/>
          </a:p>
        </p:txBody>
      </p:sp>
      <p:sp>
        <p:nvSpPr>
          <p:cNvPr id="2355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r>
              <a:rPr lang="en-US" dirty="0"/>
              <a:t>Federal Clean Water Act</a:t>
            </a:r>
            <a:br>
              <a:rPr lang="en-US" dirty="0"/>
            </a:br>
            <a:r>
              <a:rPr lang="en-US" dirty="0"/>
              <a:t>NPDES: National Pollutant Discharge Elimination System 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MS4: </a:t>
            </a:r>
            <a:r>
              <a:rPr lang="en-US" i="1" dirty="0">
                <a:solidFill>
                  <a:srgbClr val="FF0000"/>
                </a:solidFill>
              </a:rPr>
              <a:t>Municipal Separate Storm Sewer System Permit</a:t>
            </a:r>
          </a:p>
          <a:p>
            <a:pPr marL="0" lvl="1"/>
            <a:r>
              <a:rPr lang="en-US" dirty="0"/>
              <a:t>MS4 Permit sets priorities for all Watershed </a:t>
            </a:r>
          </a:p>
          <a:p>
            <a:pPr marL="0" lvl="1"/>
            <a:endParaRPr lang="en-US" i="1" dirty="0">
              <a:solidFill>
                <a:srgbClr val="FF0000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23557" name="Slide Number Placeholder 3"/>
          <p:cNvSpPr txBox="1">
            <a:spLocks noGrp="1"/>
          </p:cNvSpPr>
          <p:nvPr/>
        </p:nvSpPr>
        <p:spPr bwMode="auto">
          <a:xfrm>
            <a:off x="3979455" y="8842724"/>
            <a:ext cx="3042124" cy="4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1" tIns="45418" rIns="90831" bIns="45418" anchor="b"/>
          <a:lstStyle/>
          <a:p>
            <a:pPr algn="r"/>
            <a:fld id="{33FAD241-07A7-4758-8EA3-16208C1CF185}" type="slidenum">
              <a:rPr lang="en-US" sz="1300">
                <a:latin typeface="Times New Roman" pitchFamily="18" charset="0"/>
              </a:rPr>
              <a:pPr algn="r"/>
              <a:t>8</a:t>
            </a:fld>
            <a:endParaRPr lang="en-US" sz="1300" dirty="0">
              <a:latin typeface="Times New Roman" pitchFamily="18" charset="0"/>
            </a:endParaRPr>
          </a:p>
        </p:txBody>
      </p:sp>
      <p:sp>
        <p:nvSpPr>
          <p:cNvPr id="5" name="Date Placeholder 4"/>
          <p:cNvSpPr txBox="1">
            <a:spLocks noGrp="1"/>
          </p:cNvSpPr>
          <p:nvPr/>
        </p:nvSpPr>
        <p:spPr>
          <a:xfrm>
            <a:off x="3977928" y="2"/>
            <a:ext cx="3043649" cy="466379"/>
          </a:xfrm>
          <a:prstGeom prst="rect">
            <a:avLst/>
          </a:prstGeom>
          <a:noFill/>
        </p:spPr>
        <p:txBody>
          <a:bodyPr lIns="92412" tIns="46207" rIns="92412" bIns="46207"/>
          <a:lstStyle/>
          <a:p>
            <a:pPr algn="r">
              <a:defRPr/>
            </a:pPr>
            <a:r>
              <a:rPr lang="en-US" sz="1200" dirty="0"/>
              <a:t>11/2/2011</a:t>
            </a:r>
          </a:p>
        </p:txBody>
      </p:sp>
    </p:spTree>
    <p:extLst>
      <p:ext uri="{BB962C8B-B14F-4D97-AF65-F5344CB8AC3E}">
        <p14:creationId xmlns:p14="http://schemas.microsoft.com/office/powerpoint/2010/main" val="2392668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12F01-5959-4FA2-97FA-03CA049EF97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37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EB5-0D59-4A4C-80F1-4072CCB1AB9C}" type="datetimeFigureOut">
              <a:rPr lang="en-US" smtClean="0"/>
              <a:pPr/>
              <a:t>3/16/2026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0098-E5FE-4F56-9BBA-3DA0CF01E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EB5-0D59-4A4C-80F1-4072CCB1AB9C}" type="datetimeFigureOut">
              <a:rPr lang="en-US" smtClean="0"/>
              <a:pPr/>
              <a:t>3/16/2026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0098-E5FE-4F56-9BBA-3DA0CF01E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EB5-0D59-4A4C-80F1-4072CCB1AB9C}" type="datetimeFigureOut">
              <a:rPr lang="en-US" smtClean="0"/>
              <a:pPr/>
              <a:t>3/16/2026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0098-E5FE-4F56-9BBA-3DA0CF01E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EB5-0D59-4A4C-80F1-4072CCB1AB9C}" type="datetimeFigureOut">
              <a:rPr lang="en-US" smtClean="0"/>
              <a:pPr/>
              <a:t>3/16/2026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0098-E5FE-4F56-9BBA-3DA0CF01E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EB5-0D59-4A4C-80F1-4072CCB1AB9C}" type="datetimeFigureOut">
              <a:rPr lang="en-US" smtClean="0"/>
              <a:pPr/>
              <a:t>3/16/2026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0098-E5FE-4F56-9BBA-3DA0CF01E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EB5-0D59-4A4C-80F1-4072CCB1AB9C}" type="datetimeFigureOut">
              <a:rPr lang="en-US" smtClean="0"/>
              <a:pPr/>
              <a:t>3/16/2026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0098-E5FE-4F56-9BBA-3DA0CF01E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EB5-0D59-4A4C-80F1-4072CCB1AB9C}" type="datetimeFigureOut">
              <a:rPr lang="en-US" smtClean="0"/>
              <a:pPr/>
              <a:t>3/16/2026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0098-E5FE-4F56-9BBA-3DA0CF01E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EB5-0D59-4A4C-80F1-4072CCB1AB9C}" type="datetimeFigureOut">
              <a:rPr lang="en-US" smtClean="0"/>
              <a:pPr/>
              <a:t>3/16/2026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0098-E5FE-4F56-9BBA-3DA0CF01E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EB5-0D59-4A4C-80F1-4072CCB1AB9C}" type="datetimeFigureOut">
              <a:rPr lang="en-US" smtClean="0"/>
              <a:pPr/>
              <a:t>3/16/2026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0098-E5FE-4F56-9BBA-3DA0CF01E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EB5-0D59-4A4C-80F1-4072CCB1AB9C}" type="datetimeFigureOut">
              <a:rPr lang="en-US" smtClean="0"/>
              <a:pPr/>
              <a:t>3/16/2026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0098-E5FE-4F56-9BBA-3DA0CF01ED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EB5-0D59-4A4C-80F1-4072CCB1AB9C}" type="datetimeFigureOut">
              <a:rPr lang="en-US" smtClean="0"/>
              <a:pPr/>
              <a:t>3/16/2026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B240098-E5FE-4F56-9BBA-3DA0CF01ED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A6DEB5-0D59-4A4C-80F1-4072CCB1AB9C}" type="datetimeFigureOut">
              <a:rPr lang="en-US" smtClean="0"/>
              <a:pPr/>
              <a:t>3/16/2026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240098-E5FE-4F56-9BBA-3DA0CF01EDB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21920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dirty="0"/>
              <a:t>Germantown View </a:t>
            </a:r>
            <a:br>
              <a:rPr lang="en-US" sz="4000" dirty="0"/>
            </a:br>
            <a:r>
              <a:rPr lang="en-US" sz="4000" dirty="0"/>
              <a:t>Stormwater Pond Retrofit Projects</a:t>
            </a:r>
            <a:br>
              <a:rPr lang="en-US" sz="4000" dirty="0"/>
            </a:br>
            <a:br>
              <a:rPr lang="en-US" sz="1600" dirty="0"/>
            </a:br>
            <a:r>
              <a:rPr lang="en-US" sz="2000" dirty="0"/>
              <a:t>Second Public Meeting: March 13, 2018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4386"/>
            <a:ext cx="2743200" cy="13551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18326"/>
            <a:ext cx="3803904" cy="2852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518326"/>
            <a:ext cx="3803904" cy="28529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960438"/>
            <a:ext cx="8229600" cy="4873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Two types of designs for Ponds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Channel Protection Volume (CPV)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Designing a pond to capture 2.6 inches of rain (a 1-year storm event)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Storing and slowly releasing this rain event for 12 to 24 hours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Main Objective for this Design: Provide the greatest impact to reduce downstream erosion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Water Quality Volume (WQV)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Capturing and filtering out the pollutants during a 1-inch rain event, and is based on impervious area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Main Objective for this Design: Reduce nutrients from entering the stream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0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Ideal Situation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Design a facility that does both with the land area being the only limiting factor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541D41A-73C6-41AF-8E29-89EA4158AADA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77669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1143000"/>
            <a:ext cx="3124200" cy="1447800"/>
          </a:xfrm>
        </p:spPr>
        <p:txBody>
          <a:bodyPr>
            <a:normAutofit/>
          </a:bodyPr>
          <a:lstStyle/>
          <a:p>
            <a:r>
              <a:rPr lang="en-US" sz="3200" dirty="0"/>
              <a:t>Germantown View Site Vicinity Map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000E0D1-1351-4934-A593-031807ADE10A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23132"/>
            <a:ext cx="4922363" cy="575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/>
              <a:t>Germantown View</a:t>
            </a:r>
            <a:br>
              <a:rPr lang="en-US" sz="4400" dirty="0"/>
            </a:br>
            <a:r>
              <a:rPr lang="en-US" sz="3300" dirty="0"/>
              <a:t>Aerial Image of Site Area</a:t>
            </a:r>
          </a:p>
        </p:txBody>
      </p:sp>
      <p:sp>
        <p:nvSpPr>
          <p:cNvPr id="10" name="Content Placeholder 9"/>
          <p:cNvSpPr txBox="1">
            <a:spLocks/>
          </p:cNvSpPr>
          <p:nvPr/>
        </p:nvSpPr>
        <p:spPr bwMode="auto">
          <a:xfrm>
            <a:off x="2651723" y="6400800"/>
            <a:ext cx="384055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US" altLang="en-US" sz="1200" dirty="0"/>
              <a:t>Aerial Image – Looking North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2FFEC07-2D9A-4EFA-83BB-658649AE4DBF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8" y="1869018"/>
            <a:ext cx="8631323" cy="415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07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1359240" y="3916315"/>
            <a:ext cx="29178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Existing corrugated metal riser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4632329" y="3939411"/>
            <a:ext cx="30177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Existing embankment (dam)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1367163" y="6518794"/>
            <a:ext cx="29178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Existing pond outfall pipes 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732206" y="6518794"/>
            <a:ext cx="29178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Inflow stream channel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819400" y="914400"/>
            <a:ext cx="3329715" cy="762000"/>
          </a:xfrm>
        </p:spPr>
        <p:txBody>
          <a:bodyPr>
            <a:normAutofit/>
          </a:bodyPr>
          <a:lstStyle/>
          <a:p>
            <a:r>
              <a:rPr lang="en-US" sz="3200" dirty="0"/>
              <a:t>Existing Conditions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04800" y="533400"/>
            <a:ext cx="8610600" cy="762000"/>
          </a:xfrm>
          <a:prstGeom prst="rect">
            <a:avLst/>
          </a:prstGeom>
        </p:spPr>
        <p:txBody>
          <a:bodyPr vert="horz" lIns="0" rIns="0" bIns="0" anchor="b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Germantown View Pond Design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05CAF993-8E4E-482B-B372-0F10CA3CF556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63" y="4297314"/>
            <a:ext cx="2938209" cy="2203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65" y="1704801"/>
            <a:ext cx="2898639" cy="2173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234" y="1704801"/>
            <a:ext cx="2924813" cy="2193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33" y="4307812"/>
            <a:ext cx="2895479" cy="217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8952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610600" cy="685800"/>
          </a:xfrm>
        </p:spPr>
        <p:txBody>
          <a:bodyPr>
            <a:normAutofit/>
          </a:bodyPr>
          <a:lstStyle/>
          <a:p>
            <a:r>
              <a:rPr lang="en-US" sz="4000" dirty="0"/>
              <a:t>Goals of the Germantown View Project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534400" cy="47244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Create a permanent pool to capture nutrients and provide water quality treatment (full Water Quality Volume, WQv)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Reduce runoff “peak-flow” also called Channel Protection Volume (CPv)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Enhance site aesthetics with extensive plantings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Aquatic plants within and along the perimeter of the permanent pool will help absorb nutrients and provide a balanced aquatic ecosystem.  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Will attract amphibian (frogs, salamanders, etc.) and (smaller) fish species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The resulting aquatic ecosystem will have a balance of prey (mosquitoes) and predator  species </a:t>
            </a:r>
          </a:p>
          <a:p>
            <a:pPr>
              <a:lnSpc>
                <a:spcPct val="90000"/>
              </a:lnSpc>
            </a:pPr>
            <a:r>
              <a:rPr lang="en-US" dirty="0"/>
              <a:t>Replace riser structure</a:t>
            </a:r>
          </a:p>
          <a:p>
            <a:pPr>
              <a:lnSpc>
                <a:spcPct val="90000"/>
              </a:lnSpc>
            </a:pPr>
            <a:r>
              <a:rPr lang="en-US" dirty="0"/>
              <a:t>Upgrade outfall barrel to current standards Using Slip Lining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1A2D74B-B721-477F-9A97-3974F5A48179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610600" cy="762000"/>
          </a:xfrm>
        </p:spPr>
        <p:txBody>
          <a:bodyPr>
            <a:noAutofit/>
          </a:bodyPr>
          <a:lstStyle/>
          <a:p>
            <a:r>
              <a:rPr lang="en-US" sz="4000" dirty="0"/>
              <a:t>Germantown View – Drainage Area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97DB840-48C1-46FE-9CA6-B0EBB2AD932F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1" y="1676400"/>
            <a:ext cx="8364850" cy="424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91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610600" cy="762000"/>
          </a:xfrm>
        </p:spPr>
        <p:txBody>
          <a:bodyPr>
            <a:noAutofit/>
          </a:bodyPr>
          <a:lstStyle/>
          <a:p>
            <a:r>
              <a:rPr lang="en-US" sz="4000" dirty="0"/>
              <a:t>Germantown View Proposed Pond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077E23-2CFD-49B0-95AF-20B6CC935FCD}"/>
              </a:ext>
            </a:extLst>
          </p:cNvPr>
          <p:cNvSpPr txBox="1"/>
          <p:nvPr/>
        </p:nvSpPr>
        <p:spPr>
          <a:xfrm>
            <a:off x="6592455" y="4953000"/>
            <a:ext cx="2133600" cy="11541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latin typeface="+mj-lt"/>
              </a:rPr>
              <a:t>Design Summary</a:t>
            </a:r>
          </a:p>
          <a:p>
            <a:r>
              <a:rPr lang="en-US" sz="1100" dirty="0">
                <a:latin typeface="+mj-lt"/>
              </a:rPr>
              <a:t>Total DA = 110.45 acres</a:t>
            </a:r>
          </a:p>
          <a:p>
            <a:r>
              <a:rPr lang="en-US" sz="1100" dirty="0">
                <a:latin typeface="+mj-lt"/>
              </a:rPr>
              <a:t>Individual DA = 23.03 acres</a:t>
            </a:r>
          </a:p>
          <a:p>
            <a:r>
              <a:rPr lang="en-US" sz="1100" dirty="0">
                <a:latin typeface="+mj-lt"/>
              </a:rPr>
              <a:t>WQ Provided = 0.46 ac-ft (100%)</a:t>
            </a:r>
          </a:p>
          <a:p>
            <a:r>
              <a:rPr lang="en-US" sz="1100" dirty="0">
                <a:latin typeface="+mj-lt"/>
              </a:rPr>
              <a:t>CPv Provided = 3.26 ac-ft (100%)</a:t>
            </a:r>
          </a:p>
          <a:p>
            <a:r>
              <a:rPr lang="en-US" sz="1100" dirty="0">
                <a:latin typeface="+mj-lt"/>
              </a:rPr>
              <a:t>Imp Area Treated = 3.65 acres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4D103A1-1CD6-4394-802C-D09D0664088B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8" y="1596213"/>
            <a:ext cx="8382000" cy="48185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610600" cy="762000"/>
          </a:xfrm>
        </p:spPr>
        <p:txBody>
          <a:bodyPr>
            <a:noAutofit/>
          </a:bodyPr>
          <a:lstStyle/>
          <a:p>
            <a:r>
              <a:rPr lang="en-US" sz="4000" dirty="0"/>
              <a:t>Germantown View Proposed Pond Design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696A0F5-25CB-44C3-A20B-312DF09A3A33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15277"/>
            <a:ext cx="8610600" cy="328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23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04" y="698500"/>
            <a:ext cx="7951055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dirty="0"/>
              <a:t>Examples of Wet Pond Retrofits</a:t>
            </a:r>
          </a:p>
        </p:txBody>
      </p:sp>
      <p:pic>
        <p:nvPicPr>
          <p:cNvPr id="34819" name="Picture 8" descr="C:\Users\chyde\Desktop\100_14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4" r="5775" b="17783"/>
          <a:stretch>
            <a:fillRect/>
          </a:stretch>
        </p:blipFill>
        <p:spPr bwMode="auto">
          <a:xfrm>
            <a:off x="584017" y="1322069"/>
            <a:ext cx="3505200" cy="20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" b="6990"/>
          <a:stretch>
            <a:fillRect/>
          </a:stretch>
        </p:blipFill>
        <p:spPr bwMode="auto">
          <a:xfrm>
            <a:off x="584017" y="3839308"/>
            <a:ext cx="3759383" cy="256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7" b="14285"/>
          <a:stretch>
            <a:fillRect/>
          </a:stretch>
        </p:blipFill>
        <p:spPr bwMode="auto">
          <a:xfrm>
            <a:off x="5077375" y="3839308"/>
            <a:ext cx="3874538" cy="256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C:\Users\chyde\Pictures\marketing\DSCN22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2"/>
          <a:stretch>
            <a:fillRect/>
          </a:stretch>
        </p:blipFill>
        <p:spPr bwMode="auto">
          <a:xfrm>
            <a:off x="5145576" y="1322067"/>
            <a:ext cx="3425154" cy="208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1457019" y="3471365"/>
            <a:ext cx="19463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Garamond" panose="02020404030301010803" pitchFamily="18" charset="0"/>
              </a:rPr>
              <a:t>In Construction</a:t>
            </a:r>
          </a:p>
        </p:txBody>
      </p:sp>
      <p:sp>
        <p:nvSpPr>
          <p:cNvPr id="34824" name="TextBox 9"/>
          <p:cNvSpPr txBox="1">
            <a:spLocks noChangeArrowheads="1"/>
          </p:cNvSpPr>
          <p:nvPr/>
        </p:nvSpPr>
        <p:spPr bwMode="auto">
          <a:xfrm>
            <a:off x="5675495" y="3471365"/>
            <a:ext cx="28952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Garamond" panose="02020404030301010803" pitchFamily="18" charset="0"/>
              </a:rPr>
              <a:t>1 Year After Construction</a:t>
            </a:r>
          </a:p>
        </p:txBody>
      </p:sp>
      <p:sp>
        <p:nvSpPr>
          <p:cNvPr id="34825" name="TextBox 10"/>
          <p:cNvSpPr txBox="1">
            <a:spLocks noChangeArrowheads="1"/>
          </p:cNvSpPr>
          <p:nvPr/>
        </p:nvSpPr>
        <p:spPr bwMode="auto">
          <a:xfrm>
            <a:off x="1347102" y="6471483"/>
            <a:ext cx="2996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Garamond" panose="02020404030301010803" pitchFamily="18" charset="0"/>
              </a:rPr>
              <a:t>5 Years After Construction</a:t>
            </a:r>
          </a:p>
        </p:txBody>
      </p:sp>
      <p:sp>
        <p:nvSpPr>
          <p:cNvPr id="34826" name="TextBox 11"/>
          <p:cNvSpPr txBox="1">
            <a:spLocks noChangeArrowheads="1"/>
          </p:cNvSpPr>
          <p:nvPr/>
        </p:nvSpPr>
        <p:spPr bwMode="auto">
          <a:xfrm>
            <a:off x="5825881" y="6460458"/>
            <a:ext cx="31260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Garamond" panose="02020404030301010803" pitchFamily="18" charset="0"/>
              </a:rPr>
              <a:t>5 Years After Construction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32DB053-2C69-4A80-A6D5-D6D837998B7B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200229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04" y="698500"/>
            <a:ext cx="7951055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dirty="0"/>
              <a:t>Example Native Vegetation for Aquatic Bench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32DB053-2C69-4A80-A6D5-D6D837998B7B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19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F7EF2-DE75-4BAF-A07E-51502ACD6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55" y="1423034"/>
            <a:ext cx="2886891" cy="24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39B80-B6D2-42D5-A786-E3F5969CC7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30" y="1315723"/>
            <a:ext cx="18288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1A6D1-7737-4AF1-9733-2B6633E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00" y="1334931"/>
            <a:ext cx="2057400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4A54C4-5443-4D2E-BBA6-16579FFB9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370" y="2839403"/>
            <a:ext cx="914400" cy="137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3AE0A2-E3F6-48CE-BF90-1343CA3818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30" y="2839403"/>
            <a:ext cx="2057400" cy="1371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7D9104-1E6D-4DA7-AD7F-BEC5266FD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500" y="2839403"/>
            <a:ext cx="2057400" cy="1371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0D9573-ACF6-4DBC-904B-CE838F0D4D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7456170" y="1315723"/>
            <a:ext cx="1371600" cy="1371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603D0E-2286-4B1C-97A0-4227B7FC53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0" y="4547869"/>
            <a:ext cx="12192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8D2E5F-A6F5-480A-8AC3-0987C28DC4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390" y="4547869"/>
            <a:ext cx="12192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B8DD4F-B97F-42F2-A64F-B774F828CD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570" y="4547869"/>
            <a:ext cx="12192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A22D3D2-D3BB-433F-9573-9EE65F1163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480" y="4547869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7505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Introductions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469900" y="1066800"/>
            <a:ext cx="8305800" cy="46212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None/>
              <a:defRPr/>
            </a:pPr>
            <a:br>
              <a:rPr lang="en-US" sz="2000" b="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endParaRPr lang="en-US" sz="2000" b="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  <a:p>
            <a:pPr marL="346075" lvl="2" indent="-346075">
              <a:lnSpc>
                <a:spcPct val="90000"/>
              </a:lnSpc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Tony Kakoullis, P.E.</a:t>
            </a:r>
            <a:endParaRPr lang="en-US" sz="2800" b="0" dirty="0">
              <a:latin typeface="Calibri" pitchFamily="34" charset="0"/>
              <a:cs typeface="Calibri" pitchFamily="34" charset="0"/>
            </a:endParaRPr>
          </a:p>
          <a:p>
            <a:pPr marL="803275" lvl="3" indent="-346075">
              <a:lnSpc>
                <a:spcPct val="90000"/>
              </a:lnSpc>
              <a:defRPr/>
            </a:pPr>
            <a:r>
              <a:rPr lang="en-US" sz="2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Project Manager, Montgomery County DEP/JV</a:t>
            </a:r>
          </a:p>
          <a:p>
            <a:pPr marL="803275" lvl="3" indent="-346075">
              <a:lnSpc>
                <a:spcPct val="90000"/>
              </a:lnSpc>
              <a:defRPr/>
            </a:pPr>
            <a:endParaRPr lang="en-US" sz="2000" b="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  <a:p>
            <a:pPr marL="346075" lvl="2" indent="-346075">
              <a:lnSpc>
                <a:spcPct val="90000"/>
              </a:lnSpc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Robyn Barnhart, P.E.</a:t>
            </a:r>
          </a:p>
          <a:p>
            <a:pPr marL="803275" lvl="3" indent="-346075">
              <a:lnSpc>
                <a:spcPct val="90000"/>
              </a:lnSpc>
              <a:defRPr/>
            </a:pPr>
            <a:r>
              <a:rPr lang="en-US" sz="2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Project Designer, CPJ &amp; Associates, Inc.</a:t>
            </a:r>
          </a:p>
          <a:p>
            <a:pPr marL="803275" lvl="3" indent="-346075">
              <a:lnSpc>
                <a:spcPct val="90000"/>
              </a:lnSpc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346075" lvl="2" indent="-346075">
              <a:lnSpc>
                <a:spcPct val="90000"/>
              </a:lnSpc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Doug Marshall</a:t>
            </a:r>
          </a:p>
          <a:p>
            <a:pPr marL="803275" lvl="3" indent="-346075">
              <a:lnSpc>
                <a:spcPct val="90000"/>
              </a:lnSpc>
              <a:defRPr/>
            </a:pPr>
            <a:r>
              <a:rPr lang="en-US" sz="2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Project Planner, Montgomery County DEP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803275" lvl="3" indent="-346075">
              <a:lnSpc>
                <a:spcPct val="90000"/>
              </a:lnSpc>
              <a:defRPr/>
            </a:pPr>
            <a:endParaRPr lang="en-US" sz="2000" b="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  <a:p>
            <a:pPr marL="346075" lvl="2" indent="-346075">
              <a:lnSpc>
                <a:spcPct val="90000"/>
              </a:lnSpc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Radhika Wijetunge</a:t>
            </a:r>
          </a:p>
          <a:p>
            <a:pPr marL="803275" lvl="3" indent="-346075">
              <a:lnSpc>
                <a:spcPct val="90000"/>
              </a:lnSpc>
              <a:defRPr/>
            </a:pPr>
            <a:r>
              <a:rPr lang="en-US" sz="2000" b="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Staff Planner, Montgomery County DEP/JV</a:t>
            </a:r>
            <a:br>
              <a:rPr lang="en-US" sz="2000" b="0" dirty="0">
                <a:solidFill>
                  <a:schemeClr val="accent1"/>
                </a:solidFill>
                <a:highlight>
                  <a:srgbClr val="FFFF00"/>
                </a:highlight>
                <a:latin typeface="Calibri" pitchFamily="34" charset="0"/>
                <a:cs typeface="Calibri" pitchFamily="34" charset="0"/>
              </a:rPr>
            </a:br>
            <a:endParaRPr lang="en-US" sz="700" dirty="0">
              <a:highlight>
                <a:srgbClr val="FFFF00"/>
              </a:highlight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b="0" dirty="0">
              <a:solidFill>
                <a:schemeClr val="accent3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38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9B8A9A2-4FA0-4776-BE45-D636DCDB7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57" y="1660882"/>
            <a:ext cx="1784480" cy="2379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472" y="636925"/>
            <a:ext cx="7951055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dirty="0"/>
              <a:t>Common Riparian Trees and Plants Examples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32DB053-2C69-4A80-A6D5-D6D837998B7B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20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8DBFA1-31DF-491F-9774-C80EFA3DFDC8}"/>
              </a:ext>
            </a:extLst>
          </p:cNvPr>
          <p:cNvSpPr txBox="1"/>
          <p:nvPr/>
        </p:nvSpPr>
        <p:spPr>
          <a:xfrm>
            <a:off x="178757" y="128960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E68C7-5B62-4005-86C2-C876A2638E65}"/>
              </a:ext>
            </a:extLst>
          </p:cNvPr>
          <p:cNvSpPr txBox="1"/>
          <p:nvPr/>
        </p:nvSpPr>
        <p:spPr>
          <a:xfrm>
            <a:off x="7215271" y="2032286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Live Stakes</a:t>
            </a:r>
          </a:p>
        </p:txBody>
      </p:sp>
      <p:sp>
        <p:nvSpPr>
          <p:cNvPr id="10" name="AutoShape 2" descr="Image result for spice bush usda">
            <a:extLst>
              <a:ext uri="{FF2B5EF4-FFF2-40B4-BE49-F238E27FC236}">
                <a16:creationId xmlns:a16="http://schemas.microsoft.com/office/drawing/2014/main" id="{0E322EAC-74D2-40EB-9F1B-71135ED107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24250" y="1857375"/>
            <a:ext cx="2095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CE6803-6540-4E31-9ABD-C055898A9FD3}"/>
              </a:ext>
            </a:extLst>
          </p:cNvPr>
          <p:cNvSpPr txBox="1"/>
          <p:nvPr/>
        </p:nvSpPr>
        <p:spPr>
          <a:xfrm>
            <a:off x="2749881" y="1677951"/>
            <a:ext cx="1504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Common Hackberry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0AE6594-0ED9-4110-82F9-01160D566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1" y="1658937"/>
            <a:ext cx="2181225" cy="23812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E00CADE-35DA-4F4B-92B1-BF693FBACE33}"/>
              </a:ext>
            </a:extLst>
          </p:cNvPr>
          <p:cNvSpPr/>
          <p:nvPr/>
        </p:nvSpPr>
        <p:spPr>
          <a:xfrm>
            <a:off x="242252" y="3503096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Kentucky Coffee Tree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A5284A-8501-4AF7-A140-40DB056A0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134" y="1666899"/>
            <a:ext cx="1829454" cy="20002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FDD09C-0DB4-4201-A550-54035DC42E0D}"/>
              </a:ext>
            </a:extLst>
          </p:cNvPr>
          <p:cNvSpPr txBox="1"/>
          <p:nvPr/>
        </p:nvSpPr>
        <p:spPr>
          <a:xfrm>
            <a:off x="4562134" y="3384837"/>
            <a:ext cx="1504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Black Gum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41512E7-3FCA-4373-8C91-64C7D3A28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6728" y="4428123"/>
            <a:ext cx="2701805" cy="20272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5A2CC9E-D0E3-4F7C-A09F-FAD0009BED6A}"/>
              </a:ext>
            </a:extLst>
          </p:cNvPr>
          <p:cNvSpPr txBox="1"/>
          <p:nvPr/>
        </p:nvSpPr>
        <p:spPr>
          <a:xfrm>
            <a:off x="3711170" y="4428123"/>
            <a:ext cx="18887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Buttonbush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986CEAF-3868-462D-9FAA-45D72E8072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1" y="4428123"/>
            <a:ext cx="3040856" cy="202723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F51E91-B48E-4460-A2CC-7DA53833AB6E}"/>
              </a:ext>
            </a:extLst>
          </p:cNvPr>
          <p:cNvSpPr txBox="1"/>
          <p:nvPr/>
        </p:nvSpPr>
        <p:spPr>
          <a:xfrm>
            <a:off x="178757" y="405879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Shrubs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EEDD64-3E0C-4654-837A-D96224C93AB5}"/>
              </a:ext>
            </a:extLst>
          </p:cNvPr>
          <p:cNvSpPr txBox="1"/>
          <p:nvPr/>
        </p:nvSpPr>
        <p:spPr>
          <a:xfrm>
            <a:off x="448717" y="4421046"/>
            <a:ext cx="18887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Buttonbush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B176E89-C6C3-4675-A7FF-679059392E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64" y="2444034"/>
            <a:ext cx="1957925" cy="130528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4DAA5BF-9041-4C00-97EC-F6D5372F4170}"/>
              </a:ext>
            </a:extLst>
          </p:cNvPr>
          <p:cNvSpPr txBox="1"/>
          <p:nvPr/>
        </p:nvSpPr>
        <p:spPr>
          <a:xfrm>
            <a:off x="6909835" y="3478207"/>
            <a:ext cx="18887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Black Willow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432C576-7A91-468C-A3FC-6C4C2CF20E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64" y="3921321"/>
            <a:ext cx="1958212" cy="133647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C3EE74C-C0CB-40FF-AFA0-11D0A060594D}"/>
              </a:ext>
            </a:extLst>
          </p:cNvPr>
          <p:cNvSpPr txBox="1"/>
          <p:nvPr/>
        </p:nvSpPr>
        <p:spPr>
          <a:xfrm>
            <a:off x="6918616" y="4982612"/>
            <a:ext cx="18887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Silky Dogwood</a:t>
            </a:r>
          </a:p>
        </p:txBody>
      </p:sp>
    </p:spTree>
    <p:extLst>
      <p:ext uri="{BB962C8B-B14F-4D97-AF65-F5344CB8AC3E}">
        <p14:creationId xmlns:p14="http://schemas.microsoft.com/office/powerpoint/2010/main" val="3630900741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9"/>
          <p:cNvSpPr txBox="1">
            <a:spLocks/>
          </p:cNvSpPr>
          <p:nvPr/>
        </p:nvSpPr>
        <p:spPr bwMode="auto">
          <a:xfrm>
            <a:off x="407537" y="4922484"/>
            <a:ext cx="3707263" cy="64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1200" dirty="0"/>
              <a:t>Aquatic vegetation provides buffer between the water’s edge and adjacent land </a:t>
            </a:r>
          </a:p>
        </p:txBody>
      </p:sp>
      <p:sp>
        <p:nvSpPr>
          <p:cNvPr id="8" name="Content Placeholder 9"/>
          <p:cNvSpPr txBox="1">
            <a:spLocks/>
          </p:cNvSpPr>
          <p:nvPr/>
        </p:nvSpPr>
        <p:spPr bwMode="auto">
          <a:xfrm>
            <a:off x="4686925" y="4922484"/>
            <a:ext cx="3707263" cy="64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1200" dirty="0"/>
              <a:t>Native plant species foster aquatic ecosystem development within pond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1419" y="838200"/>
            <a:ext cx="8055381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Vegetated Pond Fringe Examples</a:t>
            </a:r>
          </a:p>
        </p:txBody>
      </p:sp>
      <p:pic>
        <p:nvPicPr>
          <p:cNvPr id="10" name="Picture 9" descr="\\ms4.biohabitats.com\EngineeringDesign\Shared Documents\Pond Photos\Tivoli Pond Seq 210\Picture 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807" y="1828800"/>
            <a:ext cx="4080793" cy="3048000"/>
          </a:xfrm>
          <a:prstGeom prst="rect">
            <a:avLst/>
          </a:prstGeom>
          <a:noFill/>
        </p:spPr>
      </p:pic>
      <p:pic>
        <p:nvPicPr>
          <p:cNvPr id="11" name="Picture 10" descr="\\ms4.biohabitats.com\EngineeringDesign\Shared Documents\Pond Photos\Tivoli Pond Seq 210\Picture 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828800"/>
            <a:ext cx="4080794" cy="3048000"/>
          </a:xfrm>
          <a:prstGeom prst="rect">
            <a:avLst/>
          </a:prstGeom>
          <a:noFill/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1CDFCBE2-AA9B-430D-A95E-A75CF432223B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973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7696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200" dirty="0"/>
              <a:t>What to Expect During Construction</a:t>
            </a:r>
            <a:endParaRPr lang="en-US" altLang="en-US" sz="4200" dirty="0">
              <a:solidFill>
                <a:srgbClr val="FF0000"/>
              </a:solidFill>
            </a:endParaRPr>
          </a:p>
        </p:txBody>
      </p:sp>
      <p:sp>
        <p:nvSpPr>
          <p:cNvPr id="15363" name="Content Placeholder 9"/>
          <p:cNvSpPr>
            <a:spLocks noGrp="1"/>
          </p:cNvSpPr>
          <p:nvPr>
            <p:ph idx="1"/>
          </p:nvPr>
        </p:nvSpPr>
        <p:spPr>
          <a:xfrm>
            <a:off x="381000" y="1905000"/>
            <a:ext cx="8305800" cy="41910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en-US" b="1" dirty="0"/>
              <a:t>Duration</a:t>
            </a:r>
          </a:p>
          <a:p>
            <a:pPr lvl="1" eaLnBrk="1" hangingPunct="1">
              <a:defRPr/>
            </a:pPr>
            <a:r>
              <a:rPr lang="en-US" dirty="0"/>
              <a:t>Approximately 8-10 months (weather dependent)</a:t>
            </a:r>
          </a:p>
          <a:p>
            <a:pPr eaLnBrk="1" hangingPunct="1">
              <a:defRPr/>
            </a:pPr>
            <a:r>
              <a:rPr lang="en-US" b="1" dirty="0"/>
              <a:t>Construction Hours</a:t>
            </a:r>
          </a:p>
          <a:p>
            <a:pPr lvl="1" eaLnBrk="1" hangingPunct="1">
              <a:defRPr/>
            </a:pPr>
            <a:r>
              <a:rPr lang="en-US" dirty="0"/>
              <a:t>Monday through Friday, 7AM – 4PM</a:t>
            </a:r>
          </a:p>
          <a:p>
            <a:pPr eaLnBrk="1" hangingPunct="1">
              <a:defRPr/>
            </a:pPr>
            <a:r>
              <a:rPr lang="en-US" b="1" dirty="0"/>
              <a:t>Safety</a:t>
            </a:r>
          </a:p>
          <a:p>
            <a:pPr lvl="1" eaLnBrk="1" hangingPunct="1">
              <a:defRPr/>
            </a:pPr>
            <a:r>
              <a:rPr lang="en-US" dirty="0"/>
              <a:t>Work limits will be fenced with high visibility orange construction safety fence</a:t>
            </a:r>
          </a:p>
          <a:p>
            <a:pPr eaLnBrk="1" hangingPunct="1">
              <a:defRPr/>
            </a:pPr>
            <a:r>
              <a:rPr lang="en-US" b="1" dirty="0"/>
              <a:t>Traffic</a:t>
            </a:r>
          </a:p>
          <a:p>
            <a:pPr lvl="1" eaLnBrk="1" hangingPunct="1">
              <a:defRPr/>
            </a:pPr>
            <a:r>
              <a:rPr lang="en-US" dirty="0"/>
              <a:t>Access off Great Seneca Highway</a:t>
            </a:r>
          </a:p>
          <a:p>
            <a:pPr eaLnBrk="1" hangingPunct="1">
              <a:defRPr/>
            </a:pPr>
            <a:r>
              <a:rPr lang="en-US" b="1" dirty="0"/>
              <a:t>Noise</a:t>
            </a:r>
          </a:p>
          <a:p>
            <a:pPr lvl="1" eaLnBrk="1" hangingPunct="1">
              <a:defRPr/>
            </a:pPr>
            <a:r>
              <a:rPr lang="en-US" dirty="0"/>
              <a:t>Contractor is required to comply with Montgomery County Noise Ordinance</a:t>
            </a:r>
            <a:endParaRPr lang="en-US" strike="sngStrike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b="1" dirty="0"/>
              <a:t>Sediment</a:t>
            </a:r>
          </a:p>
          <a:p>
            <a:pPr lvl="1" eaLnBrk="1" hangingPunct="1">
              <a:defRPr/>
            </a:pPr>
            <a:r>
              <a:rPr lang="en-US" dirty="0"/>
              <a:t>Contractor will be required to comply with Montgomery County Sediment Control Permit and not track dirt onto roads</a:t>
            </a:r>
          </a:p>
          <a:p>
            <a:pPr lvl="1" eaLnBrk="1" hangingPunct="1">
              <a:defRPr/>
            </a:pPr>
            <a:endParaRPr lang="en-US" dirty="0"/>
          </a:p>
          <a:p>
            <a:pPr lvl="1" eaLnBrk="1" hangingPunct="1">
              <a:defRPr/>
            </a:pPr>
            <a:endParaRPr lang="en-US" b="1" dirty="0"/>
          </a:p>
        </p:txBody>
      </p:sp>
      <p:pic>
        <p:nvPicPr>
          <p:cNvPr id="35845" name="Picture 4" descr="C:\Documents and Settings\Dorsed\Local Settings\Temporary Internet Files\Content.IE5\UJ5RUZAL\MC90039093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181600"/>
            <a:ext cx="10922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C23139E-3D53-4801-8F81-F8E15135D738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00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5562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Questions/Comments?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Doug Marshall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(240) 777-7767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douglas.marshall@montgomerycountymd.gov</a:t>
            </a:r>
            <a:br>
              <a:rPr lang="en-US" sz="2800" dirty="0">
                <a:solidFill>
                  <a:schemeClr val="tx1"/>
                </a:solidFill>
              </a:rPr>
            </a:b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Germantown View Project Page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1900" dirty="0">
                <a:solidFill>
                  <a:schemeClr val="tx1"/>
                </a:solidFill>
              </a:rPr>
              <a:t>https://www.montgomerycountymd.gov/water/restoration/germantown-view-seneca-forest.html</a:t>
            </a:r>
            <a:br>
              <a:rPr lang="en-US" sz="4000" dirty="0">
                <a:solidFill>
                  <a:schemeClr val="tx1"/>
                </a:solidFill>
              </a:rPr>
            </a:br>
            <a:br>
              <a:rPr lang="en-US" sz="4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4C9228A-5A31-4E00-81C8-07977C6A4D32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 descr="dragonfly larva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200400"/>
            <a:ext cx="1752600" cy="1335088"/>
          </a:xfrm>
          <a:prstGeom prst="rect">
            <a:avLst/>
          </a:prstGeom>
          <a:noFill/>
        </p:spPr>
      </p:pic>
      <p:pic>
        <p:nvPicPr>
          <p:cNvPr id="17414" name="Picture 7" descr="4ZQL5ZLL2Z0LPZRLPZ5LAZILWZLLTHZL6Z0LPZGHAH0LTHLL4ZXHCH4HTH7H1HQLBH0LBH8HBHH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1676400"/>
            <a:ext cx="2057400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8" descr="YQ50CQ40H0HQORKQNRZQURJKCQ403Q50Q0W0H0IQORSQ3RRQOQYKDQ70R070WR40FQHQBRFKWRRQURZQOQG09RG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676400"/>
            <a:ext cx="17526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9" descr="NR3KCRXQARRQURSQFRW0K0KQ00P0Q060R090K090YRKQR0E0Q020TRKQOR60DQI0DQ70TQ501R3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3276600"/>
            <a:ext cx="198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0" descr="04_close-up fro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4648200"/>
            <a:ext cx="2133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57200" y="1751013"/>
            <a:ext cx="4038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latin typeface="+mn-lt"/>
              </a:rPr>
              <a:t>Non-Biting Midge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latin typeface="+mn-lt"/>
              </a:rPr>
              <a:t>Diving Beetle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latin typeface="+mn-lt"/>
              </a:rPr>
              <a:t>Damselfly Larvae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latin typeface="+mn-lt"/>
              </a:rPr>
              <a:t>Backswimmers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latin typeface="+mn-lt"/>
              </a:rPr>
              <a:t>Water Scorpion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latin typeface="+mn-lt"/>
              </a:rPr>
              <a:t>Dragonfly Nymph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latin typeface="+mn-lt"/>
              </a:rPr>
              <a:t>Phantom Midge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latin typeface="+mn-lt"/>
              </a:rPr>
              <a:t>Water Strider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latin typeface="+mn-lt"/>
              </a:rPr>
              <a:t>Swallows, Adult Dragonflies, Frogs</a:t>
            </a:r>
          </a:p>
        </p:txBody>
      </p:sp>
      <p:pic>
        <p:nvPicPr>
          <p:cNvPr id="17419" name="Picture 5" descr="lge_wa-sc_co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5106988"/>
            <a:ext cx="1905000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6" descr="Water strid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9800" y="5180013"/>
            <a:ext cx="1676400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152400" y="838200"/>
            <a:ext cx="6629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chemeClr val="tx2"/>
                </a:solidFill>
                <a:latin typeface="+mj-lt"/>
              </a:rPr>
              <a:t>Mosquito Predators</a:t>
            </a:r>
          </a:p>
        </p:txBody>
      </p:sp>
      <p:sp>
        <p:nvSpPr>
          <p:cNvPr id="11" name="Content Placeholder 9"/>
          <p:cNvSpPr txBox="1">
            <a:spLocks/>
          </p:cNvSpPr>
          <p:nvPr/>
        </p:nvSpPr>
        <p:spPr bwMode="auto">
          <a:xfrm>
            <a:off x="4176933" y="2628900"/>
            <a:ext cx="146186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1200" dirty="0">
                <a:solidFill>
                  <a:schemeClr val="bg1"/>
                </a:solidFill>
              </a:rPr>
              <a:t>Dragonfly</a:t>
            </a:r>
          </a:p>
        </p:txBody>
      </p:sp>
      <p:sp>
        <p:nvSpPr>
          <p:cNvPr id="12" name="Content Placeholder 9"/>
          <p:cNvSpPr txBox="1">
            <a:spLocks/>
          </p:cNvSpPr>
          <p:nvPr/>
        </p:nvSpPr>
        <p:spPr bwMode="auto">
          <a:xfrm>
            <a:off x="6462933" y="2776537"/>
            <a:ext cx="146186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1200" dirty="0">
                <a:solidFill>
                  <a:schemeClr val="bg1"/>
                </a:solidFill>
              </a:rPr>
              <a:t>Diving beetle</a:t>
            </a:r>
          </a:p>
        </p:txBody>
      </p:sp>
      <p:sp>
        <p:nvSpPr>
          <p:cNvPr id="13" name="Content Placeholder 9"/>
          <p:cNvSpPr txBox="1">
            <a:spLocks/>
          </p:cNvSpPr>
          <p:nvPr/>
        </p:nvSpPr>
        <p:spPr bwMode="auto">
          <a:xfrm>
            <a:off x="4495800" y="4192808"/>
            <a:ext cx="146186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1200" dirty="0"/>
              <a:t>Dragonfly larva</a:t>
            </a:r>
          </a:p>
        </p:txBody>
      </p:sp>
      <p:sp>
        <p:nvSpPr>
          <p:cNvPr id="14" name="Content Placeholder 9"/>
          <p:cNvSpPr txBox="1">
            <a:spLocks/>
          </p:cNvSpPr>
          <p:nvPr/>
        </p:nvSpPr>
        <p:spPr bwMode="auto">
          <a:xfrm>
            <a:off x="6553200" y="4148375"/>
            <a:ext cx="146186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1200" dirty="0"/>
              <a:t>Megaloptera</a:t>
            </a:r>
          </a:p>
        </p:txBody>
      </p:sp>
      <p:sp>
        <p:nvSpPr>
          <p:cNvPr id="15" name="Content Placeholder 9"/>
          <p:cNvSpPr txBox="1">
            <a:spLocks/>
          </p:cNvSpPr>
          <p:nvPr/>
        </p:nvSpPr>
        <p:spPr bwMode="auto">
          <a:xfrm>
            <a:off x="5105400" y="5791200"/>
            <a:ext cx="146186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1200" dirty="0"/>
              <a:t>Water scorpion</a:t>
            </a:r>
          </a:p>
        </p:txBody>
      </p:sp>
      <p:sp>
        <p:nvSpPr>
          <p:cNvPr id="16" name="Content Placeholder 9"/>
          <p:cNvSpPr txBox="1">
            <a:spLocks/>
          </p:cNvSpPr>
          <p:nvPr/>
        </p:nvSpPr>
        <p:spPr bwMode="auto">
          <a:xfrm>
            <a:off x="2209800" y="6337349"/>
            <a:ext cx="146186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1200" dirty="0">
                <a:solidFill>
                  <a:schemeClr val="bg1"/>
                </a:solidFill>
              </a:rPr>
              <a:t>Water strider</a:t>
            </a:r>
          </a:p>
        </p:txBody>
      </p:sp>
      <p:sp>
        <p:nvSpPr>
          <p:cNvPr id="18" name="Content Placeholder 9"/>
          <p:cNvSpPr txBox="1">
            <a:spLocks/>
          </p:cNvSpPr>
          <p:nvPr/>
        </p:nvSpPr>
        <p:spPr bwMode="auto">
          <a:xfrm>
            <a:off x="7193866" y="5800725"/>
            <a:ext cx="146186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1200" dirty="0"/>
              <a:t>Frog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F5A5889-4AD8-4CE3-9AF2-2F32FABC1AFB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04850"/>
          </a:xfrm>
        </p:spPr>
        <p:txBody>
          <a:bodyPr>
            <a:normAutofit fontScale="90000"/>
          </a:bodyPr>
          <a:lstStyle/>
          <a:p>
            <a:r>
              <a:rPr lang="en-US" dirty="0"/>
              <a:t>Tonight’s Agenda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195" name="Content Placeholder 3"/>
          <p:cNvSpPr>
            <a:spLocks noGrp="1"/>
          </p:cNvSpPr>
          <p:nvPr>
            <p:ph idx="1"/>
          </p:nvPr>
        </p:nvSpPr>
        <p:spPr>
          <a:xfrm>
            <a:off x="457200" y="1799272"/>
            <a:ext cx="8229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Sources of water on earth</a:t>
            </a:r>
          </a:p>
          <a:p>
            <a:r>
              <a:rPr lang="en-US" dirty="0"/>
              <a:t>Montgomery County background</a:t>
            </a:r>
          </a:p>
          <a:p>
            <a:r>
              <a:rPr lang="en-US" dirty="0"/>
              <a:t>What is a watershed?</a:t>
            </a:r>
          </a:p>
          <a:p>
            <a:r>
              <a:rPr lang="en-US" dirty="0"/>
              <a:t>Introduction to stormwater runoff</a:t>
            </a:r>
          </a:p>
          <a:p>
            <a:r>
              <a:rPr lang="en-US" dirty="0"/>
              <a:t>What the County is doing to protect our waterways</a:t>
            </a:r>
          </a:p>
          <a:p>
            <a:r>
              <a:rPr lang="en-US" dirty="0"/>
              <a:t>Project goals</a:t>
            </a:r>
          </a:p>
          <a:p>
            <a:r>
              <a:rPr lang="en-US" dirty="0"/>
              <a:t>Proposed pond retrofit designs</a:t>
            </a:r>
          </a:p>
          <a:p>
            <a:r>
              <a:rPr lang="en-US" dirty="0"/>
              <a:t>Examples of similar projects </a:t>
            </a:r>
          </a:p>
          <a:p>
            <a:r>
              <a:rPr lang="en-US" dirty="0"/>
              <a:t>What to expect during construction</a:t>
            </a:r>
          </a:p>
          <a:p>
            <a:r>
              <a:rPr lang="en-US" dirty="0"/>
              <a:t>Project schedules</a:t>
            </a:r>
          </a:p>
          <a:p>
            <a:r>
              <a:rPr lang="en-US" dirty="0"/>
              <a:t>Questions/Comments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58200" y="6414769"/>
            <a:ext cx="533400" cy="365125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87400" y="863600"/>
          <a:ext cx="6629400" cy="350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633023" imgH="3505504" progId="Excel.Sheet.8">
                  <p:embed/>
                </p:oleObj>
              </mc:Choice>
              <mc:Fallback>
                <p:oleObj r:id="rId3" imgW="6633023" imgH="3505504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400" y="863600"/>
                        <a:ext cx="6629400" cy="3509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074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6629400" cy="1143000"/>
          </a:xfrm>
        </p:spPr>
        <p:txBody>
          <a:bodyPr/>
          <a:lstStyle/>
          <a:p>
            <a:r>
              <a:rPr lang="en-US" dirty="0"/>
              <a:t>Sources of Water</a:t>
            </a:r>
          </a:p>
        </p:txBody>
      </p:sp>
      <p:sp>
        <p:nvSpPr>
          <p:cNvPr id="1028" name="Rectangle 3075"/>
          <p:cNvSpPr>
            <a:spLocks noGrp="1" noChangeArrowheads="1"/>
          </p:cNvSpPr>
          <p:nvPr>
            <p:ph idx="1"/>
          </p:nvPr>
        </p:nvSpPr>
        <p:spPr>
          <a:xfrm>
            <a:off x="381000" y="3965575"/>
            <a:ext cx="8305800" cy="20748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About 97% is salt water</a:t>
            </a:r>
          </a:p>
          <a:p>
            <a:pPr>
              <a:defRPr/>
            </a:pPr>
            <a:r>
              <a:rPr lang="en-US" dirty="0"/>
              <a:t>About 2% is fresh</a:t>
            </a:r>
          </a:p>
          <a:p>
            <a:pPr>
              <a:defRPr/>
            </a:pPr>
            <a:r>
              <a:rPr lang="en-US" dirty="0"/>
              <a:t>Only 1% is available for drinking water </a:t>
            </a:r>
          </a:p>
          <a:p>
            <a:pPr lvl="1">
              <a:defRPr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95% from groundwater across the Country</a:t>
            </a:r>
          </a:p>
          <a:p>
            <a:pPr lvl="1">
              <a:defRPr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32% from groundwater, 68% from surface water in Maryland</a:t>
            </a:r>
          </a:p>
          <a:p>
            <a:pPr lvl="2">
              <a:buSzPct val="80000"/>
              <a:defRPr/>
            </a:pP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Potential for greater impacts from runoff in Maryland </a:t>
            </a:r>
          </a:p>
          <a:p>
            <a:pPr lvl="1">
              <a:buFont typeface="Wingdings 2" pitchFamily="18" charset="2"/>
              <a:buNone/>
              <a:defRPr/>
            </a:pPr>
            <a:endParaRPr lang="en-US" dirty="0">
              <a:solidFill>
                <a:srgbClr val="00CC00"/>
              </a:solidFill>
            </a:endParaRPr>
          </a:p>
          <a:p>
            <a:pPr lvl="1">
              <a:defRPr/>
            </a:pPr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345609F-C321-4945-81F8-5FA6DFF7CBAB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838200"/>
            <a:ext cx="7467600" cy="960438"/>
          </a:xfrm>
        </p:spPr>
        <p:txBody>
          <a:bodyPr/>
          <a:lstStyle/>
          <a:p>
            <a:pPr eaLnBrk="1" hangingPunct="1"/>
            <a:r>
              <a:rPr lang="en-US" dirty="0"/>
              <a:t>Montgomery County, MD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5410200" cy="3962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200" dirty="0">
                <a:cs typeface="Arial" charset="0"/>
              </a:rPr>
              <a:t>Over 1,000,000 people</a:t>
            </a:r>
          </a:p>
          <a:p>
            <a:pPr lvl="1">
              <a:defRPr/>
            </a:pPr>
            <a:r>
              <a:rPr lang="en-US" sz="2000" dirty="0">
                <a:cs typeface="Arial" charset="0"/>
              </a:rPr>
              <a:t>Second only to Baltimore City within Maryland in average people per </a:t>
            </a:r>
            <a:br>
              <a:rPr lang="en-US" sz="2000" dirty="0">
                <a:cs typeface="Arial" charset="0"/>
              </a:rPr>
            </a:br>
            <a:r>
              <a:rPr lang="en-US" sz="2000" dirty="0">
                <a:cs typeface="Arial" charset="0"/>
              </a:rPr>
              <a:t>square mile</a:t>
            </a:r>
          </a:p>
          <a:p>
            <a:pPr>
              <a:defRPr/>
            </a:pPr>
            <a:r>
              <a:rPr lang="en-US" sz="2200" dirty="0">
                <a:cs typeface="Arial" charset="0"/>
              </a:rPr>
              <a:t>500 sq. miles</a:t>
            </a:r>
            <a:endParaRPr lang="en-US" sz="2000" dirty="0">
              <a:cs typeface="Arial" charset="0"/>
            </a:endParaRPr>
          </a:p>
          <a:p>
            <a:pPr eaLnBrk="1" hangingPunct="1">
              <a:defRPr/>
            </a:pPr>
            <a:r>
              <a:rPr lang="en-US" sz="2200" dirty="0">
                <a:cs typeface="Arial" charset="0"/>
              </a:rPr>
              <a:t>About 12% impervious surface overall</a:t>
            </a:r>
          </a:p>
          <a:p>
            <a:pPr lvl="1" eaLnBrk="1" hangingPunct="1">
              <a:defRPr/>
            </a:pPr>
            <a:r>
              <a:rPr lang="en-US" sz="2000" dirty="0">
                <a:cs typeface="Arial" charset="0"/>
              </a:rPr>
              <a:t>About the size of Washington DC</a:t>
            </a:r>
          </a:p>
          <a:p>
            <a:pPr>
              <a:defRPr/>
            </a:pPr>
            <a:r>
              <a:rPr lang="en-US" sz="2200" dirty="0"/>
              <a:t>Over 1,500 miles of streams</a:t>
            </a:r>
            <a:endParaRPr lang="en-US" sz="2200" dirty="0">
              <a:cs typeface="Arial" charset="0"/>
            </a:endParaRPr>
          </a:p>
          <a:p>
            <a:pPr eaLnBrk="1" hangingPunct="1">
              <a:defRPr/>
            </a:pPr>
            <a:r>
              <a:rPr lang="en-US" sz="2200" dirty="0">
                <a:cs typeface="Arial" charset="0"/>
              </a:rPr>
              <a:t>Two major river basins: </a:t>
            </a:r>
          </a:p>
          <a:p>
            <a:pPr marL="673100" lvl="1" indent="-273050" eaLnBrk="1" hangingPunct="1">
              <a:defRPr/>
            </a:pPr>
            <a:r>
              <a:rPr lang="en-US" sz="1800" dirty="0">
                <a:cs typeface="Arial" charset="0"/>
              </a:rPr>
              <a:t>Potomac</a:t>
            </a:r>
            <a:endParaRPr lang="en-US" sz="1400" dirty="0">
              <a:cs typeface="Arial" charset="0"/>
            </a:endParaRPr>
          </a:p>
          <a:p>
            <a:pPr marL="673100" lvl="1" indent="-273050" eaLnBrk="1" hangingPunct="1">
              <a:defRPr/>
            </a:pPr>
            <a:r>
              <a:rPr lang="en-US" sz="1800" dirty="0">
                <a:cs typeface="Arial" charset="0"/>
              </a:rPr>
              <a:t>Patuxent</a:t>
            </a:r>
          </a:p>
          <a:p>
            <a:pPr marL="306387" eaLnBrk="1" hangingPunct="1">
              <a:defRPr/>
            </a:pPr>
            <a:r>
              <a:rPr lang="en-US" sz="2000" dirty="0">
                <a:cs typeface="Arial" charset="0"/>
              </a:rPr>
              <a:t>Eight local </a:t>
            </a:r>
            <a:r>
              <a:rPr lang="en-US" sz="2000" i="1" dirty="0">
                <a:cs typeface="Arial" charset="0"/>
              </a:rPr>
              <a:t>watersheds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105400" y="2057400"/>
            <a:ext cx="3810000" cy="3754438"/>
            <a:chOff x="5029200" y="1905000"/>
            <a:chExt cx="3810000" cy="3754438"/>
          </a:xfrm>
        </p:grpSpPr>
        <p:pic>
          <p:nvPicPr>
            <p:cNvPr id="10249" name="Picture 10" descr="mon.gif"/>
            <p:cNvPicPr>
              <a:picLocks noChangeAspect="1"/>
            </p:cNvPicPr>
            <p:nvPr/>
          </p:nvPicPr>
          <p:blipFill>
            <a:blip r:embed="rId3" cstate="print"/>
            <a:srcRect l="13792" r="15042"/>
            <a:stretch>
              <a:fillRect/>
            </a:stretch>
          </p:blipFill>
          <p:spPr bwMode="auto">
            <a:xfrm>
              <a:off x="5029200" y="1905000"/>
              <a:ext cx="3581400" cy="3754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 bwMode="auto">
            <a:xfrm>
              <a:off x="5943600" y="5181600"/>
              <a:ext cx="28956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>
              <a:spAutoFit/>
            </a:bodyPr>
            <a:lstStyle/>
            <a:p>
              <a:pPr eaLnBrk="0" hangingPunct="0">
                <a:defRPr/>
              </a:pPr>
              <a:r>
                <a:rPr lang="en-US" sz="1400" b="1" dirty="0">
                  <a:solidFill>
                    <a:schemeClr val="tx2">
                      <a:lumMod val="50000"/>
                    </a:schemeClr>
                  </a:solidFill>
                  <a:cs typeface="+mn-cs"/>
                </a:rPr>
                <a:t>District of Columbia</a:t>
              </a:r>
            </a:p>
          </p:txBody>
        </p:sp>
      </p:grpSp>
      <p:pic>
        <p:nvPicPr>
          <p:cNvPr id="13" name="Picture 12" descr="major_two_sheds201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D4D0C7"/>
              </a:clrFrom>
              <a:clrTo>
                <a:srgbClr val="D4D0C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37113" y="1752600"/>
            <a:ext cx="4002087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Box 11"/>
          <p:cNvSpPr txBox="1">
            <a:spLocks noChangeArrowheads="1"/>
          </p:cNvSpPr>
          <p:nvPr/>
        </p:nvSpPr>
        <p:spPr bwMode="auto">
          <a:xfrm>
            <a:off x="4876800" y="5740400"/>
            <a:ext cx="3505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Impervious</a:t>
            </a:r>
            <a:r>
              <a:rPr lang="en-US" sz="1600" dirty="0">
                <a:solidFill>
                  <a:schemeClr val="tx2"/>
                </a:solidFill>
              </a:rPr>
              <a:t>: Not allowing water to soak through the ground. </a:t>
            </a:r>
          </a:p>
        </p:txBody>
      </p:sp>
      <p:pic>
        <p:nvPicPr>
          <p:cNvPr id="11270" name="Picture 11" descr="Title_minus_white"/>
          <p:cNvPicPr>
            <a:picLocks noChangeAspect="1" noChangeArrowheads="1"/>
          </p:cNvPicPr>
          <p:nvPr/>
        </p:nvPicPr>
        <p:blipFill>
          <a:blip r:embed="rId5" cstate="print"/>
          <a:srcRect l="15909" t="13235" r="13638" b="11765"/>
          <a:stretch>
            <a:fillRect/>
          </a:stretch>
        </p:blipFill>
        <p:spPr bwMode="auto">
          <a:xfrm>
            <a:off x="4879975" y="1785938"/>
            <a:ext cx="4035425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E12D1DB-CA40-4C68-8928-8D2961C2B287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/>
      <p:bldP spid="102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228600" y="6858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is a Watershed?</a:t>
            </a:r>
          </a:p>
        </p:txBody>
      </p:sp>
      <p:sp>
        <p:nvSpPr>
          <p:cNvPr id="16387" name="Rectangle 1027"/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4572000" cy="3733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A </a:t>
            </a:r>
            <a:r>
              <a:rPr lang="en-US" sz="2800" b="1" i="1" dirty="0"/>
              <a:t>watershed </a:t>
            </a:r>
            <a:r>
              <a:rPr lang="en-US" sz="2800" dirty="0"/>
              <a:t>is an area from which the water above and below ground drains to the same place.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Different scales of watersheds: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Chesapeake Bay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Eight local watersheds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Neighborhood (to a storm drain)</a:t>
            </a:r>
          </a:p>
        </p:txBody>
      </p:sp>
      <p:pic>
        <p:nvPicPr>
          <p:cNvPr id="22" name="Picture 21" descr="cbaywatershed_montgCo_200x26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752600"/>
            <a:ext cx="3581400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 descr="Title_minus_white"/>
          <p:cNvPicPr>
            <a:picLocks noChangeAspect="1" noChangeArrowheads="1"/>
          </p:cNvPicPr>
          <p:nvPr/>
        </p:nvPicPr>
        <p:blipFill>
          <a:blip r:embed="rId4" cstate="print"/>
          <a:srcRect l="15909" t="13235" r="13638" b="11765"/>
          <a:stretch>
            <a:fillRect/>
          </a:stretch>
        </p:blipFill>
        <p:spPr bwMode="auto">
          <a:xfrm>
            <a:off x="5160963" y="2438400"/>
            <a:ext cx="39830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4EB4B2F-7877-4C67-AA44-F4A764A8C4E9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609600"/>
            <a:ext cx="7467600" cy="9604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What is Runoff?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5410200" cy="51816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sz="2400" dirty="0">
              <a:cs typeface="Arial" charset="0"/>
            </a:endParaRPr>
          </a:p>
          <a:p>
            <a:pPr marL="576263" lvl="1" eaLnBrk="1" hangingPunct="1"/>
            <a:endParaRPr lang="en-US" sz="2000" dirty="0">
              <a:cs typeface="Arial" charset="0"/>
            </a:endParaRPr>
          </a:p>
        </p:txBody>
      </p:sp>
      <p:sp>
        <p:nvSpPr>
          <p:cNvPr id="12292" name="TextBox 14"/>
          <p:cNvSpPr txBox="1">
            <a:spLocks noChangeArrowheads="1"/>
          </p:cNvSpPr>
          <p:nvPr/>
        </p:nvSpPr>
        <p:spPr bwMode="auto">
          <a:xfrm>
            <a:off x="152400" y="1600200"/>
            <a:ext cx="5867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Water that does not soak into the ground becomes surface runoff.  This runoff flows over hard surfaces like rooftops, driveways and parking lots collecting potential contaminants and flows:</a:t>
            </a:r>
          </a:p>
          <a:p>
            <a:pPr marL="471488" lvl="1" indent="-239713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Directly into streams</a:t>
            </a:r>
          </a:p>
          <a:p>
            <a:pPr marL="471488" lvl="1" indent="-239713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Into storm drain pipes, eventually leading to streams</a:t>
            </a:r>
          </a:p>
          <a:p>
            <a:pPr marL="471488" lvl="1" indent="-239713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Into stormwater management facilities, then streams</a:t>
            </a:r>
          </a:p>
        </p:txBody>
      </p:sp>
      <p:sp>
        <p:nvSpPr>
          <p:cNvPr id="12293" name="TextBox 10"/>
          <p:cNvSpPr txBox="1">
            <a:spLocks noChangeArrowheads="1"/>
          </p:cNvSpPr>
          <p:nvPr/>
        </p:nvSpPr>
        <p:spPr bwMode="auto">
          <a:xfrm>
            <a:off x="1066800" y="5410200"/>
            <a:ext cx="3581400" cy="1016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u="sng" dirty="0"/>
              <a:t>Two Major Issues: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Volume/Timing of Runoff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Water Quality</a:t>
            </a:r>
          </a:p>
        </p:txBody>
      </p:sp>
      <p:pic>
        <p:nvPicPr>
          <p:cNvPr id="12294" name="Picture 11"/>
          <p:cNvPicPr>
            <a:picLocks noChangeAspect="1" noChangeArrowheads="1"/>
          </p:cNvPicPr>
          <p:nvPr/>
        </p:nvPicPr>
        <p:blipFill>
          <a:blip r:embed="rId3" cstate="print"/>
          <a:srcRect l="5263" t="11163" r="52631" b="65207"/>
          <a:stretch>
            <a:fillRect/>
          </a:stretch>
        </p:blipFill>
        <p:spPr bwMode="auto">
          <a:xfrm>
            <a:off x="6019800" y="0"/>
            <a:ext cx="3124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9"/>
          <p:cNvPicPr>
            <a:picLocks noChangeAspect="1" noChangeArrowheads="1"/>
          </p:cNvPicPr>
          <p:nvPr/>
        </p:nvPicPr>
        <p:blipFill>
          <a:blip r:embed="rId4" cstate="print"/>
          <a:srcRect l="5263" t="47925" r="52631" b="25211"/>
          <a:stretch>
            <a:fillRect/>
          </a:stretch>
        </p:blipFill>
        <p:spPr bwMode="auto">
          <a:xfrm>
            <a:off x="6019800" y="3962400"/>
            <a:ext cx="3124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1"/>
          <p:cNvPicPr>
            <a:picLocks noChangeAspect="1" noChangeArrowheads="1"/>
          </p:cNvPicPr>
          <p:nvPr/>
        </p:nvPicPr>
        <p:blipFill>
          <a:blip r:embed="rId4" cstate="print"/>
          <a:srcRect l="5263" t="34492" r="52631" b="52075"/>
          <a:stretch>
            <a:fillRect/>
          </a:stretch>
        </p:blipFill>
        <p:spPr bwMode="auto">
          <a:xfrm>
            <a:off x="6019800" y="2514600"/>
            <a:ext cx="3124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6172200" y="4876800"/>
            <a:ext cx="685800" cy="685800"/>
          </a:xfrm>
          <a:prstGeom prst="ellipse">
            <a:avLst/>
          </a:prstGeom>
          <a:noFill/>
          <a:ln>
            <a:solidFill>
              <a:srgbClr val="EC31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229600" y="5715000"/>
            <a:ext cx="914400" cy="838200"/>
          </a:xfrm>
          <a:prstGeom prst="ellipse">
            <a:avLst/>
          </a:prstGeom>
          <a:noFill/>
          <a:ln>
            <a:solidFill>
              <a:srgbClr val="EC31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AA16EE0-26C4-4E4E-B481-C49363BEB8D3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 </a:t>
            </a:r>
            <a:fld id="{19AF74B0-61F5-466A-AD13-AA04BDB110E3}" type="slidenum">
              <a:rPr lang="en-US" smtClean="0">
                <a:solidFill>
                  <a:schemeClr val="bg1"/>
                </a:solidFill>
              </a:rPr>
              <a:pPr algn="ctr">
                <a:defRPr/>
              </a:p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838200"/>
            <a:ext cx="9220200" cy="1143000"/>
          </a:xfrm>
        </p:spPr>
        <p:txBody>
          <a:bodyPr lIns="45720" rIns="4572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What is the County doing to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protect our Streams?</a:t>
            </a:r>
            <a:endParaRPr lang="en-US" sz="36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37219" name="Rectangle 3"/>
          <p:cNvSpPr>
            <a:spLocks noGrp="1" noChangeAspect="1" noChangeArrowheads="1"/>
          </p:cNvSpPr>
          <p:nvPr>
            <p:ph idx="4294967295"/>
          </p:nvPr>
        </p:nvSpPr>
        <p:spPr>
          <a:xfrm>
            <a:off x="0" y="1981200"/>
            <a:ext cx="8305800" cy="4648200"/>
          </a:xfrm>
        </p:spPr>
        <p:txBody>
          <a:bodyPr>
            <a:noAutofit/>
          </a:bodyPr>
          <a:lstStyle/>
          <a:p>
            <a:pPr marL="287338" indent="-287338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dirty="0"/>
              <a:t>Must meet regulatory requirements</a:t>
            </a:r>
          </a:p>
          <a:p>
            <a:pPr marL="654051" lvl="1" indent="-28733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sz="2200" dirty="0"/>
              <a:t>Federal Clean Water Act permit program</a:t>
            </a:r>
          </a:p>
          <a:p>
            <a:pPr marL="654051" lvl="1" indent="-28733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US" sz="2200" b="1" dirty="0">
                <a:solidFill>
                  <a:srgbClr val="FF0000"/>
                </a:solidFill>
              </a:rPr>
              <a:t>MS4</a:t>
            </a:r>
            <a:r>
              <a:rPr lang="en-US" sz="2200" dirty="0">
                <a:solidFill>
                  <a:srgbClr val="FF0000"/>
                </a:solidFill>
              </a:rPr>
              <a:t> = </a:t>
            </a:r>
            <a:r>
              <a:rPr 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200" dirty="0">
                <a:solidFill>
                  <a:srgbClr val="FF0000"/>
                </a:solidFill>
              </a:rPr>
              <a:t>unicipal </a:t>
            </a:r>
            <a:r>
              <a:rPr 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200" dirty="0">
                <a:solidFill>
                  <a:srgbClr val="FF0000"/>
                </a:solidFill>
              </a:rPr>
              <a:t>eparate  </a:t>
            </a:r>
            <a:r>
              <a:rPr 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200" dirty="0">
                <a:solidFill>
                  <a:srgbClr val="FF0000"/>
                </a:solidFill>
              </a:rPr>
              <a:t>torm </a:t>
            </a:r>
            <a:r>
              <a:rPr 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200" dirty="0">
                <a:solidFill>
                  <a:srgbClr val="FF0000"/>
                </a:solidFill>
              </a:rPr>
              <a:t>ewer </a:t>
            </a:r>
            <a:r>
              <a:rPr 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200" dirty="0">
                <a:solidFill>
                  <a:srgbClr val="FF0000"/>
                </a:solidFill>
              </a:rPr>
              <a:t>ystem</a:t>
            </a:r>
            <a:endParaRPr lang="en-US" sz="1000" dirty="0">
              <a:solidFill>
                <a:srgbClr val="FF0000"/>
              </a:solidFill>
            </a:endParaRPr>
          </a:p>
          <a:p>
            <a:pPr marL="287338" indent="-287338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dirty="0"/>
              <a:t>Applies to all large and medium Maryland jurisdictions</a:t>
            </a:r>
            <a:endParaRPr lang="en-US" sz="1000" dirty="0"/>
          </a:p>
          <a:p>
            <a:pPr eaLnBrk="1" hangingPunct="1">
              <a:spcBef>
                <a:spcPts val="0"/>
              </a:spcBef>
              <a:defRPr/>
            </a:pPr>
            <a:r>
              <a:rPr lang="en-US" dirty="0"/>
              <a:t>County programs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2200" dirty="0"/>
              <a:t>Restore our streams and watersheds</a:t>
            </a:r>
          </a:p>
          <a:p>
            <a:pPr lvl="2" eaLnBrk="1" hangingPunct="1">
              <a:spcBef>
                <a:spcPts val="0"/>
              </a:spcBef>
              <a:defRPr/>
            </a:pPr>
            <a:r>
              <a:rPr lang="en-US" dirty="0"/>
              <a:t>Add runoff management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2200" dirty="0"/>
              <a:t>Meet water quality protection goals</a:t>
            </a:r>
            <a:r>
              <a:rPr lang="en-US" dirty="0"/>
              <a:t> </a:t>
            </a:r>
          </a:p>
          <a:p>
            <a:pPr lvl="2" eaLnBrk="1" hangingPunct="1">
              <a:spcBef>
                <a:spcPts val="0"/>
              </a:spcBef>
              <a:defRPr/>
            </a:pPr>
            <a:r>
              <a:rPr lang="en-US" dirty="0"/>
              <a:t>Reduce pollutants getting into our streams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2200" dirty="0"/>
              <a:t>Educate and engage all stakeholders</a:t>
            </a:r>
          </a:p>
          <a:p>
            <a:pPr lvl="2" eaLnBrk="1" hangingPunct="1">
              <a:spcBef>
                <a:spcPts val="0"/>
              </a:spcBef>
              <a:defRPr/>
            </a:pPr>
            <a:r>
              <a:rPr lang="en-US" dirty="0"/>
              <a:t>Individual actions make a difference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2200" dirty="0"/>
              <a:t>Focus on watersheds showing greatest impacts</a:t>
            </a:r>
          </a:p>
          <a:p>
            <a:pPr lvl="2" eaLnBrk="1" hangingPunct="1">
              <a:spcBef>
                <a:spcPts val="0"/>
              </a:spcBef>
              <a:buFont typeface="Wingdings 2" pitchFamily="18" charset="2"/>
              <a:buNone/>
              <a:defRPr/>
            </a:pPr>
            <a:endParaRPr lang="en-US" sz="1500" b="1" dirty="0"/>
          </a:p>
        </p:txBody>
      </p:sp>
      <p:pic>
        <p:nvPicPr>
          <p:cNvPr id="13317" name="Picture 6" descr="C:\TEMP\Document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9913" y="0"/>
            <a:ext cx="349408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C604236-C973-41E1-ADEA-AA06DEFFFBAB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857250"/>
          </a:xfrm>
        </p:spPr>
        <p:txBody>
          <a:bodyPr/>
          <a:lstStyle/>
          <a:p>
            <a:pPr eaLnBrk="1" hangingPunct="1"/>
            <a:r>
              <a:rPr lang="en-US" dirty="0"/>
              <a:t>MS4 permit, what is it? 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630362"/>
            <a:ext cx="8229600" cy="4389438"/>
          </a:xfrm>
        </p:spPr>
        <p:txBody>
          <a:bodyPr/>
          <a:lstStyle/>
          <a:p>
            <a:pPr eaLnBrk="1" hangingPunct="1"/>
            <a:r>
              <a:rPr lang="en-US" sz="2800" dirty="0"/>
              <a:t>Montgomery County is responsible for: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What goes into our storm drain pipes 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What comes out of them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What flows into the streams </a:t>
            </a:r>
            <a:endParaRPr lang="en-US" sz="1050" dirty="0"/>
          </a:p>
          <a:p>
            <a:r>
              <a:rPr lang="en-US" sz="2400" dirty="0"/>
              <a:t>Requires additional stormwater management for </a:t>
            </a:r>
            <a:r>
              <a:rPr lang="en-US" sz="2400" b="1" dirty="0"/>
              <a:t>20 percent </a:t>
            </a:r>
            <a:r>
              <a:rPr lang="en-US" sz="2400" dirty="0"/>
              <a:t>of uncontrolled impervious surfaces (</a:t>
            </a:r>
            <a:r>
              <a:rPr lang="en-US" sz="2400" dirty="0">
                <a:latin typeface="Cambria" panose="02040503050406030204" pitchFamily="18" charset="0"/>
              </a:rPr>
              <a:t>3,778</a:t>
            </a:r>
            <a:r>
              <a:rPr lang="en-US" sz="2400" dirty="0"/>
              <a:t> acres)</a:t>
            </a:r>
            <a:endParaRPr lang="en-US" sz="1800" b="1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67EC8F0-CBF4-440F-A785-FAB134053CDC}"/>
              </a:ext>
            </a:extLst>
          </p:cNvPr>
          <p:cNvSpPr txBox="1">
            <a:spLocks/>
          </p:cNvSpPr>
          <p:nvPr/>
        </p:nvSpPr>
        <p:spPr>
          <a:xfrm>
            <a:off x="8458200" y="6414769"/>
            <a:ext cx="5334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 </a:t>
            </a:r>
            <a:fld id="{19AF74B0-61F5-466A-AD13-AA04BDB110E3}" type="slidenum">
              <a:rPr lang="en-US" smtClean="0"/>
              <a:pPr algn="ctr"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94CAC85EA861448A8E02BED6491403" ma:contentTypeVersion="2" ma:contentTypeDescription="Create a new document." ma:contentTypeScope="" ma:versionID="d84ae28042df45b00ea515d8f95218fa">
  <xsd:schema xmlns:xsd="http://www.w3.org/2001/XMLSchema" xmlns:xs="http://www.w3.org/2001/XMLSchema" xmlns:p="http://schemas.microsoft.com/office/2006/metadata/properties" xmlns:ns2="32a11a4c-b04a-4dd7-af7c-525c4f2d9aa9" targetNamespace="http://schemas.microsoft.com/office/2006/metadata/properties" ma:root="true" ma:fieldsID="dabca2fafe023a351e8e233c233cccd1" ns2:_="">
    <xsd:import namespace="32a11a4c-b04a-4dd7-af7c-525c4f2d9a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11a4c-b04a-4dd7-af7c-525c4f2d9a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867D92-E46D-4B31-81AA-DCE601695C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201400-9877-43CE-B382-5A8642B40297}">
  <ds:schemaRefs>
    <ds:schemaRef ds:uri="http://purl.org/dc/terms/"/>
    <ds:schemaRef ds:uri="http://schemas.openxmlformats.org/package/2006/metadata/core-properties"/>
    <ds:schemaRef ds:uri="http://purl.org/dc/dcmitype/"/>
    <ds:schemaRef ds:uri="32a11a4c-b04a-4dd7-af7c-525c4f2d9aa9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77CB930-2572-404F-A2D1-9DC628ED60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a11a4c-b04a-4dd7-af7c-525c4f2d9a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6064</TotalTime>
  <Words>1406</Words>
  <Application>Microsoft Office PowerPoint</Application>
  <PresentationFormat>On-screen Show (4:3)</PresentationFormat>
  <Paragraphs>237</Paragraphs>
  <Slides>24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Cambria</vt:lpstr>
      <vt:lpstr>Constantia</vt:lpstr>
      <vt:lpstr>Garamond</vt:lpstr>
      <vt:lpstr>Times New Roman</vt:lpstr>
      <vt:lpstr>Wingdings</vt:lpstr>
      <vt:lpstr>Wingdings 2</vt:lpstr>
      <vt:lpstr>Flow</vt:lpstr>
      <vt:lpstr>Microsoft Excel 97-2003 Worksheet</vt:lpstr>
      <vt:lpstr>Germantown View  Stormwater Pond Retrofit Projects  Second Public Meeting: March 13, 2018</vt:lpstr>
      <vt:lpstr>Introductions</vt:lpstr>
      <vt:lpstr>Tonight’s Agenda</vt:lpstr>
      <vt:lpstr>Sources of Water</vt:lpstr>
      <vt:lpstr>Montgomery County, MD</vt:lpstr>
      <vt:lpstr>What is a Watershed?</vt:lpstr>
      <vt:lpstr>What is Runoff?</vt:lpstr>
      <vt:lpstr>What is the County doing to  protect our Streams?</vt:lpstr>
      <vt:lpstr>MS4 permit, what is it? </vt:lpstr>
      <vt:lpstr>Two types of designs for Ponds</vt:lpstr>
      <vt:lpstr>Germantown View Site Vicinity Map</vt:lpstr>
      <vt:lpstr>Germantown View Aerial Image of Site Area</vt:lpstr>
      <vt:lpstr>Existing Conditions</vt:lpstr>
      <vt:lpstr>Goals of the Germantown View Project</vt:lpstr>
      <vt:lpstr>Germantown View – Drainage Area</vt:lpstr>
      <vt:lpstr>Germantown View Proposed Pond Design</vt:lpstr>
      <vt:lpstr>Germantown View Proposed Pond Design</vt:lpstr>
      <vt:lpstr>Examples of Wet Pond Retrofits</vt:lpstr>
      <vt:lpstr>Example Native Vegetation for Aquatic Bench</vt:lpstr>
      <vt:lpstr>Common Riparian Trees and Plants Examples</vt:lpstr>
      <vt:lpstr>Vegetated Pond Fringe Examples</vt:lpstr>
      <vt:lpstr>What to Expect During Construction</vt:lpstr>
      <vt:lpstr>Questions/Comments?  Doug Marshall (240) 777-7767 douglas.marshall@montgomerycountymd.gov  Germantown View Project Page: https://www.montgomerycountymd.gov/water/restoration/germantown-view-seneca-forest.html  </vt:lpstr>
      <vt:lpstr>PowerPoint Presentation</vt:lpstr>
    </vt:vector>
  </TitlesOfParts>
  <Company>Montgomery County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dorsed</dc:creator>
  <cp:lastModifiedBy>Marshall, Douglas</cp:lastModifiedBy>
  <cp:revision>574</cp:revision>
  <cp:lastPrinted>2018-01-17T18:58:42Z</cp:lastPrinted>
  <dcterms:created xsi:type="dcterms:W3CDTF">2013-03-04T12:29:27Z</dcterms:created>
  <dcterms:modified xsi:type="dcterms:W3CDTF">2026-03-16T19:53:01Z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0x010100A694CAC85EA861448A8E02BED6491403</vt:lpwstr>
  </property>
</Properties>
</file>