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comments/modernComment_10C_FDEB3453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91" r:id="rId4"/>
    <p:sldId id="296" r:id="rId5"/>
    <p:sldId id="257" r:id="rId6"/>
    <p:sldId id="258" r:id="rId7"/>
    <p:sldId id="289" r:id="rId8"/>
    <p:sldId id="295" r:id="rId9"/>
    <p:sldId id="275" r:id="rId10"/>
    <p:sldId id="276" r:id="rId11"/>
    <p:sldId id="277" r:id="rId12"/>
    <p:sldId id="259" r:id="rId13"/>
    <p:sldId id="260" r:id="rId14"/>
    <p:sldId id="274" r:id="rId15"/>
    <p:sldId id="297" r:id="rId16"/>
    <p:sldId id="261" r:id="rId17"/>
    <p:sldId id="278" r:id="rId18"/>
    <p:sldId id="262" r:id="rId19"/>
    <p:sldId id="279" r:id="rId20"/>
    <p:sldId id="288" r:id="rId21"/>
    <p:sldId id="281" r:id="rId22"/>
    <p:sldId id="282" r:id="rId23"/>
    <p:sldId id="263" r:id="rId24"/>
    <p:sldId id="283" r:id="rId25"/>
    <p:sldId id="264" r:id="rId26"/>
    <p:sldId id="265" r:id="rId27"/>
    <p:sldId id="266" r:id="rId28"/>
    <p:sldId id="267" r:id="rId29"/>
    <p:sldId id="268" r:id="rId30"/>
    <p:sldId id="269" r:id="rId31"/>
    <p:sldId id="293" r:id="rId32"/>
    <p:sldId id="294" r:id="rId33"/>
    <p:sldId id="292" r:id="rId34"/>
    <p:sldId id="270" r:id="rId35"/>
    <p:sldId id="272" r:id="rId36"/>
    <p:sldId id="284" r:id="rId37"/>
    <p:sldId id="286" r:id="rId38"/>
    <p:sldId id="271" r:id="rId39"/>
    <p:sldId id="287" r:id="rId40"/>
    <p:sldId id="27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C7DED0-106E-AF1D-2D13-EE1AC10E9921}" name="Lauren Buford" initials="LB" userId="S::lsb@goroveslade.com::0b80e103-1028-483c-9a66-a5342a5a9d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omments/modernComment_10C_FDEB345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0353FEE-F6B7-4EDC-887C-CAA1DAFE4918}" authorId="{BDC7DED0-106E-AF1D-2D13-EE1AC10E9921}" created="2025-11-12T20:50:04.30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60050003" sldId="268"/>
      <ac:picMk id="5" creationId="{5E85ED49-7C71-ED8C-E957-E55EBDE35C21}"/>
    </ac:deMkLst>
    <p188:replyLst>
      <p188:reply id="{84770915-CF02-4FB3-8BEF-61A36BE82A54}" authorId="{BDC7DED0-106E-AF1D-2D13-EE1AC10E9921}" created="2025-11-12T21:32:05.012">
        <p188:txBody>
          <a:bodyPr/>
          <a:lstStyle/>
          <a:p>
            <a:r>
              <a:rPr lang="en-US"/>
              <a:t>The PM counts did not see the same drop-off, traffic was more spread out, did not include because of this</a:t>
            </a:r>
          </a:p>
        </p188:txBody>
      </p188:reply>
    </p188:replyLst>
    <p188:txBody>
      <a:bodyPr/>
      <a:lstStyle/>
      <a:p>
        <a:r>
          <a:rPr lang="en-US"/>
          <a:t>Highlight that the corridor’s drop off, still highlight eastbound traffic, add PM</a:t>
        </a:r>
      </a:p>
    </p188:txBody>
  </p188:cm>
</p188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5:45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14,'399'-13,"1233"13,-1626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6:36:35.5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1,'4'0,"4"0,5 0,4 0,2 0,2 0,0 0,1 0,1 0,-1 0,-1 0,1 0,-1 0,0 0,1 0,-1 0,-4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6:37:24.78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1,'81'18,"251"-13,-180-7,561 2,-689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7:20.63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3,'147'-2,"155"5,-224 5,68 2,1634-12,-949 3,-638-19,1217 18,-1395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8:47:29.2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0,'4198'0'0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7:36.3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3,'34'2,"0"1,42 10,-41-6,70 4,1124-9,-589-4,-519-8,6 1,132-6,-256 15,345-4,-187 6,990-2,-1149 0,1 0,0 0,0 1,-1-1,1 0,0 1,-1 0,1 0,4 2,5 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7:43.24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1,'3'0,"7"0,8 0,4 0,1 0,-1 0,0 0,-1 0,-2 0,0 0,-1 0,-1 0,1 0,-1 0,-3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7:44.6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2,'111'-2,"119"4,-219 0,0-1,0 1,0 1,0 0,0 1,17 8,-20-8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7:46.3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0,'19'0,"1"1,-1 0,0 2,1 0,-1 1,0 1,-1 1,24 10,-29-12,1 0,-1-1,1 0,-1-1,1-1,0 0,-1-1,18-2,-19 1,-4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7:55.4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1,'805'0,"-781"1,0 1,23 6,-22-4,46 3,66-9,107 4,-218 5,-21-2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7:58.2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1,'67'1,"101"15,-99-9,-1-4,78-5,-26-1,-11 5,119-5,-152-7,-46 5,55-2,20 8,-87-1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5:46.51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0,'22'2,"0"0,-1 2,35 9,13 2,-59-13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8:48:01.4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0,'1926'0'0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45:53.8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1,'3017'0,"-2993"2,-16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6:38:21.3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25,'470'-11,"10"1,-361 9,-18-1,1 4,133 20,-93-1,192 4,147-26,-200-2,491 3,-706 3,87 15,67 4,200-24,174 4,-442 8,80 2,1916-13,-1839-10,17 0,1253 12,-1561-1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6:38:37.3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44,'5124'0,"-4865"-11,18 1,2269 12,-1304-4,-1104 13,-2 0,-86-11,79 12,224 16,-292-25,84 6,70 2,827-10,-501-2,-494 3,73 14,-3-1,647-3,-461-15,1944 3,-2064 11,5 0,1844-12,-1746-21,10 0,896 7,-676 10,-351-15,-12 1,439 14,-318 7,1643-2,-1639-11,6 0,-155 12,345-14,82-17,1879 32,-1242-4,-1162 4,0 2,57 13,-6-1,-63-14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3T18:54:55.4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0,'14172'177'0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8:55:03.6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0,'2633'0,"-2587"3,1 1,65 15,-68-9,1-3,79 3,-95-9,0 2,0 1,44 12,-37-8,58 7,160-12,-155-5,116 13,-111 3,-5-1,128 2,895-16,-1100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6:36:08.9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1,'4424'0,"-4406"0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13T16:36:18.7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0,'1357'0,"-1194"10,-20 1,1122-8,-646-6,822 3,-1432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441F4-C719-654E-D7FA-31ED93DD3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3D541A-5B43-D905-6C5A-25416CAED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BC93E-6CB6-A9AE-2545-02A5271D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A72CA-563A-3E6D-6CAB-FB981DBF2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79068-48F0-8241-5E55-D430E54C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52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FB285-85B4-D1D1-45E5-E258304B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932A78-B364-B7D8-FA91-41937C58B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CA3ED-60C3-8597-A259-D0C7051D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E6CAC-9D8F-659B-5BCC-80CE70CE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E04F7-153C-FFEC-F101-FCD79C5A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60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FF88EC-245A-7A9F-A711-287A814227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D4C8F7-D4B1-E98D-F159-D576CCB40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77D19-5F40-86EE-9296-17A55145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1C2AB-43D6-2A9A-A7E0-6485349DC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1702B-66D5-D25B-00CC-060C86DE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26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C496-BC86-17BD-1662-DC21517E8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C2D20-5830-A6EC-2AE4-704867AD6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E27A0-78FB-4755-9B9E-2EACE54D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3E840-452A-5060-54B4-14F56391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3F712-EDDD-D53A-299A-00C0F1E5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43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44B19-6CC3-26CE-9EA9-244647A8B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56AC2-0D69-F102-0CA8-8549554E9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1ACEB-2B2A-04AA-75D4-052027AC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5D9FE-307C-1EED-D4EA-6476379A3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EC996-A9F0-D25B-D2AF-3AF39915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3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68713-0DCF-51A9-2407-31B0BBE0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BBAB5-97EA-D1E7-8A8F-522AA6BCB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B0697-55B9-5A12-D046-14797C60B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1ED33-80D6-8AB7-0623-B40AD1CA6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CB891-BE07-683E-E9C6-6F2993A7F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5A665-82FD-0757-4AA1-4E305E726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15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039AD-8931-6900-C4D1-67D10C6E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B1511-4AFF-7B4E-D404-0E20EE451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66107-1196-A544-D684-CC10A9B9B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B4ADC-EF26-8E4F-2EC2-C3C54D4A6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C576C-8D8B-6003-C919-52446443E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2D4F79-8500-2762-E9F2-E6CC14516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FD6A73-F4C3-428A-F064-AF844E8DF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5F87AD-2029-BF76-FF79-36F939426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EBF48-104B-0745-79D4-33AAB2806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6F30-5EFC-7933-0353-F1A652679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64D7A-D664-3004-B9D9-B8B49281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00671-F417-579B-27A7-7E2ABEB9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D5C37-4699-6274-6424-02632CAE2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35A15A-F55E-E159-B44D-F195BDDFB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1AFE3-F269-1C72-8EF4-D84FBB51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1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C427-0068-8A3F-5816-E075FC23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5760B-99AB-8A27-3FC2-EE0928F9E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C496E-ACC9-AF15-2FC0-D15EFEFA8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79467-8717-7C1B-DF96-EF114B2A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ED3B-E3B5-6BE3-0E41-DC8B925A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E07FC-A643-7CFA-F534-22BC4B243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77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5F08D-DE56-6AAB-F77A-425A57C2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3448F-D518-2401-DA53-78F371ED6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842D23-B236-2E5F-FCE5-6D6A11C8F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100AF-08AF-A957-1EFC-AB43A3800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6ECFD-FCB1-4393-9FD6-F51C5C7DC6D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AA54E-A56C-7D77-37FC-2A770126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6FAB7-F94F-0C68-3934-1605DAA9D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1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EE7A5-725D-E7BD-A202-A3692E377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FB419-C9A3-9464-0A38-6CA3F542A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0F2B0-6259-3FF8-A70C-A20777E065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6ECFD-FCB1-4393-9FD6-F51C5C7DC6DB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4AF1D-0E29-0B63-EF4B-94304DE256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5333C-B08E-BE4D-10C2-04C8F50BD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C7462F-F74F-41CC-885B-3FEF21162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1.png"/><Relationship Id="rId4" Type="http://schemas.openxmlformats.org/officeDocument/2006/relationships/customXml" Target="../ink/ink1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5.xml"/><Relationship Id="rId4" Type="http://schemas.openxmlformats.org/officeDocument/2006/relationships/image" Target="../media/image2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customXml" Target="../ink/ink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customXml" Target="../ink/ink13.xml"/><Relationship Id="rId18" Type="http://schemas.openxmlformats.org/officeDocument/2006/relationships/image" Target="../media/image38.png"/><Relationship Id="rId26" Type="http://schemas.openxmlformats.org/officeDocument/2006/relationships/image" Target="../media/image42.png"/><Relationship Id="rId3" Type="http://schemas.openxmlformats.org/officeDocument/2006/relationships/customXml" Target="../ink/ink8.xml"/><Relationship Id="rId21" Type="http://schemas.openxmlformats.org/officeDocument/2006/relationships/customXml" Target="../ink/ink17.xml"/><Relationship Id="rId7" Type="http://schemas.openxmlformats.org/officeDocument/2006/relationships/customXml" Target="../ink/ink10.xml"/><Relationship Id="rId12" Type="http://schemas.openxmlformats.org/officeDocument/2006/relationships/image" Target="../media/image35.png"/><Relationship Id="rId17" Type="http://schemas.openxmlformats.org/officeDocument/2006/relationships/customXml" Target="../ink/ink15.xml"/><Relationship Id="rId25" Type="http://schemas.openxmlformats.org/officeDocument/2006/relationships/customXml" Target="../ink/ink19.xml"/><Relationship Id="rId2" Type="http://schemas.openxmlformats.org/officeDocument/2006/relationships/image" Target="../media/image29.png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customXml" Target="../ink/ink12.xml"/><Relationship Id="rId24" Type="http://schemas.openxmlformats.org/officeDocument/2006/relationships/image" Target="../media/image41.png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23" Type="http://schemas.openxmlformats.org/officeDocument/2006/relationships/customXml" Target="../ink/ink18.xml"/><Relationship Id="rId28" Type="http://schemas.openxmlformats.org/officeDocument/2006/relationships/image" Target="../media/image43.png"/><Relationship Id="rId10" Type="http://schemas.openxmlformats.org/officeDocument/2006/relationships/image" Target="../media/image34.png"/><Relationship Id="rId19" Type="http://schemas.openxmlformats.org/officeDocument/2006/relationships/customXml" Target="../ink/ink16.xml"/><Relationship Id="rId4" Type="http://schemas.openxmlformats.org/officeDocument/2006/relationships/image" Target="../media/image31.png"/><Relationship Id="rId9" Type="http://schemas.openxmlformats.org/officeDocument/2006/relationships/customXml" Target="../ink/ink11.xml"/><Relationship Id="rId14" Type="http://schemas.openxmlformats.org/officeDocument/2006/relationships/image" Target="../media/image36.png"/><Relationship Id="rId22" Type="http://schemas.openxmlformats.org/officeDocument/2006/relationships/image" Target="../media/image40.png"/><Relationship Id="rId27" Type="http://schemas.openxmlformats.org/officeDocument/2006/relationships/customXml" Target="../ink/ink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microsoft.com/office/2018/10/relationships/comments" Target="../comments/modernComment_10C_FDEB345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CAC7E-7E0A-C13B-4A93-6AC1F0E907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Holton-Arms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1228E-DE64-FD26-B79C-767AD9BF3D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Gorove</a:t>
            </a:r>
            <a:r>
              <a:rPr lang="en-US" dirty="0"/>
              <a:t>-Slade Exhibits</a:t>
            </a:r>
          </a:p>
        </p:txBody>
      </p:sp>
    </p:spTree>
    <p:extLst>
      <p:ext uri="{BB962C8B-B14F-4D97-AF65-F5344CB8AC3E}">
        <p14:creationId xmlns:p14="http://schemas.microsoft.com/office/powerpoint/2010/main" val="775376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13E8C-A2AB-D595-2343-7A81A6A09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DC5EC3B-E002-AD94-0ED2-BD94716ED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9" y="6047274"/>
            <a:ext cx="4151989" cy="71014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Trip Generation Guidelines</a:t>
            </a:r>
            <a:br>
              <a:rPr lang="en-US" sz="2400" b="1" dirty="0"/>
            </a:br>
            <a:r>
              <a:rPr lang="en-US" sz="2400" dirty="0"/>
              <a:t>2025 LATR Guidelines, pages 9/10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9223C-328D-41B5-C349-88195437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356" y="197596"/>
            <a:ext cx="4801270" cy="60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57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BC388-7925-FEFD-9409-0C0BBCF2F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1471776-2D03-7D9E-6CBA-6FCC665C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969" y="2941676"/>
            <a:ext cx="4151989" cy="710142"/>
          </a:xfrm>
        </p:spPr>
        <p:txBody>
          <a:bodyPr>
            <a:normAutofit/>
          </a:bodyPr>
          <a:lstStyle/>
          <a:p>
            <a:r>
              <a:rPr lang="en-US" sz="2400" dirty="0"/>
              <a:t>2023 LATR Guidelines, page 28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1221AC-C6EF-0A7F-372F-4BE163E0B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759" y="569620"/>
            <a:ext cx="6144482" cy="2372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E44B53-5029-481D-743F-5711366C82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69" y="3651818"/>
            <a:ext cx="5992061" cy="15527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1443AE-71BD-D0DD-03B9-08003FEDFEF2}"/>
              </a:ext>
            </a:extLst>
          </p:cNvPr>
          <p:cNvSpPr txBox="1">
            <a:spLocks/>
          </p:cNvSpPr>
          <p:nvPr/>
        </p:nvSpPr>
        <p:spPr>
          <a:xfrm>
            <a:off x="3099969" y="5321163"/>
            <a:ext cx="4151989" cy="710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2023 LATR Guidelines, page 41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E8965B8-7792-0CB0-D86E-02528D0ECBF4}"/>
              </a:ext>
            </a:extLst>
          </p:cNvPr>
          <p:cNvSpPr txBox="1">
            <a:spLocks/>
          </p:cNvSpPr>
          <p:nvPr/>
        </p:nvSpPr>
        <p:spPr>
          <a:xfrm>
            <a:off x="146457" y="6147858"/>
            <a:ext cx="4151989" cy="710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Trip Generation Guidelines</a:t>
            </a:r>
          </a:p>
        </p:txBody>
      </p:sp>
    </p:spTree>
    <p:extLst>
      <p:ext uri="{BB962C8B-B14F-4D97-AF65-F5344CB8AC3E}">
        <p14:creationId xmlns:p14="http://schemas.microsoft.com/office/powerpoint/2010/main" val="3897817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19546-78D5-6740-F670-F80D7727D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2A301FE-932D-B37C-029B-1D1A8727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01" y="6150948"/>
            <a:ext cx="5967900" cy="710142"/>
          </a:xfrm>
        </p:spPr>
        <p:txBody>
          <a:bodyPr>
            <a:normAutofit/>
          </a:bodyPr>
          <a:lstStyle/>
          <a:p>
            <a:r>
              <a:rPr lang="en-US" sz="2400" b="1" dirty="0"/>
              <a:t>ITE Private School Trip Generation</a:t>
            </a: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F3384E-EA64-F9A0-91BE-79EC35F15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55" y="654002"/>
            <a:ext cx="4672011" cy="568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BF6775-3179-708D-EFEF-C7298B3FF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035" y="581413"/>
            <a:ext cx="4757936" cy="58310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0D8F82-470A-52C7-D8E1-8F3187A52BA9}"/>
              </a:ext>
            </a:extLst>
          </p:cNvPr>
          <p:cNvSpPr txBox="1">
            <a:spLocks/>
          </p:cNvSpPr>
          <p:nvPr/>
        </p:nvSpPr>
        <p:spPr>
          <a:xfrm>
            <a:off x="6669131" y="212081"/>
            <a:ext cx="5833681" cy="484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ITE 11</a:t>
            </a:r>
            <a:r>
              <a:rPr lang="en-US" sz="1800" baseline="30000" dirty="0"/>
              <a:t>th</a:t>
            </a:r>
            <a:r>
              <a:rPr lang="en-US" sz="1800" dirty="0"/>
              <a:t> Edition PM Peak Hour Trip Generation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E1D3A5-C140-777B-3756-D5FB6C6FEC72}"/>
              </a:ext>
            </a:extLst>
          </p:cNvPr>
          <p:cNvSpPr txBox="1"/>
          <p:nvPr/>
        </p:nvSpPr>
        <p:spPr>
          <a:xfrm>
            <a:off x="1629918" y="212081"/>
            <a:ext cx="2494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Exhibit 41.e, page 36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E5F8C2-49AD-A16B-21AD-373B4C253A0A}"/>
                  </a:ext>
                </a:extLst>
              </p14:cNvPr>
              <p14:cNvContentPartPr/>
              <p14:nvPr/>
            </p14:nvContentPartPr>
            <p14:xfrm>
              <a:off x="8067664" y="1842701"/>
              <a:ext cx="733680" cy="5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E5F8C2-49AD-A16B-21AD-373B4C253A0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49664" y="1807061"/>
                <a:ext cx="76932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84EC2F7-756C-89EF-A5BF-C4D98B48C465}"/>
                  </a:ext>
                </a:extLst>
              </p14:cNvPr>
              <p14:cNvContentPartPr/>
              <p14:nvPr/>
            </p14:nvContentPartPr>
            <p14:xfrm>
              <a:off x="8903224" y="1847741"/>
              <a:ext cx="72360" cy="14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84EC2F7-756C-89EF-A5BF-C4D98B48C46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885584" y="1811741"/>
                <a:ext cx="10800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E9D85CB-72A1-1823-F3D6-16551B8353DD}"/>
                  </a:ext>
                </a:extLst>
              </p14:cNvPr>
              <p14:cNvContentPartPr/>
              <p14:nvPr/>
            </p14:nvContentPartPr>
            <p14:xfrm>
              <a:off x="9877365" y="2857178"/>
              <a:ext cx="1098000" cy="2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E9D85CB-72A1-1823-F3D6-16551B8353D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859365" y="2821538"/>
                <a:ext cx="1133640" cy="7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54609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52505-BBF2-6272-E6F8-27A18136D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1B1A648-D3B3-0AD7-B709-B4D841DB8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11" y="6047274"/>
            <a:ext cx="4151989" cy="71014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Trip Generation Summary</a:t>
            </a:r>
            <a:br>
              <a:rPr lang="en-US" sz="2400" dirty="0"/>
            </a:br>
            <a:r>
              <a:rPr lang="en-US" sz="2400" dirty="0"/>
              <a:t>Exhibit 33, Table 3, page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DB8C8-D08E-DD01-4486-8E773CA16B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80"/>
          <a:stretch>
            <a:fillRect/>
          </a:stretch>
        </p:blipFill>
        <p:spPr>
          <a:xfrm>
            <a:off x="847963" y="213883"/>
            <a:ext cx="10496073" cy="575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73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5ED4D-56CB-73EB-D3DC-FF73E37EC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6D31774-4418-2B24-3370-D050D57B7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7" y="6147858"/>
            <a:ext cx="4151989" cy="710142"/>
          </a:xfrm>
        </p:spPr>
        <p:txBody>
          <a:bodyPr>
            <a:normAutofit/>
          </a:bodyPr>
          <a:lstStyle/>
          <a:p>
            <a:r>
              <a:rPr lang="en-US" sz="2400" b="1" dirty="0"/>
              <a:t>Reduction in Trips from TDM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5A4EB7-D8FE-5368-0B8C-3BA9CC4BF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140"/>
            <a:ext cx="12192000" cy="2344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416D5D-00F4-39E9-4EF1-71F49ABEC0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160" b="2981"/>
          <a:stretch>
            <a:fillRect/>
          </a:stretch>
        </p:blipFill>
        <p:spPr>
          <a:xfrm>
            <a:off x="0" y="3851244"/>
            <a:ext cx="10496073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46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DA1BB-96DE-2728-D0D6-25773EA32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E924A53-8C9A-1FB3-F18B-998AB3FC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7" y="6147858"/>
            <a:ext cx="4151989" cy="710142"/>
          </a:xfrm>
        </p:spPr>
        <p:txBody>
          <a:bodyPr>
            <a:normAutofit/>
          </a:bodyPr>
          <a:lstStyle/>
          <a:p>
            <a:r>
              <a:rPr lang="en-US" sz="2400" b="1" dirty="0"/>
              <a:t>Pick-up/Drop-off Traffic Split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89D7FA-0BBB-219B-B494-E7F932947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0" b="18114"/>
          <a:stretch>
            <a:fillRect/>
          </a:stretch>
        </p:blipFill>
        <p:spPr bwMode="auto">
          <a:xfrm>
            <a:off x="1981200" y="299508"/>
            <a:ext cx="8229599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136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26FED-AF80-1156-DD31-A69883D11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AA54CA-C534-0740-5C41-CA775392E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9" y="6028986"/>
            <a:ext cx="4151989" cy="71014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Study Area Intersections</a:t>
            </a:r>
            <a:br>
              <a:rPr lang="en-US" sz="2400" dirty="0"/>
            </a:br>
            <a:r>
              <a:rPr lang="en-US" sz="2400" dirty="0"/>
              <a:t>Exhibit 33, Table 3, page 12</a:t>
            </a:r>
          </a:p>
        </p:txBody>
      </p:sp>
      <p:pic>
        <p:nvPicPr>
          <p:cNvPr id="3" name="Picture 2" descr="A map of a site&#10;&#10;AI-generated content may be incorrect.">
            <a:extLst>
              <a:ext uri="{FF2B5EF4-FFF2-40B4-BE49-F238E27FC236}">
                <a16:creationId xmlns:a16="http://schemas.microsoft.com/office/drawing/2014/main" id="{25EA543C-53C3-A738-953F-1AD0E1628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938" y="322438"/>
            <a:ext cx="5126556" cy="62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8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4C4A8-9B19-F79A-480C-E121281B8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02CEDA-DAF4-2D5F-E3BA-ACE5BC53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79" y="6019842"/>
            <a:ext cx="4966725" cy="71014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Study Intersection Requirements</a:t>
            </a:r>
            <a:br>
              <a:rPr lang="en-US" sz="2400" dirty="0"/>
            </a:br>
            <a:r>
              <a:rPr lang="en-US" sz="2400" dirty="0"/>
              <a:t>2023 LATR Guidelines, Table 11, page 38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F76739-D7AE-A4CA-28AB-C6B266635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35" y="959603"/>
            <a:ext cx="9707330" cy="453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72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DFA8C-EB23-1F47-7796-A58B49018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49399E3-EEFA-045A-22EF-77A971C6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4150020" cy="543827"/>
          </a:xfrm>
        </p:spPr>
        <p:txBody>
          <a:bodyPr>
            <a:noAutofit/>
          </a:bodyPr>
          <a:lstStyle/>
          <a:p>
            <a:r>
              <a:rPr lang="en-US" sz="2000" b="1" dirty="0"/>
              <a:t>Distributions Used in Analysis</a:t>
            </a:r>
            <a:br>
              <a:rPr lang="en-US" sz="2000" b="1" dirty="0"/>
            </a:br>
            <a:r>
              <a:rPr lang="en-US" sz="2000" dirty="0"/>
              <a:t>Exhibit 33, Table 3, page 12</a:t>
            </a:r>
          </a:p>
        </p:txBody>
      </p:sp>
      <p:pic>
        <p:nvPicPr>
          <p:cNvPr id="4" name="Picture 3" descr="A map of a site&#10;&#10;AI-generated content may be incorrect.">
            <a:extLst>
              <a:ext uri="{FF2B5EF4-FFF2-40B4-BE49-F238E27FC236}">
                <a16:creationId xmlns:a16="http://schemas.microsoft.com/office/drawing/2014/main" id="{0B0E2CA2-3759-5E0A-364F-0D3373988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8" y="144379"/>
            <a:ext cx="5086107" cy="6169794"/>
          </a:xfrm>
          <a:prstGeom prst="rect">
            <a:avLst/>
          </a:prstGeom>
        </p:spPr>
      </p:pic>
      <p:pic>
        <p:nvPicPr>
          <p:cNvPr id="7" name="Picture 6" descr="A map of a site&#10;&#10;AI-generated content may be incorrect.">
            <a:extLst>
              <a:ext uri="{FF2B5EF4-FFF2-40B4-BE49-F238E27FC236}">
                <a16:creationId xmlns:a16="http://schemas.microsoft.com/office/drawing/2014/main" id="{D4142E68-E752-D968-5ED5-91529A44A5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747" y="144379"/>
            <a:ext cx="5093331" cy="61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82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5DF49-A80E-6128-F391-0ADC5E7F6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8C32720-F96F-5BD1-4CCA-A819CEAE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5724144"/>
            <a:ext cx="4004198" cy="1133855"/>
          </a:xfrm>
        </p:spPr>
        <p:txBody>
          <a:bodyPr>
            <a:normAutofit/>
          </a:bodyPr>
          <a:lstStyle/>
          <a:p>
            <a:r>
              <a:rPr lang="fr-FR" sz="2400" b="1" dirty="0"/>
              <a:t>Distributions</a:t>
            </a:r>
            <a:br>
              <a:rPr lang="fr-FR" sz="2400" b="1" dirty="0"/>
            </a:br>
            <a:r>
              <a:rPr lang="fr-FR" sz="2400" dirty="0"/>
              <a:t>2023 LATR Guidelines, page 41 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9F446-3352-AB13-8423-D19F0484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82" y="1710111"/>
            <a:ext cx="10925236" cy="34377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6F1ABE0-04A0-A8C0-6AF6-5E6D16612212}"/>
                  </a:ext>
                </a:extLst>
              </p14:cNvPr>
              <p14:cNvContentPartPr/>
              <p14:nvPr/>
            </p14:nvContentPartPr>
            <p14:xfrm>
              <a:off x="7558860" y="4494420"/>
              <a:ext cx="3504600" cy="47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6F1ABE0-04A0-A8C0-6AF6-5E6D166122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05220" y="4386780"/>
                <a:ext cx="361224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B2F6455-7992-69B0-D24B-4401229966BB}"/>
                  </a:ext>
                </a:extLst>
              </p14:cNvPr>
              <p14:cNvContentPartPr/>
              <p14:nvPr/>
            </p14:nvContentPartPr>
            <p14:xfrm>
              <a:off x="845580" y="4853340"/>
              <a:ext cx="10530360" cy="61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B2F6455-7992-69B0-D24B-4401229966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1940" y="4745700"/>
                <a:ext cx="10638000" cy="27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386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BFBD-E102-72AF-92BC-9D3A43A6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4100"/>
          </a:xfrm>
        </p:spPr>
        <p:txBody>
          <a:bodyPr/>
          <a:lstStyle/>
          <a:p>
            <a:r>
              <a:rPr lang="en-US" dirty="0"/>
              <a:t>School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6A47D-6031-38CE-3948-72F144CFE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226"/>
            <a:ext cx="10515600" cy="4757737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School Hours: 8:00 AM – 3:30 PM​</a:t>
            </a:r>
          </a:p>
          <a:p>
            <a:pPr lvl="1" fontAlgn="base"/>
            <a:r>
              <a:rPr lang="en-US" dirty="0"/>
              <a:t>A significant number of lower school participate in programming dismissed at 4:30 PM​</a:t>
            </a:r>
          </a:p>
          <a:p>
            <a:pPr lvl="1" fontAlgn="base"/>
            <a:r>
              <a:rPr lang="en-US" dirty="0"/>
              <a:t>Other extracurriculars dismiss after 3:30 PM​</a:t>
            </a:r>
          </a:p>
          <a:p>
            <a:pPr lvl="1" fontAlgn="base"/>
            <a:r>
              <a:rPr lang="en-US" dirty="0"/>
              <a:t>There is no before-care during the school year</a:t>
            </a:r>
          </a:p>
          <a:p>
            <a:pPr fontAlgn="base"/>
            <a:r>
              <a:rPr lang="en-US" dirty="0"/>
              <a:t>Daycare Hours: 7:30 AM – 5:00 PM​</a:t>
            </a:r>
          </a:p>
          <a:p>
            <a:pPr lvl="1" fontAlgn="base"/>
            <a:r>
              <a:rPr lang="en-US" dirty="0"/>
              <a:t>Extended day care goes until 6:00 PM​</a:t>
            </a:r>
          </a:p>
          <a:p>
            <a:pPr fontAlgn="base"/>
            <a:r>
              <a:rPr lang="en-US" dirty="0"/>
              <a:t>Current enrollment and staffing​</a:t>
            </a:r>
          </a:p>
          <a:p>
            <a:pPr lvl="1" fontAlgn="base"/>
            <a:r>
              <a:rPr lang="en-US" dirty="0"/>
              <a:t>672 students (in excess of 655 + 5)​</a:t>
            </a:r>
          </a:p>
          <a:p>
            <a:pPr lvl="1" fontAlgn="base"/>
            <a:r>
              <a:rPr lang="en-US" dirty="0"/>
              <a:t>225 faculty and staff​</a:t>
            </a:r>
          </a:p>
          <a:p>
            <a:pPr lvl="2" fontAlgn="base"/>
            <a:r>
              <a:rPr lang="en-US" dirty="0"/>
              <a:t>Not all faculty and staff are on site at the same time​</a:t>
            </a:r>
          </a:p>
          <a:p>
            <a:pPr fontAlgn="base"/>
            <a:r>
              <a:rPr lang="en-US" dirty="0"/>
              <a:t>Busing​</a:t>
            </a:r>
          </a:p>
          <a:p>
            <a:pPr lvl="1" fontAlgn="base"/>
            <a:r>
              <a:rPr lang="en-US" dirty="0"/>
              <a:t>12 regular bus routes​</a:t>
            </a:r>
          </a:p>
          <a:p>
            <a:pPr lvl="1" fontAlgn="base"/>
            <a:r>
              <a:rPr lang="en-US" dirty="0"/>
              <a:t>4 late buses serving 8 of the regular routes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222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07EC8-9184-E85D-B4B2-2FC9ACA5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A415290-9184-DF13-3C12-CCD2F6C0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5724144"/>
            <a:ext cx="4004198" cy="1133855"/>
          </a:xfrm>
        </p:spPr>
        <p:txBody>
          <a:bodyPr>
            <a:normAutofit/>
          </a:bodyPr>
          <a:lstStyle/>
          <a:p>
            <a:r>
              <a:rPr lang="fr-FR" sz="2400" b="1" dirty="0"/>
              <a:t>Distributions</a:t>
            </a:r>
            <a:br>
              <a:rPr lang="fr-FR" sz="2400" b="1" dirty="0"/>
            </a:br>
            <a:r>
              <a:rPr lang="fr-FR" sz="2400" dirty="0"/>
              <a:t>2025 LATR Guidelines, page 45 </a:t>
            </a:r>
            <a:endParaRPr lang="en-US" sz="2400" dirty="0"/>
          </a:p>
        </p:txBody>
      </p:sp>
      <p:pic>
        <p:nvPicPr>
          <p:cNvPr id="1026" name="Picture 2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118D5282-5905-1687-3B22-592DB88F3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633663"/>
            <a:ext cx="117633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785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160CB-0410-FAF3-EE84-38D82F4EA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A55717-909F-F3A3-18B5-4F3EC658A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5816668"/>
            <a:ext cx="4004198" cy="1041331"/>
          </a:xfrm>
        </p:spPr>
        <p:txBody>
          <a:bodyPr>
            <a:normAutofit/>
          </a:bodyPr>
          <a:lstStyle/>
          <a:p>
            <a:r>
              <a:rPr lang="fr-FR" sz="2400" b="1" dirty="0" err="1"/>
              <a:t>Motor</a:t>
            </a:r>
            <a:r>
              <a:rPr lang="fr-FR" sz="2400" b="1" dirty="0"/>
              <a:t> </a:t>
            </a:r>
            <a:r>
              <a:rPr lang="fr-FR" sz="2400" b="1" dirty="0" err="1"/>
              <a:t>Vehicle</a:t>
            </a:r>
            <a:r>
              <a:rPr lang="fr-FR" sz="2400" b="1" dirty="0"/>
              <a:t> </a:t>
            </a:r>
            <a:r>
              <a:rPr lang="fr-FR" sz="2400" b="1" dirty="0" err="1"/>
              <a:t>Adequacy</a:t>
            </a:r>
            <a:br>
              <a:rPr lang="fr-FR" sz="2400" b="1" dirty="0"/>
            </a:br>
            <a:r>
              <a:rPr lang="fr-FR" sz="2400" dirty="0"/>
              <a:t>2025 LATR Guidelines, page 35 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16A7E9-0D65-AEA0-7A6B-CBC10F029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199" y="751596"/>
            <a:ext cx="8497602" cy="50650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8BB77E9-F988-4F2B-7695-0ADC8ACD079E}"/>
                  </a:ext>
                </a:extLst>
              </p14:cNvPr>
              <p14:cNvContentPartPr/>
              <p14:nvPr/>
            </p14:nvContentPartPr>
            <p14:xfrm>
              <a:off x="5065848" y="959976"/>
              <a:ext cx="5102280" cy="64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8BB77E9-F988-4F2B-7695-0ADC8ACD07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11848" y="851976"/>
                <a:ext cx="520992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A7AA658-D3AA-01ED-0A0C-9F640C0671A0}"/>
                  </a:ext>
                </a:extLst>
              </p14:cNvPr>
              <p14:cNvContentPartPr/>
              <p14:nvPr/>
            </p14:nvContentPartPr>
            <p14:xfrm>
              <a:off x="1993248" y="1307376"/>
              <a:ext cx="1974240" cy="55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A7AA658-D3AA-01ED-0A0C-9F640C0671A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39608" y="1199376"/>
                <a:ext cx="2081880" cy="27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6533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5EF68-D57A-54C1-635F-1565A9A46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219DD11-F36E-7FA8-2D49-893FCEA80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767" y="6314173"/>
            <a:ext cx="4004198" cy="543827"/>
          </a:xfrm>
        </p:spPr>
        <p:txBody>
          <a:bodyPr>
            <a:normAutofit/>
          </a:bodyPr>
          <a:lstStyle/>
          <a:p>
            <a:r>
              <a:rPr lang="fr-FR" sz="1800" dirty="0"/>
              <a:t>2025 LATR Guidelines, page 62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DBD64-0A76-82E0-E386-19A4C9AC2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266" y="926787"/>
            <a:ext cx="7817467" cy="2305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E83C02-805F-4F2A-8A2D-C0B9673E86A5}"/>
              </a:ext>
            </a:extLst>
          </p:cNvPr>
          <p:cNvSpPr txBox="1">
            <a:spLocks/>
          </p:cNvSpPr>
          <p:nvPr/>
        </p:nvSpPr>
        <p:spPr>
          <a:xfrm>
            <a:off x="211668" y="273232"/>
            <a:ext cx="4004198" cy="543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/>
              <a:t>Corridor-</a:t>
            </a:r>
            <a:r>
              <a:rPr lang="fr-FR" sz="2400" b="1" dirty="0" err="1"/>
              <a:t>Based</a:t>
            </a:r>
            <a:r>
              <a:rPr lang="fr-FR" sz="2400" b="1" dirty="0"/>
              <a:t> </a:t>
            </a:r>
            <a:r>
              <a:rPr lang="fr-FR" sz="2400" b="1" dirty="0" err="1"/>
              <a:t>Analysis</a:t>
            </a:r>
            <a:endParaRPr lang="en-U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8902C-3B7D-B64A-580C-D8877679A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266" y="3682502"/>
            <a:ext cx="6685274" cy="265008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FF271CC-A417-A4B9-6D20-DB23F389A85C}"/>
              </a:ext>
            </a:extLst>
          </p:cNvPr>
          <p:cNvSpPr txBox="1">
            <a:spLocks/>
          </p:cNvSpPr>
          <p:nvPr/>
        </p:nvSpPr>
        <p:spPr>
          <a:xfrm>
            <a:off x="2213767" y="3157086"/>
            <a:ext cx="4004198" cy="543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2023 LATR Guidelines, page 33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58755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3CDD52A-9259-F559-DDE0-A280B215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140436"/>
            <a:ext cx="4004198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Intersection Delays</a:t>
            </a:r>
            <a:br>
              <a:rPr lang="en-US" sz="2400" b="1" dirty="0"/>
            </a:br>
            <a:r>
              <a:rPr lang="en-US" sz="2400" dirty="0"/>
              <a:t>Exhibit 33, Tables 7/8, page 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BE4594-BE2F-50AD-63D5-D0A71A1C4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3474"/>
            <a:ext cx="12192000" cy="222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10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98D70-FC36-FE78-365F-A06973A2D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D9300-BE71-2F05-84AC-662E254F1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6919"/>
            <a:ext cx="12192000" cy="517128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EDBA8C1-13D7-2B15-5759-026B2056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60" y="6213588"/>
            <a:ext cx="4004198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Intersection Queues</a:t>
            </a:r>
            <a:br>
              <a:rPr lang="en-US" sz="2400" b="1" dirty="0"/>
            </a:br>
            <a:r>
              <a:rPr lang="en-US" sz="2400" dirty="0"/>
              <a:t>Exhibit 33, Table 9, page 24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385D42-953E-806A-EEDF-8FB29E363BEA}"/>
              </a:ext>
            </a:extLst>
          </p:cNvPr>
          <p:cNvSpPr/>
          <p:nvPr/>
        </p:nvSpPr>
        <p:spPr>
          <a:xfrm>
            <a:off x="213360" y="5280660"/>
            <a:ext cx="11864340" cy="521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F59BA8-84CE-9724-9046-49B00AF96636}"/>
              </a:ext>
            </a:extLst>
          </p:cNvPr>
          <p:cNvSpPr txBox="1"/>
          <p:nvPr/>
        </p:nvSpPr>
        <p:spPr>
          <a:xfrm>
            <a:off x="147660" y="5802167"/>
            <a:ext cx="1101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School Driveway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3B5300E0-362A-3F97-22BD-2824B73058DA}"/>
                  </a:ext>
                </a:extLst>
              </p14:cNvPr>
              <p14:cNvContentPartPr/>
              <p14:nvPr/>
            </p14:nvContentPartPr>
            <p14:xfrm>
              <a:off x="10401060" y="4030740"/>
              <a:ext cx="159948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3B5300E0-362A-3F97-22BD-2824B73058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83420" y="3995100"/>
                <a:ext cx="16351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D4CAF955-1560-4C07-9BE9-E81147C836B1}"/>
                  </a:ext>
                </a:extLst>
              </p14:cNvPr>
              <p14:cNvContentPartPr/>
              <p14:nvPr/>
            </p14:nvContentPartPr>
            <p14:xfrm>
              <a:off x="4510740" y="4038660"/>
              <a:ext cx="1799640" cy="864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D4CAF955-1560-4C07-9BE9-E81147C836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93100" y="4002660"/>
                <a:ext cx="183528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DEBE3F1F-76DD-19C7-36F1-F3A485B80D42}"/>
                  </a:ext>
                </a:extLst>
              </p14:cNvPr>
              <p14:cNvContentPartPr/>
              <p14:nvPr/>
            </p14:nvContentPartPr>
            <p14:xfrm>
              <a:off x="2278020" y="4030740"/>
              <a:ext cx="1137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DEBE3F1F-76DD-19C7-36F1-F3A485B80D4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60380" y="3995100"/>
                <a:ext cx="149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F32DF799-064C-44D5-30E0-EB34CFDFB031}"/>
                  </a:ext>
                </a:extLst>
              </p14:cNvPr>
              <p14:cNvContentPartPr/>
              <p14:nvPr/>
            </p14:nvContentPartPr>
            <p14:xfrm>
              <a:off x="327540" y="4030740"/>
              <a:ext cx="469440" cy="864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F32DF799-064C-44D5-30E0-EB34CFDFB03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9900" y="3995100"/>
                <a:ext cx="50508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BD68E486-3AB4-CE22-0451-9F8232C9E337}"/>
                  </a:ext>
                </a:extLst>
              </p14:cNvPr>
              <p14:cNvContentPartPr/>
              <p14:nvPr/>
            </p14:nvContentPartPr>
            <p14:xfrm>
              <a:off x="4552740" y="4939030"/>
              <a:ext cx="1765080" cy="792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BD68E486-3AB4-CE22-0451-9F8232C9E3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34740" y="4903390"/>
                <a:ext cx="180072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46FE649B-E77A-F34D-AB76-453739FBF589}"/>
                  </a:ext>
                </a:extLst>
              </p14:cNvPr>
              <p14:cNvContentPartPr/>
              <p14:nvPr/>
            </p14:nvContentPartPr>
            <p14:xfrm>
              <a:off x="10445480" y="5079790"/>
              <a:ext cx="1511640" cy="3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46FE649B-E77A-F34D-AB76-453739FBF58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427480" y="5043790"/>
                <a:ext cx="1547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7EEA97F5-49CD-C30B-FBA7-4A414687FDA7}"/>
                  </a:ext>
                </a:extLst>
              </p14:cNvPr>
              <p14:cNvContentPartPr/>
              <p14:nvPr/>
            </p14:nvContentPartPr>
            <p14:xfrm>
              <a:off x="10420280" y="5193190"/>
              <a:ext cx="1572120" cy="151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7EEA97F5-49CD-C30B-FBA7-4A414687FDA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402280" y="5157550"/>
                <a:ext cx="160776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B001E849-6E63-8616-EFFF-956583BA0B0D}"/>
                  </a:ext>
                </a:extLst>
              </p14:cNvPr>
              <p14:cNvContentPartPr/>
              <p14:nvPr/>
            </p14:nvContentPartPr>
            <p14:xfrm>
              <a:off x="2304900" y="4933750"/>
              <a:ext cx="95040" cy="3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B001E849-6E63-8616-EFFF-956583BA0B0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286900" y="4898110"/>
                <a:ext cx="1306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9058F4DB-7B6E-F23F-D9B5-CDFCF5A1F719}"/>
                  </a:ext>
                </a:extLst>
              </p14:cNvPr>
              <p14:cNvContentPartPr/>
              <p14:nvPr/>
            </p14:nvContentPartPr>
            <p14:xfrm>
              <a:off x="2273220" y="5079190"/>
              <a:ext cx="159840" cy="122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9058F4DB-7B6E-F23F-D9B5-CDFCF5A1F71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255220" y="5043190"/>
                <a:ext cx="19548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DE2CA1A8-6F63-E397-B1C1-29ED0A42D06F}"/>
                  </a:ext>
                </a:extLst>
              </p14:cNvPr>
              <p14:cNvContentPartPr/>
              <p14:nvPr/>
            </p14:nvContentPartPr>
            <p14:xfrm>
              <a:off x="2285820" y="5200510"/>
              <a:ext cx="127800" cy="208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DE2CA1A8-6F63-E397-B1C1-29ED0A42D06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268180" y="5164510"/>
                <a:ext cx="1634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CA3142C0-8A2D-93E4-C2F7-9D79BCE27CFC}"/>
                  </a:ext>
                </a:extLst>
              </p14:cNvPr>
              <p14:cNvContentPartPr/>
              <p14:nvPr/>
            </p14:nvContentPartPr>
            <p14:xfrm>
              <a:off x="357900" y="4945140"/>
              <a:ext cx="507240" cy="1260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CA3142C0-8A2D-93E4-C2F7-9D79BCE27CFC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40260" y="4909500"/>
                <a:ext cx="54288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90A77B4-3CFC-3CF3-13B6-F956111C3BA5}"/>
                  </a:ext>
                </a:extLst>
              </p14:cNvPr>
              <p14:cNvContentPartPr/>
              <p14:nvPr/>
            </p14:nvContentPartPr>
            <p14:xfrm>
              <a:off x="350340" y="5081940"/>
              <a:ext cx="464400" cy="104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90A77B4-3CFC-3CF3-13B6-F956111C3BA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32340" y="5045940"/>
                <a:ext cx="50004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553A3092-2C5F-7CB4-C9A1-39A3C9C4B506}"/>
                  </a:ext>
                </a:extLst>
              </p14:cNvPr>
              <p14:cNvContentPartPr/>
              <p14:nvPr/>
            </p14:nvContentPartPr>
            <p14:xfrm>
              <a:off x="335220" y="5211900"/>
              <a:ext cx="693720" cy="36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553A3092-2C5F-7CB4-C9A1-39A3C9C4B50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17220" y="5175900"/>
                <a:ext cx="72936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4020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D58EA-B263-FEA2-D549-9C5BF91E1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365CA1-192D-F7AB-80B9-E64A0326B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9647"/>
            <a:ext cx="12192000" cy="45262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1290FEE-3952-B7AF-AB4E-F67E8218B63A}"/>
              </a:ext>
            </a:extLst>
          </p:cNvPr>
          <p:cNvSpPr txBox="1">
            <a:spLocks/>
          </p:cNvSpPr>
          <p:nvPr/>
        </p:nvSpPr>
        <p:spPr>
          <a:xfrm>
            <a:off x="147660" y="6213588"/>
            <a:ext cx="4004198" cy="543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Intersection Queues</a:t>
            </a:r>
            <a:br>
              <a:rPr lang="en-US" sz="2400" b="1" dirty="0"/>
            </a:br>
            <a:r>
              <a:rPr lang="en-US" sz="2400" dirty="0"/>
              <a:t>Exhibit 33, Table 9, page 25</a:t>
            </a:r>
          </a:p>
        </p:txBody>
      </p:sp>
    </p:spTree>
    <p:extLst>
      <p:ext uri="{BB962C8B-B14F-4D97-AF65-F5344CB8AC3E}">
        <p14:creationId xmlns:p14="http://schemas.microsoft.com/office/powerpoint/2010/main" val="2752486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F8956-23F7-90BE-670E-8D2DFABFF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F664A00-0953-4D91-D2DD-AA4C5DFFA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36" y="6222732"/>
            <a:ext cx="8822604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Crashes in Al Marah </a:t>
            </a:r>
            <a:br>
              <a:rPr lang="en-US" sz="2400" b="1" dirty="0"/>
            </a:br>
            <a:r>
              <a:rPr lang="en-US" sz="2400" dirty="0"/>
              <a:t>Montgomery County Interactive Crash Map, Al Marah Neighborhood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1F7283-09B2-825B-DAE4-C238C68E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618" y="703564"/>
            <a:ext cx="5000763" cy="52810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3ECC81-748C-581E-D50B-9256009B9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257" y="1103237"/>
            <a:ext cx="1971950" cy="19814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24188D-67DB-F36E-035F-C369E6599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71" y="914399"/>
            <a:ext cx="2459936" cy="251460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AF3810-789B-F9C1-130D-241ACB63CBEE}"/>
              </a:ext>
            </a:extLst>
          </p:cNvPr>
          <p:cNvCxnSpPr>
            <a:cxnSpLocks/>
          </p:cNvCxnSpPr>
          <p:nvPr/>
        </p:nvCxnSpPr>
        <p:spPr>
          <a:xfrm flipH="1" flipV="1">
            <a:off x="7516368" y="3273552"/>
            <a:ext cx="1280160" cy="448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B144FD8-CEEF-2199-031E-C812C8FD9EBD}"/>
              </a:ext>
            </a:extLst>
          </p:cNvPr>
          <p:cNvSpPr txBox="1"/>
          <p:nvPr/>
        </p:nvSpPr>
        <p:spPr>
          <a:xfrm>
            <a:off x="8796528" y="3429000"/>
            <a:ext cx="3185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All crashes are motor vehicle only (no pedestrians involved)</a:t>
            </a:r>
          </a:p>
        </p:txBody>
      </p:sp>
    </p:spTree>
    <p:extLst>
      <p:ext uri="{BB962C8B-B14F-4D97-AF65-F5344CB8AC3E}">
        <p14:creationId xmlns:p14="http://schemas.microsoft.com/office/powerpoint/2010/main" val="169979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602C7-43F0-3D8E-3EEA-7C434F619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0231469-2982-5837-1358-F52BBA0F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92" y="6140436"/>
            <a:ext cx="4004198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Severe and Fatal Crashes: </a:t>
            </a:r>
            <a:r>
              <a:rPr lang="en-US" sz="2400" dirty="0"/>
              <a:t>Exhibit 33, Figure 4, page 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77570-AE66-08A1-698E-071104F23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480" y="0"/>
            <a:ext cx="5655570" cy="68580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0C063D9-274D-9A4D-E796-FDA07A2B841C}"/>
              </a:ext>
            </a:extLst>
          </p:cNvPr>
          <p:cNvCxnSpPr>
            <a:cxnSpLocks/>
          </p:cNvCxnSpPr>
          <p:nvPr/>
        </p:nvCxnSpPr>
        <p:spPr>
          <a:xfrm flipV="1">
            <a:off x="3562350" y="3756660"/>
            <a:ext cx="1901190" cy="4914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1ECAE65-BF01-4444-0422-C6AD4622DF87}"/>
              </a:ext>
            </a:extLst>
          </p:cNvPr>
          <p:cNvSpPr txBox="1"/>
          <p:nvPr/>
        </p:nvSpPr>
        <p:spPr>
          <a:xfrm>
            <a:off x="1459230" y="4063484"/>
            <a:ext cx="2103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Fatal vehicle crash </a:t>
            </a:r>
          </a:p>
        </p:txBody>
      </p:sp>
    </p:spTree>
    <p:extLst>
      <p:ext uri="{BB962C8B-B14F-4D97-AF65-F5344CB8AC3E}">
        <p14:creationId xmlns:p14="http://schemas.microsoft.com/office/powerpoint/2010/main" val="2400251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34C58-5B7F-A4E8-8559-8132D9FA6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4C9CC16-764A-DC22-329B-3AD60640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5064420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Schools Along the River Road Corridor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B1C89-24C2-2C85-11B3-1DD834C0F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713" y="520353"/>
            <a:ext cx="9912574" cy="55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79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A18C3-666B-6FEF-F9C9-8055FA920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3C13D2C-51DC-F34D-5758-66FF565C4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228447"/>
            <a:ext cx="5884332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2025 AM Traffic Counts at Royal Dominion Drive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65B766-3A83-661C-DEC5-8DC8D2380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05" y="1334118"/>
            <a:ext cx="10799789" cy="38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500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21D02-87AC-3C9C-2F1A-DE61DEAE1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70BC-9AF1-18AA-ABAD-55024586F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4100"/>
          </a:xfrm>
        </p:spPr>
        <p:txBody>
          <a:bodyPr/>
          <a:lstStyle/>
          <a:p>
            <a:r>
              <a:rPr lang="en-US" dirty="0"/>
              <a:t>Summer Program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41D32-53E2-0703-FE38-BFADF7003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226"/>
            <a:ext cx="10515600" cy="4757737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Summer Camp Hours: 9:00 AM – 3:00 PM​</a:t>
            </a:r>
          </a:p>
          <a:p>
            <a:pPr lvl="1" fontAlgn="base"/>
            <a:r>
              <a:rPr lang="en-US" dirty="0"/>
              <a:t>Extended care: 7:30 AM – 6:00 PM​</a:t>
            </a:r>
          </a:p>
          <a:p>
            <a:pPr fontAlgn="base"/>
            <a:r>
              <a:rPr lang="en-US" dirty="0"/>
              <a:t>Summer Camp Enrollment​</a:t>
            </a:r>
          </a:p>
          <a:p>
            <a:pPr lvl="1" fontAlgn="base"/>
            <a:r>
              <a:rPr lang="en-US" dirty="0"/>
              <a:t>665 campers​</a:t>
            </a:r>
          </a:p>
          <a:p>
            <a:pPr fontAlgn="base"/>
            <a:r>
              <a:rPr lang="en-US" dirty="0"/>
              <a:t>Busing​</a:t>
            </a:r>
          </a:p>
          <a:p>
            <a:pPr lvl="1" fontAlgn="base"/>
            <a:r>
              <a:rPr lang="en-US" dirty="0"/>
              <a:t>7 regular bus routes​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281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E24B1-ABB7-095D-B1ED-408EABE14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F1ED9D0-003A-157D-66F9-F278037A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5960532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Proposed Mitigations at Royal Dominion Drive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1FBAB-2277-DD30-9F0D-9B9F3B0B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662" y="342900"/>
            <a:ext cx="78390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D1FE4-0D3D-3D03-AEFB-FC66B205F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11B93C-9FD1-1EC3-7F4C-F096F7B49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7423572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Existing AM Timings at River Road &amp; Royal Dominion Drive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B9E573-F6AA-8B48-7592-ECFD1B142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383"/>
          <a:stretch>
            <a:fillRect/>
          </a:stretch>
        </p:blipFill>
        <p:spPr>
          <a:xfrm>
            <a:off x="542484" y="342723"/>
            <a:ext cx="11107031" cy="597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99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0D695-CBA6-B2A0-67A6-6A2722838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B9917B-4C78-9201-400C-241D1685B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9407820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Proposed AM Timings at River Road &amp; Royal Dominion Drive – Double Cycling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82DF8-0E11-ED5C-D7E2-794746A4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375"/>
          <a:stretch>
            <a:fillRect/>
          </a:stretch>
        </p:blipFill>
        <p:spPr>
          <a:xfrm>
            <a:off x="394716" y="183330"/>
            <a:ext cx="11402568" cy="613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748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3C0F7-BAF1-A2F4-F5D9-E883FE825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714978D-1610-12B7-110E-83CB64EC0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10422804" cy="543827"/>
          </a:xfrm>
        </p:spPr>
        <p:txBody>
          <a:bodyPr>
            <a:normAutofit/>
          </a:bodyPr>
          <a:lstStyle/>
          <a:p>
            <a:r>
              <a:rPr lang="en-US" sz="2400" b="1" dirty="0"/>
              <a:t>Proposed Mitigations at Royal Dominion Drive: </a:t>
            </a:r>
            <a:r>
              <a:rPr lang="en-US" sz="2400" dirty="0"/>
              <a:t>Exhibit 40, Section O, page 335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D81481CA-199D-5079-BBB3-6B3D6803D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547" y="101797"/>
            <a:ext cx="11162395" cy="629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86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51875-3299-169B-A386-10E33DAF6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17440C5-570F-80CC-CFF9-82A444F0F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5884332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Left Turns Out of the Al Marah Neighborhood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AB6725-E6FB-10DC-9C57-7CC8063C3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719" y="261271"/>
            <a:ext cx="8302562" cy="60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9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E8361-BEBB-382A-36FE-1BB47601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2709B6D-B574-0738-7666-541AFFB71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7076100" cy="543827"/>
          </a:xfrm>
        </p:spPr>
        <p:txBody>
          <a:bodyPr>
            <a:normAutofit/>
          </a:bodyPr>
          <a:lstStyle/>
          <a:p>
            <a:r>
              <a:rPr lang="en-US" sz="2400" b="1" dirty="0"/>
              <a:t>Cut-Through Analysis: </a:t>
            </a:r>
            <a:r>
              <a:rPr lang="en-US" sz="2400" dirty="0"/>
              <a:t>Exhibit 38.c, Figure 1, page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EB5DC-D09F-ED7D-AD47-6F9C7D867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462" y="361188"/>
            <a:ext cx="78390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15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75C34-DFBA-DE7D-BCDC-97419B6E7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09455CC-002B-2711-42E8-6409FA4E5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12" y="6103860"/>
            <a:ext cx="6518316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2024-2025 Volume Comparison</a:t>
            </a:r>
            <a:br>
              <a:rPr lang="en-US" sz="2400" b="1" dirty="0"/>
            </a:br>
            <a:r>
              <a:rPr lang="en-US" sz="2400" dirty="0"/>
              <a:t>Exhibit 38.c, Table 1, page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5670C3-05EB-E79B-F29D-DF0C06979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1733"/>
            <a:ext cx="12192000" cy="228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50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CC521-E078-7B8A-FCEF-AEFEBECE7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4548902-AFC8-48CA-C94D-CC76D95DC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6024540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Cut-Through Analysis: </a:t>
            </a:r>
            <a:r>
              <a:rPr lang="en-US" sz="2400" dirty="0"/>
              <a:t>Exhibit 38.c, Figure 2, page 6</a:t>
            </a:r>
          </a:p>
        </p:txBody>
      </p:sp>
      <p:pic>
        <p:nvPicPr>
          <p:cNvPr id="9" name="Picture 8" descr="A map of a neighborhood&#10;&#10;AI-generated content may be incorrect.">
            <a:extLst>
              <a:ext uri="{FF2B5EF4-FFF2-40B4-BE49-F238E27FC236}">
                <a16:creationId xmlns:a16="http://schemas.microsoft.com/office/drawing/2014/main" id="{22FC5D83-B2CB-56B2-0FCB-A408D01B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890" y="147710"/>
            <a:ext cx="8370219" cy="608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31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B8914-A9C0-16E7-3AC2-A0ACAAAA3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668B86D-E91E-ACAC-6CD7-8062647B4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6152556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Cut-Through Analysis: </a:t>
            </a:r>
            <a:r>
              <a:rPr lang="en-US" sz="2400" dirty="0"/>
              <a:t>Exhibit 38.c, Figure 3, page 7</a:t>
            </a:r>
          </a:p>
        </p:txBody>
      </p:sp>
      <p:pic>
        <p:nvPicPr>
          <p:cNvPr id="7" name="Picture 6" descr="A map of a neighborhood&#10;&#10;AI-generated content may be incorrect.">
            <a:extLst>
              <a:ext uri="{FF2B5EF4-FFF2-40B4-BE49-F238E27FC236}">
                <a16:creationId xmlns:a16="http://schemas.microsoft.com/office/drawing/2014/main" id="{A908FA60-D012-43E8-622B-94FD48D71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70" y="195966"/>
            <a:ext cx="8328660" cy="605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13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67FEF-CC42-5301-A177-7801E249B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5BDB436-8AAB-D7C9-FB6B-FE49AF80F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48" y="6213588"/>
            <a:ext cx="8036220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Delays for Vehicles Exiting Al Marah via Royal Dominion Drive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658C5-2091-246D-F98D-FE06E567B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5615"/>
            <a:ext cx="12192000" cy="140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09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D8DA2-FDED-BA16-54D5-F359806D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E487B-90F6-0434-9B2B-27E51C10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4100"/>
          </a:xfrm>
        </p:spPr>
        <p:txBody>
          <a:bodyPr/>
          <a:lstStyle/>
          <a:p>
            <a:r>
              <a:rPr lang="en-US" dirty="0"/>
              <a:t>Proposed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7846B-998E-A83E-6F08-2D641A4E3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226"/>
            <a:ext cx="10515600" cy="4757737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School enrollment increases from 670 to 870</a:t>
            </a:r>
          </a:p>
          <a:p>
            <a:pPr lvl="1" fontAlgn="base"/>
            <a:r>
              <a:rPr lang="en-US" dirty="0"/>
              <a:t>Increased busing targets and TDM</a:t>
            </a:r>
          </a:p>
          <a:p>
            <a:pPr lvl="1" fontAlgn="base"/>
            <a:r>
              <a:rPr lang="en-US" dirty="0"/>
              <a:t>Intersection mitigations at Royal Dominion Drive</a:t>
            </a:r>
          </a:p>
          <a:p>
            <a:pPr fontAlgn="base"/>
            <a:r>
              <a:rPr lang="en-US" dirty="0"/>
              <a:t>Summer Camp enrollment​ increases from 665 to 970</a:t>
            </a:r>
          </a:p>
          <a:p>
            <a:pPr lvl="1" fontAlgn="base"/>
            <a:r>
              <a:rPr lang="en-US" dirty="0"/>
              <a:t>Staggered arrival and dismissal</a:t>
            </a:r>
          </a:p>
          <a:p>
            <a:pPr fontAlgn="base"/>
            <a:r>
              <a:rPr lang="en-US" dirty="0"/>
              <a:t>Rental of School facilities</a:t>
            </a:r>
          </a:p>
          <a:p>
            <a:pPr lvl="1" fontAlgn="base"/>
            <a:r>
              <a:rPr lang="en-US" dirty="0"/>
              <a:t>Rental of outdoor facilities on weekends from 9-4</a:t>
            </a:r>
          </a:p>
          <a:p>
            <a:pPr lvl="1" fontAlgn="base"/>
            <a:r>
              <a:rPr lang="en-US" dirty="0"/>
              <a:t>Rental from 5:30 – 7:30 PM two nights a week</a:t>
            </a:r>
          </a:p>
          <a:p>
            <a:pPr lvl="1" fontAlgn="base"/>
            <a:r>
              <a:rPr lang="en-US" dirty="0"/>
              <a:t>Rental from 4:00 – 7:00 PM on summer nights</a:t>
            </a:r>
          </a:p>
          <a:p>
            <a:pPr lvl="1" fontAlgn="base"/>
            <a:r>
              <a:rPr lang="en-US" b="1" dirty="0"/>
              <a:t>Will not generate more traffic than School peak hours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305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8D4EA-87FE-70F9-4987-F86C97550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C556CC4-E909-982C-C1AC-E3BDE239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8" y="6314172"/>
            <a:ext cx="5380610" cy="543827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French International School Cut-Through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9FF22-BDCE-3729-E4FB-944640D76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283" y="539495"/>
            <a:ext cx="9855434" cy="551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05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0559B-2B5C-03B9-8683-A7257AB5A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5" y="5974122"/>
            <a:ext cx="4151989" cy="71014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Summer Program Operations</a:t>
            </a:r>
            <a:br>
              <a:rPr lang="en-US" sz="2400" dirty="0"/>
            </a:br>
            <a:r>
              <a:rPr lang="en-US" sz="2400" dirty="0"/>
              <a:t>Exhibit 33 (a), Table 1, page 4​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F2343-1B39-7C7F-749A-6A10C2249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" y="801688"/>
            <a:ext cx="11440160" cy="460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60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a road&#10;&#10;AI-generated content may be incorrect.">
            <a:extLst>
              <a:ext uri="{FF2B5EF4-FFF2-40B4-BE49-F238E27FC236}">
                <a16:creationId xmlns:a16="http://schemas.microsoft.com/office/drawing/2014/main" id="{92918C6A-6805-FEA1-FA91-5161B5914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9" b="17562"/>
          <a:stretch>
            <a:fillRect/>
          </a:stretch>
        </p:blipFill>
        <p:spPr>
          <a:xfrm>
            <a:off x="2523529" y="235288"/>
            <a:ext cx="7144942" cy="5947295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2CDDCB-1FC5-DC4E-A3EB-4077541A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15" y="5968673"/>
            <a:ext cx="4151989" cy="71014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Site Circulation</a:t>
            </a:r>
            <a:br>
              <a:rPr lang="en-US" sz="2400" dirty="0"/>
            </a:br>
            <a:r>
              <a:rPr lang="en-US" sz="2400" dirty="0"/>
              <a:t>Exhibit 33, Figure 3, page 13</a:t>
            </a:r>
          </a:p>
        </p:txBody>
      </p:sp>
    </p:spTree>
    <p:extLst>
      <p:ext uri="{BB962C8B-B14F-4D97-AF65-F5344CB8AC3E}">
        <p14:creationId xmlns:p14="http://schemas.microsoft.com/office/powerpoint/2010/main" val="3711878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13A92-C2D1-A350-6F3A-650287F7C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44081D4-2F78-9A9A-8A5A-9F6476EB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15" y="6324599"/>
            <a:ext cx="4151989" cy="354215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Site Parking</a:t>
            </a:r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628AD0-6A29-F483-F3FE-54E023EF8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177" y="0"/>
            <a:ext cx="8303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19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BABA8-1C1E-CBF6-93DB-1B220AB55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FF70DB8-B1BB-915B-37D2-3B052F461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15" y="6324599"/>
            <a:ext cx="4151989" cy="354215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Bus Stop Adjacent to Site</a:t>
            </a:r>
            <a:endParaRPr lang="en-US" sz="2400" dirty="0">
              <a:highlight>
                <a:srgbClr val="FFFF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A380F-0217-8152-7E15-EB24028A7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8" y="0"/>
            <a:ext cx="5680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4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73254-6BEA-6189-BACE-8F9F397EE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86F06D-2DB7-AF53-1F81-CB17561E1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79" y="5964978"/>
            <a:ext cx="4151989" cy="710142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Applicability Guidelines</a:t>
            </a:r>
            <a:br>
              <a:rPr lang="en-US" sz="2400" b="1" dirty="0"/>
            </a:br>
            <a:r>
              <a:rPr lang="en-US" sz="2400" dirty="0"/>
              <a:t>2025 LATR Guidelines, page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F6EEF6-3EBC-41C4-F549-FBB40C989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416" y="445478"/>
            <a:ext cx="6211167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78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616</Words>
  <Application>Microsoft Office PowerPoint</Application>
  <PresentationFormat>Widescreen</PresentationFormat>
  <Paragraphs>79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Aptos</vt:lpstr>
      <vt:lpstr>Aptos Display</vt:lpstr>
      <vt:lpstr>Arial</vt:lpstr>
      <vt:lpstr>Office Theme</vt:lpstr>
      <vt:lpstr>Holton-Arms School</vt:lpstr>
      <vt:lpstr>School Characteristics</vt:lpstr>
      <vt:lpstr>Summer Program Characteristics</vt:lpstr>
      <vt:lpstr>Proposed Changes</vt:lpstr>
      <vt:lpstr>Summer Program Operations Exhibit 33 (a), Table 1, page 4​</vt:lpstr>
      <vt:lpstr>Site Circulation Exhibit 33, Figure 3, page 13</vt:lpstr>
      <vt:lpstr>Site Parking</vt:lpstr>
      <vt:lpstr>Bus Stop Adjacent to Site</vt:lpstr>
      <vt:lpstr>Applicability Guidelines 2025 LATR Guidelines, page 2</vt:lpstr>
      <vt:lpstr>Trip Generation Guidelines 2025 LATR Guidelines, pages 9/10</vt:lpstr>
      <vt:lpstr>2023 LATR Guidelines, page 28</vt:lpstr>
      <vt:lpstr>ITE Private School Trip Generation</vt:lpstr>
      <vt:lpstr>Trip Generation Summary Exhibit 33, Table 3, page 12</vt:lpstr>
      <vt:lpstr>Reduction in Trips from TDM</vt:lpstr>
      <vt:lpstr>Pick-up/Drop-off Traffic Split</vt:lpstr>
      <vt:lpstr>Study Area Intersections Exhibit 33, Table 3, page 12</vt:lpstr>
      <vt:lpstr>Study Intersection Requirements 2023 LATR Guidelines, Table 11, page 38</vt:lpstr>
      <vt:lpstr>Distributions Used in Analysis Exhibit 33, Table 3, page 12</vt:lpstr>
      <vt:lpstr>Distributions 2023 LATR Guidelines, page 41 </vt:lpstr>
      <vt:lpstr>Distributions 2025 LATR Guidelines, page 45 </vt:lpstr>
      <vt:lpstr>Motor Vehicle Adequacy 2025 LATR Guidelines, page 35 </vt:lpstr>
      <vt:lpstr>2025 LATR Guidelines, page 62</vt:lpstr>
      <vt:lpstr>Intersection Delays Exhibit 33, Tables 7/8, page 24</vt:lpstr>
      <vt:lpstr>Intersection Queues Exhibit 33, Table 9, page 24</vt:lpstr>
      <vt:lpstr>PowerPoint Presentation</vt:lpstr>
      <vt:lpstr>Crashes in Al Marah  Montgomery County Interactive Crash Map, Al Marah Neighborhood</vt:lpstr>
      <vt:lpstr>Severe and Fatal Crashes: Exhibit 33, Figure 4, page 16</vt:lpstr>
      <vt:lpstr>Schools Along the River Road Corridor</vt:lpstr>
      <vt:lpstr>2025 AM Traffic Counts at Royal Dominion Drive</vt:lpstr>
      <vt:lpstr>Proposed Mitigations at Royal Dominion Drive</vt:lpstr>
      <vt:lpstr>Existing AM Timings at River Road &amp; Royal Dominion Drive</vt:lpstr>
      <vt:lpstr>Proposed AM Timings at River Road &amp; Royal Dominion Drive – Double Cycling</vt:lpstr>
      <vt:lpstr>Proposed Mitigations at Royal Dominion Drive: Exhibit 40, Section O, page 335</vt:lpstr>
      <vt:lpstr>Left Turns Out of the Al Marah Neighborhood</vt:lpstr>
      <vt:lpstr>Cut-Through Analysis: Exhibit 38.c, Figure 1, page 5</vt:lpstr>
      <vt:lpstr>2024-2025 Volume Comparison Exhibit 38.c, Table 1, page 2</vt:lpstr>
      <vt:lpstr>Cut-Through Analysis: Exhibit 38.c, Figure 2, page 6</vt:lpstr>
      <vt:lpstr>Cut-Through Analysis: Exhibit 38.c, Figure 3, page 7</vt:lpstr>
      <vt:lpstr>Delays for Vehicles Exiting Al Marah via Royal Dominion Drive</vt:lpstr>
      <vt:lpstr>French International School Cut-Through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Buford</dc:creator>
  <cp:lastModifiedBy>Johnson, Nana</cp:lastModifiedBy>
  <cp:revision>12</cp:revision>
  <dcterms:created xsi:type="dcterms:W3CDTF">2025-11-12T00:06:38Z</dcterms:created>
  <dcterms:modified xsi:type="dcterms:W3CDTF">2025-11-14T17:19:35Z</dcterms:modified>
</cp:coreProperties>
</file>