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52" r:id="rId2"/>
    <p:sldId id="347" r:id="rId3"/>
    <p:sldId id="348" r:id="rId4"/>
    <p:sldId id="361" r:id="rId5"/>
    <p:sldId id="362" r:id="rId6"/>
    <p:sldId id="370" r:id="rId7"/>
    <p:sldId id="3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717" autoAdjust="0"/>
  </p:normalViewPr>
  <p:slideViewPr>
    <p:cSldViewPr snapToGrid="0">
      <p:cViewPr>
        <p:scale>
          <a:sx n="100" d="100"/>
          <a:sy n="100" d="100"/>
        </p:scale>
        <p:origin x="912" y="66"/>
      </p:cViewPr>
      <p:guideLst/>
    </p:cSldViewPr>
  </p:slideViewPr>
  <p:notesTextViewPr>
    <p:cViewPr>
      <p:scale>
        <a:sx n="1" d="1"/>
        <a:sy n="1" d="1"/>
      </p:scale>
      <p:origin x="0" y="0"/>
    </p:cViewPr>
  </p:notesTextViewPr>
  <p:notesViewPr>
    <p:cSldViewPr snapToGrid="0">
      <p:cViewPr varScale="1">
        <p:scale>
          <a:sx n="50" d="100"/>
          <a:sy n="50" d="100"/>
        </p:scale>
        <p:origin x="256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A150B-4087-43B8-9D25-F03E9E7EE7C4}" type="datetimeFigureOut">
              <a:rPr lang="en-US" smtClean="0"/>
              <a:t>7/1/2021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DC2BA-B651-40E1-A86B-C3019BF89EF4}" type="slidenum">
              <a:rPr lang="en-US" smtClean="0"/>
              <a:t>‹#›</a:t>
            </a:fld>
            <a:endParaRPr lang="en-US" dirty="0"/>
          </a:p>
        </p:txBody>
      </p:sp>
    </p:spTree>
    <p:extLst>
      <p:ext uri="{BB962C8B-B14F-4D97-AF65-F5344CB8AC3E}">
        <p14:creationId xmlns:p14="http://schemas.microsoft.com/office/powerpoint/2010/main" val="4062885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8DC2BA-B651-40E1-A86B-C3019BF89EF4}" type="slidenum">
              <a:rPr lang="en-US" smtClean="0"/>
              <a:t>1</a:t>
            </a:fld>
            <a:endParaRPr lang="en-US" dirty="0"/>
          </a:p>
        </p:txBody>
      </p:sp>
    </p:spTree>
    <p:extLst>
      <p:ext uri="{BB962C8B-B14F-4D97-AF65-F5344CB8AC3E}">
        <p14:creationId xmlns:p14="http://schemas.microsoft.com/office/powerpoint/2010/main" val="449385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site is located on the east side of Old Georgetown Rd. The school is undergoing renovation requiring the dismantling of a 75’ monopole on the property. That structure is owned by SBA and occupied by T-Mobile. </a:t>
            </a:r>
          </a:p>
        </p:txBody>
      </p:sp>
      <p:sp>
        <p:nvSpPr>
          <p:cNvPr id="4" name="Slide Number Placeholder 3"/>
          <p:cNvSpPr>
            <a:spLocks noGrp="1"/>
          </p:cNvSpPr>
          <p:nvPr>
            <p:ph type="sldNum" sz="quarter" idx="5"/>
          </p:nvPr>
        </p:nvSpPr>
        <p:spPr/>
        <p:txBody>
          <a:bodyPr/>
          <a:lstStyle/>
          <a:p>
            <a:fld id="{F38DC2BA-B651-40E1-A86B-C3019BF89EF4}" type="slidenum">
              <a:rPr lang="en-US" smtClean="0"/>
              <a:t>2</a:t>
            </a:fld>
            <a:endParaRPr lang="en-US" dirty="0"/>
          </a:p>
        </p:txBody>
      </p:sp>
    </p:spTree>
    <p:extLst>
      <p:ext uri="{BB962C8B-B14F-4D97-AF65-F5344CB8AC3E}">
        <p14:creationId xmlns:p14="http://schemas.microsoft.com/office/powerpoint/2010/main" val="1708620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T-Mobile has demonstrated coverage gaps without this site. RF Propagation maps have shown that existing sites in the area would not provide the same coverage. This map shows coverage without the Tilden Middle School Site (circled). </a:t>
            </a:r>
          </a:p>
        </p:txBody>
      </p:sp>
      <p:sp>
        <p:nvSpPr>
          <p:cNvPr id="4" name="Slide Number Placeholder 3"/>
          <p:cNvSpPr>
            <a:spLocks noGrp="1"/>
          </p:cNvSpPr>
          <p:nvPr>
            <p:ph type="sldNum" sz="quarter" idx="5"/>
          </p:nvPr>
        </p:nvSpPr>
        <p:spPr/>
        <p:txBody>
          <a:bodyPr/>
          <a:lstStyle/>
          <a:p>
            <a:fld id="{F38DC2BA-B651-40E1-A86B-C3019BF89EF4}" type="slidenum">
              <a:rPr lang="en-US" smtClean="0"/>
              <a:t>3</a:t>
            </a:fld>
            <a:endParaRPr lang="en-US" dirty="0"/>
          </a:p>
        </p:txBody>
      </p:sp>
    </p:spTree>
    <p:extLst>
      <p:ext uri="{BB962C8B-B14F-4D97-AF65-F5344CB8AC3E}">
        <p14:creationId xmlns:p14="http://schemas.microsoft.com/office/powerpoint/2010/main" val="4154823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above map and caption provided by the applicant showed that alternate locations in the Montgomery County database would not provide the same coverage for T-Mobile.  </a:t>
            </a:r>
          </a:p>
          <a:p>
            <a:r>
              <a:rPr lang="en-US" dirty="0"/>
              <a:t> </a:t>
            </a:r>
          </a:p>
        </p:txBody>
      </p:sp>
      <p:sp>
        <p:nvSpPr>
          <p:cNvPr id="4" name="Slide Number Placeholder 3"/>
          <p:cNvSpPr>
            <a:spLocks noGrp="1"/>
          </p:cNvSpPr>
          <p:nvPr>
            <p:ph type="sldNum" sz="quarter" idx="5"/>
          </p:nvPr>
        </p:nvSpPr>
        <p:spPr/>
        <p:txBody>
          <a:bodyPr/>
          <a:lstStyle/>
          <a:p>
            <a:fld id="{F38DC2BA-B651-40E1-A86B-C3019BF89EF4}" type="slidenum">
              <a:rPr lang="en-US" smtClean="0"/>
              <a:t>4</a:t>
            </a:fld>
            <a:endParaRPr lang="en-US" dirty="0"/>
          </a:p>
        </p:txBody>
      </p:sp>
    </p:spTree>
    <p:extLst>
      <p:ext uri="{BB962C8B-B14F-4D97-AF65-F5344CB8AC3E}">
        <p14:creationId xmlns:p14="http://schemas.microsoft.com/office/powerpoint/2010/main" val="2576240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monopole hosts Sprint and T-Mobile antennas.  Three RR90-17-02VDPL antennas originally attached by Sprint (now part of T-Mobile) will be relocated at 70’ on the 75’ monopole. Three TMBXX-6516-R2M antennas attached by T-Mobile will be relocated at 60’. </a:t>
            </a:r>
          </a:p>
          <a:p>
            <a:r>
              <a:rPr lang="en-US" dirty="0"/>
              <a:t> </a:t>
            </a:r>
          </a:p>
        </p:txBody>
      </p:sp>
      <p:sp>
        <p:nvSpPr>
          <p:cNvPr id="4" name="Slide Number Placeholder 3"/>
          <p:cNvSpPr>
            <a:spLocks noGrp="1"/>
          </p:cNvSpPr>
          <p:nvPr>
            <p:ph type="sldNum" sz="quarter" idx="5"/>
          </p:nvPr>
        </p:nvSpPr>
        <p:spPr/>
        <p:txBody>
          <a:bodyPr/>
          <a:lstStyle/>
          <a:p>
            <a:fld id="{F38DC2BA-B651-40E1-A86B-C3019BF89EF4}" type="slidenum">
              <a:rPr lang="en-US" smtClean="0"/>
              <a:t>5</a:t>
            </a:fld>
            <a:endParaRPr lang="en-US" dirty="0"/>
          </a:p>
        </p:txBody>
      </p:sp>
    </p:spTree>
    <p:extLst>
      <p:ext uri="{BB962C8B-B14F-4D97-AF65-F5344CB8AC3E}">
        <p14:creationId xmlns:p14="http://schemas.microsoft.com/office/powerpoint/2010/main" val="386572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temporary equipment compound will also be established with chain link fencing. The existing equipment cabinets will be relocated. </a:t>
            </a:r>
          </a:p>
        </p:txBody>
      </p:sp>
      <p:sp>
        <p:nvSpPr>
          <p:cNvPr id="4" name="Slide Number Placeholder 3"/>
          <p:cNvSpPr>
            <a:spLocks noGrp="1"/>
          </p:cNvSpPr>
          <p:nvPr>
            <p:ph type="sldNum" sz="quarter" idx="5"/>
          </p:nvPr>
        </p:nvSpPr>
        <p:spPr/>
        <p:txBody>
          <a:bodyPr/>
          <a:lstStyle/>
          <a:p>
            <a:fld id="{F38DC2BA-B651-40E1-A86B-C3019BF89EF4}" type="slidenum">
              <a:rPr lang="en-US" smtClean="0"/>
              <a:t>6</a:t>
            </a:fld>
            <a:endParaRPr lang="en-US" dirty="0"/>
          </a:p>
        </p:txBody>
      </p:sp>
    </p:spTree>
    <p:extLst>
      <p:ext uri="{BB962C8B-B14F-4D97-AF65-F5344CB8AC3E}">
        <p14:creationId xmlns:p14="http://schemas.microsoft.com/office/powerpoint/2010/main" val="2882778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 impact is expected to be minimal as the wireless site will be at an active construction site, and the residential area on the west side of Old Georgetown Road is shielded by trees and foliage. </a:t>
            </a:r>
          </a:p>
          <a:p>
            <a:endParaRPr lang="en-US" dirty="0"/>
          </a:p>
        </p:txBody>
      </p:sp>
      <p:sp>
        <p:nvSpPr>
          <p:cNvPr id="4" name="Slide Number Placeholder 3"/>
          <p:cNvSpPr>
            <a:spLocks noGrp="1"/>
          </p:cNvSpPr>
          <p:nvPr>
            <p:ph type="sldNum" sz="quarter" idx="5"/>
          </p:nvPr>
        </p:nvSpPr>
        <p:spPr/>
        <p:txBody>
          <a:bodyPr/>
          <a:lstStyle/>
          <a:p>
            <a:fld id="{F38DC2BA-B651-40E1-A86B-C3019BF89EF4}" type="slidenum">
              <a:rPr lang="en-US" smtClean="0"/>
              <a:t>7</a:t>
            </a:fld>
            <a:endParaRPr lang="en-US" dirty="0"/>
          </a:p>
        </p:txBody>
      </p:sp>
    </p:spTree>
    <p:extLst>
      <p:ext uri="{BB962C8B-B14F-4D97-AF65-F5344CB8AC3E}">
        <p14:creationId xmlns:p14="http://schemas.microsoft.com/office/powerpoint/2010/main" val="2587437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BB8D2-C872-4750-860C-2E82EFB224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5BDA02-0CAA-4332-8D20-67ADA1D48A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94150A-772F-494C-9A7A-30CB93A48D92}"/>
              </a:ext>
            </a:extLst>
          </p:cNvPr>
          <p:cNvSpPr>
            <a:spLocks noGrp="1"/>
          </p:cNvSpPr>
          <p:nvPr>
            <p:ph type="dt" sz="half" idx="10"/>
          </p:nvPr>
        </p:nvSpPr>
        <p:spPr/>
        <p:txBody>
          <a:bodyPr/>
          <a:lstStyle/>
          <a:p>
            <a:fld id="{18900BE9-D7CA-4779-906D-3CE2146CF39B}" type="datetimeFigureOut">
              <a:rPr lang="en-US" smtClean="0"/>
              <a:t>7/1/2021</a:t>
            </a:fld>
            <a:endParaRPr lang="en-US" dirty="0"/>
          </a:p>
        </p:txBody>
      </p:sp>
      <p:sp>
        <p:nvSpPr>
          <p:cNvPr id="5" name="Footer Placeholder 4">
            <a:extLst>
              <a:ext uri="{FF2B5EF4-FFF2-40B4-BE49-F238E27FC236}">
                <a16:creationId xmlns:a16="http://schemas.microsoft.com/office/drawing/2014/main" id="{8DC0E1AF-D745-4219-852B-229CADC413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1E56F9-CC05-4DD7-9C0A-1E29EFFE0C9C}"/>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416104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9055-4AA5-48CE-8501-90D1218D81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D1165A-A4B6-468F-8B94-CE18A8BCC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9715E-69AA-4CFA-9155-EE2A42CE6690}"/>
              </a:ext>
            </a:extLst>
          </p:cNvPr>
          <p:cNvSpPr>
            <a:spLocks noGrp="1"/>
          </p:cNvSpPr>
          <p:nvPr>
            <p:ph type="dt" sz="half" idx="10"/>
          </p:nvPr>
        </p:nvSpPr>
        <p:spPr/>
        <p:txBody>
          <a:bodyPr/>
          <a:lstStyle/>
          <a:p>
            <a:fld id="{18900BE9-D7CA-4779-906D-3CE2146CF39B}" type="datetimeFigureOut">
              <a:rPr lang="en-US" smtClean="0"/>
              <a:t>7/1/2021</a:t>
            </a:fld>
            <a:endParaRPr lang="en-US" dirty="0"/>
          </a:p>
        </p:txBody>
      </p:sp>
      <p:sp>
        <p:nvSpPr>
          <p:cNvPr id="5" name="Footer Placeholder 4">
            <a:extLst>
              <a:ext uri="{FF2B5EF4-FFF2-40B4-BE49-F238E27FC236}">
                <a16:creationId xmlns:a16="http://schemas.microsoft.com/office/drawing/2014/main" id="{52C0B0C1-3022-4DB4-8FE0-A9CA3EB8B5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0503AB-45CB-4E29-8EB7-CAC8D8089EDD}"/>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1689237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D7303D-49B5-492F-896D-31EA4BD893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D6EF2-D21D-4954-AF91-E33797B42DE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C3B57-DF49-44A8-9BD8-FF6B6FE943A3}"/>
              </a:ext>
            </a:extLst>
          </p:cNvPr>
          <p:cNvSpPr>
            <a:spLocks noGrp="1"/>
          </p:cNvSpPr>
          <p:nvPr>
            <p:ph type="dt" sz="half" idx="10"/>
          </p:nvPr>
        </p:nvSpPr>
        <p:spPr/>
        <p:txBody>
          <a:bodyPr/>
          <a:lstStyle/>
          <a:p>
            <a:fld id="{18900BE9-D7CA-4779-906D-3CE2146CF39B}" type="datetimeFigureOut">
              <a:rPr lang="en-US" smtClean="0"/>
              <a:t>7/1/2021</a:t>
            </a:fld>
            <a:endParaRPr lang="en-US" dirty="0"/>
          </a:p>
        </p:txBody>
      </p:sp>
      <p:sp>
        <p:nvSpPr>
          <p:cNvPr id="5" name="Footer Placeholder 4">
            <a:extLst>
              <a:ext uri="{FF2B5EF4-FFF2-40B4-BE49-F238E27FC236}">
                <a16:creationId xmlns:a16="http://schemas.microsoft.com/office/drawing/2014/main" id="{182B34CF-4B83-4345-ADBC-4917BA7C36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F136F9-B423-43E3-AC1E-023B2FC5C4C8}"/>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44997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F2792-9E7B-4819-8116-CA11C4043F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FFEBDF-3645-4CBC-A8E3-456B1DEB685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F38832-0B13-41CB-B9CA-9E48CB92D2A3}"/>
              </a:ext>
            </a:extLst>
          </p:cNvPr>
          <p:cNvSpPr>
            <a:spLocks noGrp="1"/>
          </p:cNvSpPr>
          <p:nvPr>
            <p:ph type="dt" sz="half" idx="10"/>
          </p:nvPr>
        </p:nvSpPr>
        <p:spPr/>
        <p:txBody>
          <a:bodyPr/>
          <a:lstStyle/>
          <a:p>
            <a:fld id="{18900BE9-D7CA-4779-906D-3CE2146CF39B}" type="datetimeFigureOut">
              <a:rPr lang="en-US" smtClean="0"/>
              <a:t>7/1/2021</a:t>
            </a:fld>
            <a:endParaRPr lang="en-US" dirty="0"/>
          </a:p>
        </p:txBody>
      </p:sp>
      <p:sp>
        <p:nvSpPr>
          <p:cNvPr id="5" name="Footer Placeholder 4">
            <a:extLst>
              <a:ext uri="{FF2B5EF4-FFF2-40B4-BE49-F238E27FC236}">
                <a16:creationId xmlns:a16="http://schemas.microsoft.com/office/drawing/2014/main" id="{F684A0AE-31FE-4AD7-8373-35258564B0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4140AF-A872-4784-9DE1-E17297EAAA8B}"/>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2069649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513B8-6716-40EA-9B20-B8ABDAFC94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9B83A1-AF8D-458A-84A8-AC3110F99E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A5D1218-74E4-46EC-8422-F50696A5679F}"/>
              </a:ext>
            </a:extLst>
          </p:cNvPr>
          <p:cNvSpPr>
            <a:spLocks noGrp="1"/>
          </p:cNvSpPr>
          <p:nvPr>
            <p:ph type="dt" sz="half" idx="10"/>
          </p:nvPr>
        </p:nvSpPr>
        <p:spPr/>
        <p:txBody>
          <a:bodyPr/>
          <a:lstStyle/>
          <a:p>
            <a:fld id="{18900BE9-D7CA-4779-906D-3CE2146CF39B}" type="datetimeFigureOut">
              <a:rPr lang="en-US" smtClean="0"/>
              <a:t>7/1/2021</a:t>
            </a:fld>
            <a:endParaRPr lang="en-US" dirty="0"/>
          </a:p>
        </p:txBody>
      </p:sp>
      <p:sp>
        <p:nvSpPr>
          <p:cNvPr id="5" name="Footer Placeholder 4">
            <a:extLst>
              <a:ext uri="{FF2B5EF4-FFF2-40B4-BE49-F238E27FC236}">
                <a16:creationId xmlns:a16="http://schemas.microsoft.com/office/drawing/2014/main" id="{F6E9C886-84F6-4363-BDB1-899CDCD34E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7999D4-D8AA-40D0-9B41-184C9E630621}"/>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298778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097D5-6021-49FA-A0BF-CD6C4B2C47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63B218-CB48-49C6-BAD2-14F2CE113BB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008708-2510-480F-913D-BD6DC3FC7A0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829DCF-D78C-4EE8-9EA8-ADB9FF6B453B}"/>
              </a:ext>
            </a:extLst>
          </p:cNvPr>
          <p:cNvSpPr>
            <a:spLocks noGrp="1"/>
          </p:cNvSpPr>
          <p:nvPr>
            <p:ph type="dt" sz="half" idx="10"/>
          </p:nvPr>
        </p:nvSpPr>
        <p:spPr/>
        <p:txBody>
          <a:bodyPr/>
          <a:lstStyle/>
          <a:p>
            <a:fld id="{18900BE9-D7CA-4779-906D-3CE2146CF39B}" type="datetimeFigureOut">
              <a:rPr lang="en-US" smtClean="0"/>
              <a:t>7/1/2021</a:t>
            </a:fld>
            <a:endParaRPr lang="en-US" dirty="0"/>
          </a:p>
        </p:txBody>
      </p:sp>
      <p:sp>
        <p:nvSpPr>
          <p:cNvPr id="6" name="Footer Placeholder 5">
            <a:extLst>
              <a:ext uri="{FF2B5EF4-FFF2-40B4-BE49-F238E27FC236}">
                <a16:creationId xmlns:a16="http://schemas.microsoft.com/office/drawing/2014/main" id="{6DE25913-1DD4-4E96-AC6E-ACAF6164FD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1C72936-5737-4AF0-896C-09CDD972F1E8}"/>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368863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204E9-1488-4C74-9DCE-FE8363DE20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DDACFA-F4AE-4143-9B3A-8D551DA1D8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AE1E75-D5A7-4397-A8AE-1D58A9E3A4A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871D09-E4E2-4239-B3DD-A782433DBD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4E4D31-62A1-45F7-A4DD-A3A0918379D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BB88D5-6E78-4B19-BF03-56180A7440A9}"/>
              </a:ext>
            </a:extLst>
          </p:cNvPr>
          <p:cNvSpPr>
            <a:spLocks noGrp="1"/>
          </p:cNvSpPr>
          <p:nvPr>
            <p:ph type="dt" sz="half" idx="10"/>
          </p:nvPr>
        </p:nvSpPr>
        <p:spPr/>
        <p:txBody>
          <a:bodyPr/>
          <a:lstStyle/>
          <a:p>
            <a:fld id="{18900BE9-D7CA-4779-906D-3CE2146CF39B}" type="datetimeFigureOut">
              <a:rPr lang="en-US" smtClean="0"/>
              <a:t>7/1/2021</a:t>
            </a:fld>
            <a:endParaRPr lang="en-US" dirty="0"/>
          </a:p>
        </p:txBody>
      </p:sp>
      <p:sp>
        <p:nvSpPr>
          <p:cNvPr id="8" name="Footer Placeholder 7">
            <a:extLst>
              <a:ext uri="{FF2B5EF4-FFF2-40B4-BE49-F238E27FC236}">
                <a16:creationId xmlns:a16="http://schemas.microsoft.com/office/drawing/2014/main" id="{7D258E71-D398-4B96-B38B-4A124DCF316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C46F6BD-B4D1-435B-B1D7-0748F953F759}"/>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3856436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98E3-93E4-4E16-B472-6F29401E37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F2156E-F0F1-468E-B9B7-99AC4A05FAC2}"/>
              </a:ext>
            </a:extLst>
          </p:cNvPr>
          <p:cNvSpPr>
            <a:spLocks noGrp="1"/>
          </p:cNvSpPr>
          <p:nvPr>
            <p:ph type="dt" sz="half" idx="10"/>
          </p:nvPr>
        </p:nvSpPr>
        <p:spPr/>
        <p:txBody>
          <a:bodyPr/>
          <a:lstStyle/>
          <a:p>
            <a:fld id="{18900BE9-D7CA-4779-906D-3CE2146CF39B}" type="datetimeFigureOut">
              <a:rPr lang="en-US" smtClean="0"/>
              <a:t>7/1/2021</a:t>
            </a:fld>
            <a:endParaRPr lang="en-US" dirty="0"/>
          </a:p>
        </p:txBody>
      </p:sp>
      <p:sp>
        <p:nvSpPr>
          <p:cNvPr id="4" name="Footer Placeholder 3">
            <a:extLst>
              <a:ext uri="{FF2B5EF4-FFF2-40B4-BE49-F238E27FC236}">
                <a16:creationId xmlns:a16="http://schemas.microsoft.com/office/drawing/2014/main" id="{64D1C80F-EAC8-488C-A521-293325A043A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0DF1958-2881-4B9D-8219-AC101D8946B2}"/>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109175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0D40D8-EE4D-4CFD-A021-CF84E666FEC0}"/>
              </a:ext>
            </a:extLst>
          </p:cNvPr>
          <p:cNvSpPr>
            <a:spLocks noGrp="1"/>
          </p:cNvSpPr>
          <p:nvPr>
            <p:ph type="dt" sz="half" idx="10"/>
          </p:nvPr>
        </p:nvSpPr>
        <p:spPr/>
        <p:txBody>
          <a:bodyPr/>
          <a:lstStyle/>
          <a:p>
            <a:fld id="{18900BE9-D7CA-4779-906D-3CE2146CF39B}" type="datetimeFigureOut">
              <a:rPr lang="en-US" smtClean="0"/>
              <a:t>7/1/2021</a:t>
            </a:fld>
            <a:endParaRPr lang="en-US" dirty="0"/>
          </a:p>
        </p:txBody>
      </p:sp>
      <p:sp>
        <p:nvSpPr>
          <p:cNvPr id="3" name="Footer Placeholder 2">
            <a:extLst>
              <a:ext uri="{FF2B5EF4-FFF2-40B4-BE49-F238E27FC236}">
                <a16:creationId xmlns:a16="http://schemas.microsoft.com/office/drawing/2014/main" id="{FD821182-5A85-4E8B-B1D6-497D70BCF57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F38DCF6-8133-44F0-AF8A-E9F73BE588F9}"/>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676830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3E658-F4B3-4CB8-8ABC-6D2ADE753F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44774E-8BAB-4EE1-B953-39C263C9C6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FEB96D-7971-4E0D-BBA0-10652F1D78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B5AFDB-C96B-42DB-9DA0-D989C4D6DF5C}"/>
              </a:ext>
            </a:extLst>
          </p:cNvPr>
          <p:cNvSpPr>
            <a:spLocks noGrp="1"/>
          </p:cNvSpPr>
          <p:nvPr>
            <p:ph type="dt" sz="half" idx="10"/>
          </p:nvPr>
        </p:nvSpPr>
        <p:spPr/>
        <p:txBody>
          <a:bodyPr/>
          <a:lstStyle/>
          <a:p>
            <a:fld id="{18900BE9-D7CA-4779-906D-3CE2146CF39B}" type="datetimeFigureOut">
              <a:rPr lang="en-US" smtClean="0"/>
              <a:t>7/1/2021</a:t>
            </a:fld>
            <a:endParaRPr lang="en-US" dirty="0"/>
          </a:p>
        </p:txBody>
      </p:sp>
      <p:sp>
        <p:nvSpPr>
          <p:cNvPr id="6" name="Footer Placeholder 5">
            <a:extLst>
              <a:ext uri="{FF2B5EF4-FFF2-40B4-BE49-F238E27FC236}">
                <a16:creationId xmlns:a16="http://schemas.microsoft.com/office/drawing/2014/main" id="{4AD959EB-8A20-4F9F-BBAF-8DDA99AE54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C6A0C7-9ECB-4F25-B707-090DA157A574}"/>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2628923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91CE-4654-434F-9DF9-A36BC7BA88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402A0D-66FC-45D9-8553-C1E8601ED5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3C48F75-20F5-468C-946E-71F6403D78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213998-4011-4DA7-8041-75C0B6C74A66}"/>
              </a:ext>
            </a:extLst>
          </p:cNvPr>
          <p:cNvSpPr>
            <a:spLocks noGrp="1"/>
          </p:cNvSpPr>
          <p:nvPr>
            <p:ph type="dt" sz="half" idx="10"/>
          </p:nvPr>
        </p:nvSpPr>
        <p:spPr/>
        <p:txBody>
          <a:bodyPr/>
          <a:lstStyle/>
          <a:p>
            <a:fld id="{18900BE9-D7CA-4779-906D-3CE2146CF39B}" type="datetimeFigureOut">
              <a:rPr lang="en-US" smtClean="0"/>
              <a:t>7/1/2021</a:t>
            </a:fld>
            <a:endParaRPr lang="en-US" dirty="0"/>
          </a:p>
        </p:txBody>
      </p:sp>
      <p:sp>
        <p:nvSpPr>
          <p:cNvPr id="6" name="Footer Placeholder 5">
            <a:extLst>
              <a:ext uri="{FF2B5EF4-FFF2-40B4-BE49-F238E27FC236}">
                <a16:creationId xmlns:a16="http://schemas.microsoft.com/office/drawing/2014/main" id="{C45F7784-9094-41C1-BD85-B49BC44B8B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9F89DB-0170-4F28-B648-B3C5F4D076BC}"/>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288163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2633F0-1F16-4A08-A526-8F2CF33D04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A79257-1E04-4BAF-A25D-7FA497687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E99997-3D74-4DEF-AEE6-BB88B68A18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900BE9-D7CA-4779-906D-3CE2146CF39B}" type="datetimeFigureOut">
              <a:rPr lang="en-US" smtClean="0"/>
              <a:t>7/1/2021</a:t>
            </a:fld>
            <a:endParaRPr lang="en-US" dirty="0"/>
          </a:p>
        </p:txBody>
      </p:sp>
      <p:sp>
        <p:nvSpPr>
          <p:cNvPr id="5" name="Footer Placeholder 4">
            <a:extLst>
              <a:ext uri="{FF2B5EF4-FFF2-40B4-BE49-F238E27FC236}">
                <a16:creationId xmlns:a16="http://schemas.microsoft.com/office/drawing/2014/main" id="{0D714566-B20D-4A00-9991-AC2D23818B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9B215D6-0628-45A9-8AAB-A5962DAE80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0B388-32DB-4FE7-A63C-EAECA6685481}" type="slidenum">
              <a:rPr lang="en-US" smtClean="0"/>
              <a:t>‹#›</a:t>
            </a:fld>
            <a:endParaRPr lang="en-US" dirty="0"/>
          </a:p>
        </p:txBody>
      </p:sp>
    </p:spTree>
    <p:extLst>
      <p:ext uri="{BB962C8B-B14F-4D97-AF65-F5344CB8AC3E}">
        <p14:creationId xmlns:p14="http://schemas.microsoft.com/office/powerpoint/2010/main" val="3498857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AA5A5CF-F908-43DA-BAA9-F240FFC3658B}"/>
              </a:ext>
            </a:extLst>
          </p:cNvPr>
          <p:cNvPicPr>
            <a:picLocks noChangeAspect="1"/>
          </p:cNvPicPr>
          <p:nvPr/>
        </p:nvPicPr>
        <p:blipFill rotWithShape="1">
          <a:blip r:embed="rId3"/>
          <a:srcRect l="13677" r="11853" b="1"/>
          <a:stretch/>
        </p:blipFill>
        <p:spPr>
          <a:xfrm>
            <a:off x="4038599" y="10"/>
            <a:ext cx="8160026" cy="6875809"/>
          </a:xfrm>
          <a:prstGeom prst="rect">
            <a:avLst/>
          </a:prstGeom>
        </p:spPr>
      </p:pic>
      <p:sp>
        <p:nvSpPr>
          <p:cNvPr id="58" name="Freeform: Shape 57">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155DEB3E-9785-4D3E-96DA-1B03B1B1BD30}"/>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rPr>
              <a:t>SBA Temporary Monopole @Tilden Middle School</a:t>
            </a:r>
          </a:p>
        </p:txBody>
      </p:sp>
    </p:spTree>
    <p:extLst>
      <p:ext uri="{BB962C8B-B14F-4D97-AF65-F5344CB8AC3E}">
        <p14:creationId xmlns:p14="http://schemas.microsoft.com/office/powerpoint/2010/main" val="270625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55DEB3E-9785-4D3E-96DA-1B03B1B1BD30}"/>
              </a:ext>
            </a:extLst>
          </p:cNvPr>
          <p:cNvSpPr>
            <a:spLocks noGrp="1"/>
          </p:cNvSpPr>
          <p:nvPr>
            <p:ph type="title"/>
          </p:nvPr>
        </p:nvSpPr>
        <p:spPr>
          <a:xfrm>
            <a:off x="699713" y="248038"/>
            <a:ext cx="10651910" cy="1159200"/>
          </a:xfrm>
        </p:spPr>
        <p:txBody>
          <a:bodyPr vert="horz" lIns="91440" tIns="45720" rIns="91440" bIns="45720" rtlCol="0" anchor="ctr">
            <a:normAutofit/>
          </a:bodyPr>
          <a:lstStyle/>
          <a:p>
            <a:r>
              <a:rPr lang="en-US" sz="3700" kern="1200" dirty="0">
                <a:solidFill>
                  <a:srgbClr val="FFFFFF"/>
                </a:solidFill>
                <a:latin typeface="+mj-lt"/>
                <a:ea typeface="+mj-ea"/>
                <a:cs typeface="+mj-cs"/>
              </a:rPr>
              <a:t>SBA Temporary Monopole @Tilden Middle School  </a:t>
            </a:r>
          </a:p>
        </p:txBody>
      </p:sp>
      <p:pic>
        <p:nvPicPr>
          <p:cNvPr id="3" name="Picture 2">
            <a:extLst>
              <a:ext uri="{FF2B5EF4-FFF2-40B4-BE49-F238E27FC236}">
                <a16:creationId xmlns:a16="http://schemas.microsoft.com/office/drawing/2014/main" id="{4FDC85EC-3E31-49CC-8AF3-AD99B7C1EA19}"/>
              </a:ext>
            </a:extLst>
          </p:cNvPr>
          <p:cNvPicPr>
            <a:picLocks noChangeAspect="1"/>
          </p:cNvPicPr>
          <p:nvPr/>
        </p:nvPicPr>
        <p:blipFill>
          <a:blip r:embed="rId3"/>
          <a:stretch>
            <a:fillRect/>
          </a:stretch>
        </p:blipFill>
        <p:spPr>
          <a:xfrm>
            <a:off x="2416529" y="1966293"/>
            <a:ext cx="7358941" cy="4452160"/>
          </a:xfrm>
          <a:prstGeom prst="rect">
            <a:avLst/>
          </a:prstGeom>
        </p:spPr>
      </p:pic>
    </p:spTree>
    <p:extLst>
      <p:ext uri="{BB962C8B-B14F-4D97-AF65-F5344CB8AC3E}">
        <p14:creationId xmlns:p14="http://schemas.microsoft.com/office/powerpoint/2010/main" val="154389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155DEB3E-9785-4D3E-96DA-1B03B1B1BD30}"/>
              </a:ext>
            </a:extLst>
          </p:cNvPr>
          <p:cNvSpPr>
            <a:spLocks noGrp="1"/>
          </p:cNvSpPr>
          <p:nvPr>
            <p:ph type="title"/>
          </p:nvPr>
        </p:nvSpPr>
        <p:spPr>
          <a:xfrm>
            <a:off x="660041" y="2767106"/>
            <a:ext cx="2880828" cy="3071906"/>
          </a:xfrm>
        </p:spPr>
        <p:txBody>
          <a:bodyPr vert="horz" lIns="91440" tIns="45720" rIns="91440" bIns="45720" rtlCol="0" anchor="t">
            <a:normAutofit fontScale="90000"/>
          </a:bodyPr>
          <a:lstStyle/>
          <a:p>
            <a:r>
              <a:rPr lang="en-US" sz="4000" dirty="0">
                <a:solidFill>
                  <a:srgbClr val="FFFFFF"/>
                </a:solidFill>
              </a:rPr>
              <a:t>SBA Temporary Monopole @ Tilden Middle School</a:t>
            </a:r>
            <a:endParaRPr lang="en-US" sz="4000" kern="1200" dirty="0">
              <a:solidFill>
                <a:srgbClr val="FFFFFF"/>
              </a:solidFill>
              <a:latin typeface="+mj-lt"/>
              <a:ea typeface="+mj-ea"/>
              <a:cs typeface="+mj-cs"/>
            </a:endParaRPr>
          </a:p>
        </p:txBody>
      </p:sp>
      <p:pic>
        <p:nvPicPr>
          <p:cNvPr id="3" name="Picture 2">
            <a:extLst>
              <a:ext uri="{FF2B5EF4-FFF2-40B4-BE49-F238E27FC236}">
                <a16:creationId xmlns:a16="http://schemas.microsoft.com/office/drawing/2014/main" id="{45AE0FE6-523B-49DE-B628-A1A0A3110B22}"/>
              </a:ext>
            </a:extLst>
          </p:cNvPr>
          <p:cNvPicPr>
            <a:picLocks noChangeAspect="1"/>
          </p:cNvPicPr>
          <p:nvPr/>
        </p:nvPicPr>
        <p:blipFill>
          <a:blip r:embed="rId3"/>
          <a:stretch>
            <a:fillRect/>
          </a:stretch>
        </p:blipFill>
        <p:spPr>
          <a:xfrm>
            <a:off x="4304837" y="726203"/>
            <a:ext cx="7486650" cy="5286375"/>
          </a:xfrm>
          <a:prstGeom prst="rect">
            <a:avLst/>
          </a:prstGeom>
        </p:spPr>
      </p:pic>
      <p:sp>
        <p:nvSpPr>
          <p:cNvPr id="5" name="Oval 4">
            <a:extLst>
              <a:ext uri="{FF2B5EF4-FFF2-40B4-BE49-F238E27FC236}">
                <a16:creationId xmlns:a16="http://schemas.microsoft.com/office/drawing/2014/main" id="{F0146A5B-6E8C-4A73-987D-FFC8098919AE}"/>
              </a:ext>
            </a:extLst>
          </p:cNvPr>
          <p:cNvSpPr/>
          <p:nvPr/>
        </p:nvSpPr>
        <p:spPr>
          <a:xfrm>
            <a:off x="7567448" y="3111062"/>
            <a:ext cx="480714" cy="44143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799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155DEB3E-9785-4D3E-96DA-1B03B1B1BD30}"/>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700" kern="1200">
                <a:solidFill>
                  <a:srgbClr val="FFFFFF"/>
                </a:solidFill>
                <a:latin typeface="+mj-lt"/>
                <a:ea typeface="+mj-ea"/>
                <a:cs typeface="+mj-cs"/>
              </a:rPr>
              <a:t>SBA Temporary Monopole @ Tilden Middle School</a:t>
            </a:r>
          </a:p>
        </p:txBody>
      </p:sp>
      <p:sp>
        <p:nvSpPr>
          <p:cNvPr id="5" name="Oval 4">
            <a:extLst>
              <a:ext uri="{FF2B5EF4-FFF2-40B4-BE49-F238E27FC236}">
                <a16:creationId xmlns:a16="http://schemas.microsoft.com/office/drawing/2014/main" id="{F0146A5B-6E8C-4A73-987D-FFC8098919AE}"/>
              </a:ext>
            </a:extLst>
          </p:cNvPr>
          <p:cNvSpPr/>
          <p:nvPr/>
        </p:nvSpPr>
        <p:spPr>
          <a:xfrm>
            <a:off x="7567448" y="3111062"/>
            <a:ext cx="480714" cy="44143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D345B0C-90D2-43E7-BB95-3E2C5A40A9D1}"/>
              </a:ext>
            </a:extLst>
          </p:cNvPr>
          <p:cNvPicPr>
            <a:picLocks noChangeAspect="1"/>
          </p:cNvPicPr>
          <p:nvPr/>
        </p:nvPicPr>
        <p:blipFill>
          <a:blip r:embed="rId3"/>
          <a:stretch>
            <a:fillRect/>
          </a:stretch>
        </p:blipFill>
        <p:spPr>
          <a:xfrm>
            <a:off x="4038604" y="928359"/>
            <a:ext cx="8085884" cy="4754880"/>
          </a:xfrm>
          <a:prstGeom prst="rect">
            <a:avLst/>
          </a:prstGeom>
        </p:spPr>
      </p:pic>
    </p:spTree>
    <p:extLst>
      <p:ext uri="{BB962C8B-B14F-4D97-AF65-F5344CB8AC3E}">
        <p14:creationId xmlns:p14="http://schemas.microsoft.com/office/powerpoint/2010/main" val="561318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155DEB3E-9785-4D3E-96DA-1B03B1B1BD30}"/>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700" kern="1200" dirty="0">
                <a:solidFill>
                  <a:srgbClr val="FFFFFF"/>
                </a:solidFill>
                <a:latin typeface="+mj-lt"/>
                <a:ea typeface="+mj-ea"/>
                <a:cs typeface="+mj-cs"/>
              </a:rPr>
              <a:t>SBA Temporary Monopole @ Tilden Middle School</a:t>
            </a:r>
          </a:p>
        </p:txBody>
      </p:sp>
      <p:sp>
        <p:nvSpPr>
          <p:cNvPr id="7" name="Oval 6">
            <a:extLst>
              <a:ext uri="{FF2B5EF4-FFF2-40B4-BE49-F238E27FC236}">
                <a16:creationId xmlns:a16="http://schemas.microsoft.com/office/drawing/2014/main" id="{C7EB7197-4C1F-41C9-BCFF-BBB21BD6A87A}"/>
              </a:ext>
            </a:extLst>
          </p:cNvPr>
          <p:cNvSpPr/>
          <p:nvPr/>
        </p:nvSpPr>
        <p:spPr>
          <a:xfrm>
            <a:off x="-967889" y="1148068"/>
            <a:ext cx="788231" cy="634937"/>
          </a:xfrm>
          <a:prstGeom prst="ellipse">
            <a:avLst/>
          </a:prstGeom>
          <a:noFill/>
          <a:ln w="25400">
            <a:solidFill>
              <a:srgbClr val="FFFF00">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015C8CB0-D676-4AB2-BB12-003DF88F1485}"/>
              </a:ext>
            </a:extLst>
          </p:cNvPr>
          <p:cNvSpPr/>
          <p:nvPr/>
        </p:nvSpPr>
        <p:spPr>
          <a:xfrm>
            <a:off x="12380978" y="3429000"/>
            <a:ext cx="788231" cy="634937"/>
          </a:xfrm>
          <a:prstGeom prst="ellipse">
            <a:avLst/>
          </a:prstGeom>
          <a:noFill/>
          <a:ln w="25400">
            <a:solidFill>
              <a:srgbClr val="FFFF00">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AB092A0D-30C9-484D-B2F9-5B54F082FB10}"/>
              </a:ext>
            </a:extLst>
          </p:cNvPr>
          <p:cNvPicPr>
            <a:picLocks noChangeAspect="1"/>
          </p:cNvPicPr>
          <p:nvPr/>
        </p:nvPicPr>
        <p:blipFill>
          <a:blip r:embed="rId3"/>
          <a:stretch>
            <a:fillRect/>
          </a:stretch>
        </p:blipFill>
        <p:spPr>
          <a:xfrm>
            <a:off x="4220398" y="380385"/>
            <a:ext cx="5619750" cy="4324350"/>
          </a:xfrm>
          <a:prstGeom prst="rect">
            <a:avLst/>
          </a:prstGeom>
        </p:spPr>
      </p:pic>
    </p:spTree>
    <p:extLst>
      <p:ext uri="{BB962C8B-B14F-4D97-AF65-F5344CB8AC3E}">
        <p14:creationId xmlns:p14="http://schemas.microsoft.com/office/powerpoint/2010/main" val="2578718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55DEB3E-9785-4D3E-96DA-1B03B1B1BD30}"/>
              </a:ext>
            </a:extLst>
          </p:cNvPr>
          <p:cNvSpPr>
            <a:spLocks noGrp="1"/>
          </p:cNvSpPr>
          <p:nvPr>
            <p:ph type="title"/>
          </p:nvPr>
        </p:nvSpPr>
        <p:spPr>
          <a:xfrm>
            <a:off x="699713" y="248038"/>
            <a:ext cx="10482093" cy="1159200"/>
          </a:xfrm>
        </p:spPr>
        <p:txBody>
          <a:bodyPr vert="horz" lIns="91440" tIns="45720" rIns="91440" bIns="45720" rtlCol="0" anchor="ctr">
            <a:normAutofit/>
          </a:bodyPr>
          <a:lstStyle/>
          <a:p>
            <a:r>
              <a:rPr lang="en-US" sz="3700" kern="1200" dirty="0">
                <a:solidFill>
                  <a:srgbClr val="FFFFFF"/>
                </a:solidFill>
                <a:latin typeface="+mj-lt"/>
                <a:ea typeface="+mj-ea"/>
                <a:cs typeface="+mj-cs"/>
              </a:rPr>
              <a:t>SBA Temporary Monopole @Tilden Middle School  </a:t>
            </a:r>
          </a:p>
        </p:txBody>
      </p:sp>
      <p:pic>
        <p:nvPicPr>
          <p:cNvPr id="12" name="Content Placeholder 8">
            <a:extLst>
              <a:ext uri="{FF2B5EF4-FFF2-40B4-BE49-F238E27FC236}">
                <a16:creationId xmlns:a16="http://schemas.microsoft.com/office/drawing/2014/main" id="{DDE7957E-6A7D-43AB-B1D9-B9CC44637A72}"/>
              </a:ext>
            </a:extLst>
          </p:cNvPr>
          <p:cNvPicPr>
            <a:picLocks noGrp="1" noChangeAspect="1"/>
          </p:cNvPicPr>
          <p:nvPr>
            <p:ph idx="1"/>
          </p:nvPr>
        </p:nvPicPr>
        <p:blipFill>
          <a:blip r:embed="rId3"/>
          <a:stretch>
            <a:fillRect/>
          </a:stretch>
        </p:blipFill>
        <p:spPr>
          <a:xfrm>
            <a:off x="1334724" y="2042410"/>
            <a:ext cx="10410825" cy="3238500"/>
          </a:xfrm>
        </p:spPr>
      </p:pic>
    </p:spTree>
    <p:extLst>
      <p:ext uri="{BB962C8B-B14F-4D97-AF65-F5344CB8AC3E}">
        <p14:creationId xmlns:p14="http://schemas.microsoft.com/office/powerpoint/2010/main" val="3081711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155DEB3E-9785-4D3E-96DA-1B03B1B1BD30}"/>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700" kern="1200" dirty="0">
                <a:solidFill>
                  <a:srgbClr val="FFFFFF"/>
                </a:solidFill>
                <a:latin typeface="+mj-lt"/>
                <a:ea typeface="+mj-ea"/>
                <a:cs typeface="+mj-cs"/>
              </a:rPr>
              <a:t>SBA Temporary Monopole @ Tilden Middle School</a:t>
            </a:r>
          </a:p>
        </p:txBody>
      </p:sp>
      <p:pic>
        <p:nvPicPr>
          <p:cNvPr id="11" name="Picture 10">
            <a:extLst>
              <a:ext uri="{FF2B5EF4-FFF2-40B4-BE49-F238E27FC236}">
                <a16:creationId xmlns:a16="http://schemas.microsoft.com/office/drawing/2014/main" id="{BDADDABD-4395-49FB-840B-D46DCBCABF41}"/>
              </a:ext>
            </a:extLst>
          </p:cNvPr>
          <p:cNvPicPr/>
          <p:nvPr/>
        </p:nvPicPr>
        <p:blipFill>
          <a:blip r:embed="rId3"/>
          <a:stretch>
            <a:fillRect/>
          </a:stretch>
        </p:blipFill>
        <p:spPr>
          <a:xfrm>
            <a:off x="4502428" y="1252243"/>
            <a:ext cx="7225748" cy="4353513"/>
          </a:xfrm>
          <a:prstGeom prst="rect">
            <a:avLst/>
          </a:prstGeom>
        </p:spPr>
      </p:pic>
    </p:spTree>
    <p:extLst>
      <p:ext uri="{BB962C8B-B14F-4D97-AF65-F5344CB8AC3E}">
        <p14:creationId xmlns:p14="http://schemas.microsoft.com/office/powerpoint/2010/main" val="757411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271</Words>
  <Application>Microsoft Office PowerPoint</Application>
  <PresentationFormat>Widescreen</PresentationFormat>
  <Paragraphs>22</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SBA Temporary Monopole @Tilden Middle School</vt:lpstr>
      <vt:lpstr>SBA Temporary Monopole @Tilden Middle School  </vt:lpstr>
      <vt:lpstr>SBA Temporary Monopole @ Tilden Middle School</vt:lpstr>
      <vt:lpstr>SBA Temporary Monopole @ Tilden Middle School</vt:lpstr>
      <vt:lpstr>SBA Temporary Monopole @ Tilden Middle School</vt:lpstr>
      <vt:lpstr>SBA Temporary Monopole @Tilden Middle School  </vt:lpstr>
      <vt:lpstr>SBA Temporary Monopole @ Tilden Middle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Lewis Drive COW</dc:title>
  <dc:creator>Jasmina Rivas</dc:creator>
  <cp:lastModifiedBy>Julie Elias</cp:lastModifiedBy>
  <cp:revision>12</cp:revision>
  <dcterms:created xsi:type="dcterms:W3CDTF">2019-12-12T14:58:35Z</dcterms:created>
  <dcterms:modified xsi:type="dcterms:W3CDTF">2021-07-01T20:02:32Z</dcterms:modified>
</cp:coreProperties>
</file>