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427" r:id="rId2"/>
    <p:sldId id="428" r:id="rId3"/>
    <p:sldId id="439" r:id="rId4"/>
    <p:sldId id="429" r:id="rId5"/>
    <p:sldId id="431" r:id="rId6"/>
    <p:sldId id="440" r:id="rId7"/>
    <p:sldId id="435" r:id="rId8"/>
  </p:sldIdLst>
  <p:sldSz cx="9144000" cy="6858000" type="screen4x3"/>
  <p:notesSz cx="7053263" cy="9309100"/>
  <p:custDataLst>
    <p:tags r:id="rId11"/>
  </p:custDataLst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32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32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32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32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32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FF3300"/>
    <a:srgbClr val="006699"/>
    <a:srgbClr val="CC33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49" autoAdjust="0"/>
    <p:restoredTop sz="89474" autoAdjust="0"/>
  </p:normalViewPr>
  <p:slideViewPr>
    <p:cSldViewPr snapToGrid="0">
      <p:cViewPr varScale="1">
        <p:scale>
          <a:sx n="113" d="100"/>
          <a:sy n="113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7053" cy="467363"/>
          </a:xfrm>
          <a:prstGeom prst="rect">
            <a:avLst/>
          </a:prstGeom>
        </p:spPr>
        <p:txBody>
          <a:bodyPr vert="horz" lIns="91750" tIns="45874" rIns="91750" bIns="458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615" y="1"/>
            <a:ext cx="3057053" cy="467363"/>
          </a:xfrm>
          <a:prstGeom prst="rect">
            <a:avLst/>
          </a:prstGeom>
        </p:spPr>
        <p:txBody>
          <a:bodyPr vert="horz" lIns="91750" tIns="45874" rIns="91750" bIns="45874" rtlCol="0"/>
          <a:lstStyle>
            <a:lvl1pPr algn="r">
              <a:defRPr sz="1200"/>
            </a:lvl1pPr>
          </a:lstStyle>
          <a:p>
            <a:fld id="{0109A306-63A4-4B5F-90C5-009ED53D86E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9"/>
            <a:ext cx="3057053" cy="467363"/>
          </a:xfrm>
          <a:prstGeom prst="rect">
            <a:avLst/>
          </a:prstGeom>
        </p:spPr>
        <p:txBody>
          <a:bodyPr vert="horz" lIns="91750" tIns="45874" rIns="91750" bIns="458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615" y="8841739"/>
            <a:ext cx="3057053" cy="467363"/>
          </a:xfrm>
          <a:prstGeom prst="rect">
            <a:avLst/>
          </a:prstGeom>
        </p:spPr>
        <p:txBody>
          <a:bodyPr vert="horz" lIns="91750" tIns="45874" rIns="91750" bIns="45874" rtlCol="0" anchor="b"/>
          <a:lstStyle>
            <a:lvl1pPr algn="r">
              <a:defRPr sz="1200"/>
            </a:lvl1pPr>
          </a:lstStyle>
          <a:p>
            <a:fld id="{A7FAEA80-1C8A-420D-8273-FA8566813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47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5" tIns="46747" rIns="93495" bIns="46747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217" y="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5" tIns="46747" rIns="93495" bIns="46747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5327" y="4421825"/>
            <a:ext cx="564261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5" tIns="46747" rIns="93495" bIns="467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31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5" tIns="46747" rIns="93495" bIns="46747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217" y="8842031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5" tIns="46747" rIns="93495" bIns="467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8FD1B9A-0E4B-4A7C-A381-023B5F5CA4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5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143000" y="838200"/>
            <a:ext cx="8001000" cy="0"/>
          </a:xfrm>
          <a:prstGeom prst="line">
            <a:avLst/>
          </a:prstGeom>
          <a:noFill/>
          <a:ln w="9525">
            <a:solidFill>
              <a:srgbClr val="CC33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85788" y="1524000"/>
            <a:ext cx="0" cy="3990975"/>
          </a:xfrm>
          <a:prstGeom prst="line">
            <a:avLst/>
          </a:prstGeom>
          <a:noFill/>
          <a:ln w="9525">
            <a:solidFill>
              <a:srgbClr val="CC33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8" y="5697538"/>
            <a:ext cx="1006475" cy="1008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520825"/>
            <a:ext cx="76200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429000"/>
            <a:ext cx="7543800" cy="12192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62" y="171450"/>
            <a:ext cx="730252" cy="1143004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143000" y="838200"/>
            <a:ext cx="8001000" cy="0"/>
          </a:xfrm>
          <a:prstGeom prst="line">
            <a:avLst/>
          </a:prstGeom>
          <a:noFill/>
          <a:ln w="9525">
            <a:solidFill>
              <a:srgbClr val="CC33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85788" y="1524000"/>
            <a:ext cx="0" cy="3990975"/>
          </a:xfrm>
          <a:prstGeom prst="line">
            <a:avLst/>
          </a:prstGeom>
          <a:noFill/>
          <a:ln w="9525">
            <a:solidFill>
              <a:srgbClr val="CC33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31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8" y="5697538"/>
            <a:ext cx="1006475" cy="1008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62" y="171450"/>
            <a:ext cx="730252" cy="1143004"/>
          </a:xfrm>
          <a:prstGeom prst="rect">
            <a:avLst/>
          </a:prstGeom>
        </p:spPr>
      </p:pic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5" r:id="rId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Tahom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Tahom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Tahom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Tahom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Tahom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Tahom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Tahom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5000"/>
        </a:spcAft>
        <a:buChar char="•"/>
        <a:defRPr sz="2600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25000"/>
        </a:spcAft>
        <a:buChar char="•"/>
        <a:defRPr sz="2200">
          <a:solidFill>
            <a:srgbClr val="0066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25000"/>
        </a:spcAft>
        <a:buChar char="•"/>
        <a:defRPr>
          <a:solidFill>
            <a:srgbClr val="0066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376B91D8-F39F-485F-A6B0-C994D014A2B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B200F-A11D-47ED-98E0-59664C908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693987"/>
            <a:ext cx="7620000" cy="1470025"/>
          </a:xfrm>
        </p:spPr>
        <p:txBody>
          <a:bodyPr/>
          <a:lstStyle/>
          <a:p>
            <a:r>
              <a:rPr lang="en-US" dirty="0"/>
              <a:t>Mid-County </a:t>
            </a:r>
            <a:br>
              <a:rPr lang="en-US" dirty="0"/>
            </a:br>
            <a:r>
              <a:rPr lang="en-US" dirty="0"/>
              <a:t>Citizens Advisory Board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December 2020 </a:t>
            </a:r>
            <a:br>
              <a:rPr lang="en-US" dirty="0"/>
            </a:br>
            <a:r>
              <a:rPr lang="en-US" dirty="0"/>
              <a:t>Fire Rescue Update</a:t>
            </a:r>
          </a:p>
        </p:txBody>
      </p:sp>
    </p:spTree>
    <p:extLst>
      <p:ext uri="{BB962C8B-B14F-4D97-AF65-F5344CB8AC3E}">
        <p14:creationId xmlns:p14="http://schemas.microsoft.com/office/powerpoint/2010/main" val="18873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77200" cy="1630680"/>
          </a:xfrm>
        </p:spPr>
        <p:txBody>
          <a:bodyPr numCol="1"/>
          <a:lstStyle/>
          <a:p>
            <a:pPr lvl="0"/>
            <a:r>
              <a:rPr lang="en-US" dirty="0"/>
              <a:t>Leisure World – Elkridge Court Fire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COVID19 and Impact to FRS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Holiday Fire Safety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Questions and Answers – from you</a:t>
            </a:r>
          </a:p>
        </p:txBody>
      </p:sp>
    </p:spTree>
    <p:extLst>
      <p:ext uri="{BB962C8B-B14F-4D97-AF65-F5344CB8AC3E}">
        <p14:creationId xmlns:p14="http://schemas.microsoft.com/office/powerpoint/2010/main" val="360025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Elkridge Court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282434-7D08-40C8-84A7-17CB05305BC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66800" y="-3686177"/>
            <a:ext cx="51824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2AA373FF-8545-458E-9195-366AABCA5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99743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17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77200" cy="1630680"/>
          </a:xfrm>
        </p:spPr>
        <p:txBody>
          <a:bodyPr numCol="1"/>
          <a:lstStyle/>
          <a:p>
            <a:pPr lvl="0"/>
            <a:r>
              <a:rPr lang="en-US" dirty="0"/>
              <a:t>Coordination started in January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Service Changes in March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Surge April 13 to June 10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Started to see 2</a:t>
            </a:r>
            <a:r>
              <a:rPr lang="en-US" baseline="30000" dirty="0"/>
              <a:t>nd</a:t>
            </a:r>
            <a:r>
              <a:rPr lang="en-US" dirty="0"/>
              <a:t> surge ~ 45 days ago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Continues and will be here</a:t>
            </a:r>
          </a:p>
        </p:txBody>
      </p:sp>
    </p:spTree>
    <p:extLst>
      <p:ext uri="{BB962C8B-B14F-4D97-AF65-F5344CB8AC3E}">
        <p14:creationId xmlns:p14="http://schemas.microsoft.com/office/powerpoint/2010/main" val="427758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#’s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77200" cy="1630680"/>
          </a:xfrm>
        </p:spPr>
        <p:txBody>
          <a:bodyPr numCol="1"/>
          <a:lstStyle/>
          <a:p>
            <a:pPr lvl="0"/>
            <a:r>
              <a:rPr lang="en-US" sz="3200" dirty="0"/>
              <a:t>Symptomatic Patients – 8,000 so far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Observed a higher % of really ill patients</a:t>
            </a:r>
          </a:p>
          <a:p>
            <a:pPr lvl="0"/>
            <a:r>
              <a:rPr lang="en-US" sz="3200" dirty="0"/>
              <a:t>Response times did not increase</a:t>
            </a:r>
          </a:p>
          <a:p>
            <a:pPr lvl="0"/>
            <a:r>
              <a:rPr lang="en-US" sz="3200" dirty="0"/>
              <a:t>Cycle times increased </a:t>
            </a:r>
            <a:r>
              <a:rPr lang="en-US" sz="3200" dirty="0" err="1"/>
              <a:t>slighty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018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Holiday Fire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13933"/>
            <a:ext cx="8077200" cy="1630680"/>
          </a:xfrm>
        </p:spPr>
        <p:txBody>
          <a:bodyPr numCol="1"/>
          <a:lstStyle/>
          <a:p>
            <a:pPr lvl="0"/>
            <a:r>
              <a:rPr lang="en-US" sz="3200" dirty="0"/>
              <a:t>Cooking</a:t>
            </a:r>
          </a:p>
          <a:p>
            <a:pPr lvl="0"/>
            <a:r>
              <a:rPr lang="en-US" sz="3200" dirty="0"/>
              <a:t>Space Heaters</a:t>
            </a:r>
          </a:p>
          <a:p>
            <a:pPr lvl="0"/>
            <a:r>
              <a:rPr lang="en-US" sz="3200" dirty="0"/>
              <a:t>Holiday Decorations</a:t>
            </a:r>
          </a:p>
          <a:p>
            <a:pPr lvl="0"/>
            <a:r>
              <a:rPr lang="en-US" sz="3200" dirty="0"/>
              <a:t>Ashes</a:t>
            </a:r>
          </a:p>
          <a:p>
            <a:pPr lvl="0"/>
            <a:r>
              <a:rPr lang="en-US" sz="3200" dirty="0"/>
              <a:t>Carbon</a:t>
            </a:r>
          </a:p>
          <a:p>
            <a:pPr marL="0" lvl="0" indent="0">
              <a:buNone/>
            </a:pPr>
            <a:r>
              <a:rPr lang="en-US" sz="3200" dirty="0"/>
              <a:t>   Monoxide</a:t>
            </a:r>
          </a:p>
          <a:p>
            <a:pPr lvl="0"/>
            <a:endParaRPr lang="en-US" sz="3200" dirty="0"/>
          </a:p>
          <a:p>
            <a:endParaRPr lang="en-US" sz="3200" dirty="0"/>
          </a:p>
        </p:txBody>
      </p:sp>
      <p:pic>
        <p:nvPicPr>
          <p:cNvPr id="2050" name="Picture 2" descr="This video proves why it's so important to water Christmas trees - National  | Globalnews.ca">
            <a:extLst>
              <a:ext uri="{FF2B5EF4-FFF2-40B4-BE49-F238E27FC236}">
                <a16:creationId xmlns:a16="http://schemas.microsoft.com/office/drawing/2014/main" id="{B80A6233-AE08-473E-9E3B-E604A3BB6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3742474"/>
            <a:ext cx="5242454" cy="296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66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0673" y="1313566"/>
            <a:ext cx="5601505" cy="1315150"/>
          </a:xfrm>
        </p:spPr>
        <p:txBody>
          <a:bodyPr numCol="1"/>
          <a:lstStyle/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pic>
        <p:nvPicPr>
          <p:cNvPr id="1026" name="Picture 2" descr="The Most Important Question to Ask Before Budgeting (Video ...">
            <a:extLst>
              <a:ext uri="{FF2B5EF4-FFF2-40B4-BE49-F238E27FC236}">
                <a16:creationId xmlns:a16="http://schemas.microsoft.com/office/drawing/2014/main" id="{6B18F5A3-2E73-420D-A528-A0C24AEDA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273" y="1051932"/>
            <a:ext cx="5531005" cy="553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94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CFRS Monthly Leadership Briefing">
  <a:themeElements>
    <a:clrScheme name="MCFRS Monthly Leadership Brief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FRS Monthly Leadership Brief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CFRS Monthly Leadership Brief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FRS Monthly Leadership Brief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FRS Monthly Leadership Brief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FRS Monthly Leadership Brief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FRS Monthly Leadership Brief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FRS Monthly Leadership Brief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FRS Monthly Leadership Brief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FRS Monthly Leadership Brief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FRS Monthly Leadership Brief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FRS Monthly Leadership Brief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FRS Monthly Leadership Brief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FRS Monthly Leadership Brief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CFRS Chief Officers Meeting Agenda 2016.potx" id="{D95B840D-1A66-4AA0-8384-E0ED242B43E5}" vid="{0AA91F4E-B569-488B-AB89-0AD4DFBD9CF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CFRS Monthly Leadership Briefing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MCFRS Monthly Leadership Briefing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3306</TotalTime>
  <Words>105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Tahoma</vt:lpstr>
      <vt:lpstr>MCFRS Monthly Leadership Briefing</vt:lpstr>
      <vt:lpstr>Mid-County  Citizens Advisory Board  December 2020  Fire Rescue Update</vt:lpstr>
      <vt:lpstr>PowerPoint Presentation</vt:lpstr>
      <vt:lpstr>Elkridge Court</vt:lpstr>
      <vt:lpstr>COVID</vt:lpstr>
      <vt:lpstr>COVID #’s</vt:lpstr>
      <vt:lpstr>Holiday Fire Safety</vt:lpstr>
      <vt:lpstr>Questions</vt:lpstr>
    </vt:vector>
  </TitlesOfParts>
  <Company>MCG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MCFRS Chief Officers Annual Meeting 2016</dc:title>
  <dc:creator>Friedman, Peter</dc:creator>
  <cp:lastModifiedBy>Goldstein, Scott</cp:lastModifiedBy>
  <cp:revision>135</cp:revision>
  <cp:lastPrinted>2020-08-11T11:53:28Z</cp:lastPrinted>
  <dcterms:created xsi:type="dcterms:W3CDTF">2016-11-23T17:02:19Z</dcterms:created>
  <dcterms:modified xsi:type="dcterms:W3CDTF">2020-12-14T17:02:56Z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15C25B27-0A5A-4ED4-AF7A-B52CDCED822C</vt:lpwstr>
  </property>
  <property fmtid="{D5CDD505-2E9C-101B-9397-08002B2CF9AE}" pid="3" name="ArticulatePath">
    <vt:lpwstr>MCFRS Quarterly Leadership Briefings-2014 (NEW TEMPLATE FOR 2014)</vt:lpwstr>
  </property>
</Properties>
</file>