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9"/>
  </p:notesMasterIdLst>
  <p:handoutMasterIdLst>
    <p:handoutMasterId r:id="rId20"/>
  </p:handoutMasterIdLst>
  <p:sldIdLst>
    <p:sldId id="273" r:id="rId5"/>
    <p:sldId id="270" r:id="rId6"/>
    <p:sldId id="1656" r:id="rId7"/>
    <p:sldId id="985" r:id="rId8"/>
    <p:sldId id="1699" r:id="rId9"/>
    <p:sldId id="281" r:id="rId10"/>
    <p:sldId id="1702" r:id="rId11"/>
    <p:sldId id="1596" r:id="rId12"/>
    <p:sldId id="1601" r:id="rId13"/>
    <p:sldId id="1696" r:id="rId14"/>
    <p:sldId id="1703" r:id="rId15"/>
    <p:sldId id="267" r:id="rId16"/>
    <p:sldId id="269" r:id="rId17"/>
    <p:sldId id="1636" r:id="rId18"/>
  </p:sldIdLst>
  <p:sldSz cx="18288000" cy="10287000"/>
  <p:notesSz cx="6858000" cy="181927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yriad Pro" panose="020B050303040302020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Source Sans Pro Light" panose="020B0403030403020204" pitchFamily="34" charset="0"/>
      <p:regular r:id="rId35"/>
      <p:italic r:id="rId36"/>
    </p:embeddedFont>
    <p:embeddedFont>
      <p:font typeface="Source Sans Pro Semibold" panose="020B0603030403020204" pitchFamily="34" charset="0"/>
      <p:bold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3C90FF"/>
    <a:srgbClr val="5DB146"/>
    <a:srgbClr val="F7941E"/>
    <a:srgbClr val="FF9900"/>
    <a:srgbClr val="357DDB"/>
    <a:srgbClr val="00CC99"/>
    <a:srgbClr val="C2564E"/>
    <a:srgbClr val="E7552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BEBE5-645D-4FAB-9E81-647D8938DCD5}" v="5" dt="2020-07-21T17:44:14.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5"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oleObject" Target="file:///\\MC-PLANNING-FS1\Res\Staff%20Members\Lisa%20Govoni\Trendsheet\Montgomery%20County%20Yearly%20Building%20Permi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a:t>Montgomery County Building Permits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manualLayout>
          <c:layoutTarget val="inner"/>
          <c:xMode val="edge"/>
          <c:yMode val="edge"/>
          <c:x val="8.5624562554680664E-2"/>
          <c:y val="0.10849042888004233"/>
          <c:w val="0.78170565398075242"/>
          <c:h val="0.71461099004813211"/>
        </c:manualLayout>
      </c:layout>
      <c:barChart>
        <c:barDir val="col"/>
        <c:grouping val="stacked"/>
        <c:varyColors val="0"/>
        <c:ser>
          <c:idx val="0"/>
          <c:order val="0"/>
          <c:tx>
            <c:strRef>
              <c:f>'Building Permits - Yearly w Pop'!$C$1</c:f>
              <c:strCache>
                <c:ptCount val="1"/>
                <c:pt idx="0">
                  <c:v>1-unit</c:v>
                </c:pt>
              </c:strCache>
            </c:strRef>
          </c:tx>
          <c:spPr>
            <a:solidFill>
              <a:srgbClr val="FF0000"/>
            </a:solidFill>
            <a:ln>
              <a:noFill/>
            </a:ln>
            <a:effectLst/>
          </c:spPr>
          <c:invertIfNegative val="0"/>
          <c:cat>
            <c:numRef>
              <c:f>'Building Permits - Yearly w Pop'!$A$2:$A$41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'Building Permits - Yearly w Pop'!$C$2:$C$41</c:f>
              <c:numCache>
                <c:formatCode>#,##0_);\(#,##0\)</c:formatCode>
                <c:ptCount val="40"/>
                <c:pt idx="0">
                  <c:v>3892</c:v>
                </c:pt>
                <c:pt idx="1">
                  <c:v>3245</c:v>
                </c:pt>
                <c:pt idx="2">
                  <c:v>5146</c:v>
                </c:pt>
                <c:pt idx="3">
                  <c:v>8321</c:v>
                </c:pt>
                <c:pt idx="4">
                  <c:v>7563</c:v>
                </c:pt>
                <c:pt idx="5">
                  <c:v>9007</c:v>
                </c:pt>
                <c:pt idx="6">
                  <c:v>6507</c:v>
                </c:pt>
                <c:pt idx="7">
                  <c:v>6622</c:v>
                </c:pt>
                <c:pt idx="8">
                  <c:v>4922</c:v>
                </c:pt>
                <c:pt idx="9">
                  <c:v>3848</c:v>
                </c:pt>
                <c:pt idx="10">
                  <c:v>2494</c:v>
                </c:pt>
                <c:pt idx="11">
                  <c:v>2081</c:v>
                </c:pt>
                <c:pt idx="12">
                  <c:v>2889</c:v>
                </c:pt>
                <c:pt idx="13">
                  <c:v>2707</c:v>
                </c:pt>
                <c:pt idx="14">
                  <c:v>2976</c:v>
                </c:pt>
                <c:pt idx="15">
                  <c:v>2833</c:v>
                </c:pt>
                <c:pt idx="16">
                  <c:v>2616</c:v>
                </c:pt>
                <c:pt idx="17">
                  <c:v>2333</c:v>
                </c:pt>
                <c:pt idx="18">
                  <c:v>3548</c:v>
                </c:pt>
                <c:pt idx="19">
                  <c:v>3467</c:v>
                </c:pt>
                <c:pt idx="20">
                  <c:v>2931</c:v>
                </c:pt>
                <c:pt idx="21">
                  <c:v>3191</c:v>
                </c:pt>
                <c:pt idx="22">
                  <c:v>2909</c:v>
                </c:pt>
                <c:pt idx="23">
                  <c:v>2339</c:v>
                </c:pt>
                <c:pt idx="24">
                  <c:v>2376</c:v>
                </c:pt>
                <c:pt idx="25">
                  <c:v>1700</c:v>
                </c:pt>
                <c:pt idx="26">
                  <c:v>1237</c:v>
                </c:pt>
                <c:pt idx="27">
                  <c:v>1408</c:v>
                </c:pt>
                <c:pt idx="28">
                  <c:v>997</c:v>
                </c:pt>
                <c:pt idx="29">
                  <c:v>862</c:v>
                </c:pt>
                <c:pt idx="30">
                  <c:v>909</c:v>
                </c:pt>
                <c:pt idx="31">
                  <c:v>1031</c:v>
                </c:pt>
                <c:pt idx="32">
                  <c:v>1174</c:v>
                </c:pt>
                <c:pt idx="33">
                  <c:v>1652</c:v>
                </c:pt>
                <c:pt idx="34">
                  <c:v>1440</c:v>
                </c:pt>
                <c:pt idx="35">
                  <c:v>1363</c:v>
                </c:pt>
                <c:pt idx="36">
                  <c:v>1414</c:v>
                </c:pt>
                <c:pt idx="37">
                  <c:v>1054</c:v>
                </c:pt>
                <c:pt idx="38">
                  <c:v>989</c:v>
                </c:pt>
                <c:pt idx="39">
                  <c:v>710</c:v>
                </c:pt>
              </c:numCache>
            </c:numRef>
          </c:val>
          <c:extLst>
            <c:ext xmlns:c16="http://schemas.microsoft.com/office/drawing/2014/chart" uri="{C3380CC4-5D6E-409C-BE32-E72D297353CC}">
              <c16:uniqueId val="{00000000-5608-4614-AFE4-FFF35154BBF9}"/>
            </c:ext>
          </c:extLst>
        </c:ser>
        <c:ser>
          <c:idx val="1"/>
          <c:order val="1"/>
          <c:tx>
            <c:strRef>
              <c:f>'Building Permits - Yearly w Pop'!$D$1</c:f>
              <c:strCache>
                <c:ptCount val="1"/>
                <c:pt idx="0">
                  <c:v>2-units</c:v>
                </c:pt>
              </c:strCache>
            </c:strRef>
          </c:tx>
          <c:spPr>
            <a:solidFill>
              <a:srgbClr val="FFFF00"/>
            </a:solidFill>
            <a:ln>
              <a:noFill/>
            </a:ln>
            <a:effectLst/>
          </c:spPr>
          <c:invertIfNegative val="0"/>
          <c:cat>
            <c:numRef>
              <c:f>'Building Permits - Yearly w Pop'!$A$2:$A$41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'Building Permits - Yearly w Pop'!$D$2:$D$41</c:f>
              <c:numCache>
                <c:formatCode>#,##0_);\(#,##0\)</c:formatCode>
                <c:ptCount val="40"/>
                <c:pt idx="0">
                  <c:v>0</c:v>
                </c:pt>
                <c:pt idx="1">
                  <c:v>50</c:v>
                </c:pt>
                <c:pt idx="2">
                  <c:v>50</c:v>
                </c:pt>
                <c:pt idx="3">
                  <c:v>44</c:v>
                </c:pt>
                <c:pt idx="4">
                  <c:v>2</c:v>
                </c:pt>
                <c:pt idx="5">
                  <c:v>0</c:v>
                </c:pt>
                <c:pt idx="6">
                  <c:v>0</c:v>
                </c:pt>
                <c:pt idx="7">
                  <c:v>0</c:v>
                </c:pt>
                <c:pt idx="8">
                  <c:v>0</c:v>
                </c:pt>
                <c:pt idx="9">
                  <c:v>0</c:v>
                </c:pt>
                <c:pt idx="10">
                  <c:v>2</c:v>
                </c:pt>
                <c:pt idx="11">
                  <c:v>16</c:v>
                </c:pt>
                <c:pt idx="12">
                  <c:v>0</c:v>
                </c:pt>
                <c:pt idx="13">
                  <c:v>0</c:v>
                </c:pt>
                <c:pt idx="14">
                  <c:v>0</c:v>
                </c:pt>
                <c:pt idx="15">
                  <c:v>0</c:v>
                </c:pt>
                <c:pt idx="16">
                  <c:v>0</c:v>
                </c:pt>
                <c:pt idx="17">
                  <c:v>0</c:v>
                </c:pt>
                <c:pt idx="18">
                  <c:v>16</c:v>
                </c:pt>
                <c:pt idx="19">
                  <c:v>2</c:v>
                </c:pt>
                <c:pt idx="20">
                  <c:v>74</c:v>
                </c:pt>
                <c:pt idx="21">
                  <c:v>70</c:v>
                </c:pt>
                <c:pt idx="22">
                  <c:v>22</c:v>
                </c:pt>
                <c:pt idx="23">
                  <c:v>0</c:v>
                </c:pt>
                <c:pt idx="24">
                  <c:v>0</c:v>
                </c:pt>
                <c:pt idx="25">
                  <c:v>72</c:v>
                </c:pt>
                <c:pt idx="26">
                  <c:v>20</c:v>
                </c:pt>
                <c:pt idx="27">
                  <c:v>0</c:v>
                </c:pt>
                <c:pt idx="28">
                  <c:v>0</c:v>
                </c:pt>
                <c:pt idx="29">
                  <c:v>0</c:v>
                </c:pt>
                <c:pt idx="30">
                  <c:v>60</c:v>
                </c:pt>
                <c:pt idx="31">
                  <c:v>106</c:v>
                </c:pt>
                <c:pt idx="32">
                  <c:v>186</c:v>
                </c:pt>
                <c:pt idx="33">
                  <c:v>46</c:v>
                </c:pt>
                <c:pt idx="34">
                  <c:v>98</c:v>
                </c:pt>
                <c:pt idx="35">
                  <c:v>42</c:v>
                </c:pt>
                <c:pt idx="36">
                  <c:v>6</c:v>
                </c:pt>
                <c:pt idx="37">
                  <c:v>48</c:v>
                </c:pt>
                <c:pt idx="38">
                  <c:v>10</c:v>
                </c:pt>
                <c:pt idx="39">
                  <c:v>14</c:v>
                </c:pt>
              </c:numCache>
            </c:numRef>
          </c:val>
          <c:extLst>
            <c:ext xmlns:c16="http://schemas.microsoft.com/office/drawing/2014/chart" uri="{C3380CC4-5D6E-409C-BE32-E72D297353CC}">
              <c16:uniqueId val="{00000001-5608-4614-AFE4-FFF35154BBF9}"/>
            </c:ext>
          </c:extLst>
        </c:ser>
        <c:ser>
          <c:idx val="2"/>
          <c:order val="2"/>
          <c:tx>
            <c:strRef>
              <c:f>'Building Permits - Yearly w Pop'!$E$1</c:f>
              <c:strCache>
                <c:ptCount val="1"/>
                <c:pt idx="0">
                  <c:v>3-4 units</c:v>
                </c:pt>
              </c:strCache>
            </c:strRef>
          </c:tx>
          <c:spPr>
            <a:solidFill>
              <a:schemeClr val="accent3"/>
            </a:solidFill>
            <a:ln>
              <a:noFill/>
            </a:ln>
            <a:effectLst/>
          </c:spPr>
          <c:invertIfNegative val="0"/>
          <c:cat>
            <c:numRef>
              <c:f>'Building Permits - Yearly w Pop'!$A$2:$A$41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'Building Permits - Yearly w Pop'!$E$2:$E$41</c:f>
              <c:numCache>
                <c:formatCode>#,##0_);\(#,##0\)</c:formatCode>
                <c:ptCount val="40"/>
                <c:pt idx="0">
                  <c:v>0</c:v>
                </c:pt>
                <c:pt idx="1">
                  <c:v>36</c:v>
                </c:pt>
                <c:pt idx="2">
                  <c:v>24</c:v>
                </c:pt>
                <c:pt idx="3">
                  <c:v>130</c:v>
                </c:pt>
                <c:pt idx="4">
                  <c:v>33</c:v>
                </c:pt>
                <c:pt idx="5">
                  <c:v>589</c:v>
                </c:pt>
                <c:pt idx="6">
                  <c:v>0</c:v>
                </c:pt>
                <c:pt idx="7">
                  <c:v>0</c:v>
                </c:pt>
                <c:pt idx="8">
                  <c:v>16</c:v>
                </c:pt>
                <c:pt idx="9">
                  <c:v>0</c:v>
                </c:pt>
                <c:pt idx="10">
                  <c:v>12</c:v>
                </c:pt>
                <c:pt idx="11">
                  <c:v>8</c:v>
                </c:pt>
                <c:pt idx="12">
                  <c:v>0</c:v>
                </c:pt>
                <c:pt idx="13">
                  <c:v>0</c:v>
                </c:pt>
                <c:pt idx="14">
                  <c:v>0</c:v>
                </c:pt>
                <c:pt idx="15">
                  <c:v>0</c:v>
                </c:pt>
                <c:pt idx="16">
                  <c:v>0</c:v>
                </c:pt>
                <c:pt idx="17">
                  <c:v>69</c:v>
                </c:pt>
                <c:pt idx="18">
                  <c:v>0</c:v>
                </c:pt>
                <c:pt idx="19">
                  <c:v>11</c:v>
                </c:pt>
                <c:pt idx="20">
                  <c:v>31</c:v>
                </c:pt>
                <c:pt idx="21">
                  <c:v>11</c:v>
                </c:pt>
                <c:pt idx="22">
                  <c:v>0</c:v>
                </c:pt>
                <c:pt idx="23">
                  <c:v>16</c:v>
                </c:pt>
                <c:pt idx="24">
                  <c:v>0</c:v>
                </c:pt>
                <c:pt idx="25">
                  <c:v>0</c:v>
                </c:pt>
                <c:pt idx="26">
                  <c:v>0</c:v>
                </c:pt>
                <c:pt idx="27">
                  <c:v>6</c:v>
                </c:pt>
                <c:pt idx="28">
                  <c:v>0</c:v>
                </c:pt>
                <c:pt idx="29">
                  <c:v>0</c:v>
                </c:pt>
                <c:pt idx="30">
                  <c:v>0</c:v>
                </c:pt>
                <c:pt idx="31">
                  <c:v>24</c:v>
                </c:pt>
                <c:pt idx="32">
                  <c:v>4</c:v>
                </c:pt>
                <c:pt idx="33">
                  <c:v>0</c:v>
                </c:pt>
                <c:pt idx="34">
                  <c:v>0</c:v>
                </c:pt>
                <c:pt idx="35">
                  <c:v>4</c:v>
                </c:pt>
                <c:pt idx="36">
                  <c:v>0</c:v>
                </c:pt>
                <c:pt idx="37">
                  <c:v>0</c:v>
                </c:pt>
                <c:pt idx="38">
                  <c:v>0</c:v>
                </c:pt>
                <c:pt idx="39">
                  <c:v>40</c:v>
                </c:pt>
              </c:numCache>
            </c:numRef>
          </c:val>
          <c:extLst>
            <c:ext xmlns:c16="http://schemas.microsoft.com/office/drawing/2014/chart" uri="{C3380CC4-5D6E-409C-BE32-E72D297353CC}">
              <c16:uniqueId val="{00000002-5608-4614-AFE4-FFF35154BBF9}"/>
            </c:ext>
          </c:extLst>
        </c:ser>
        <c:ser>
          <c:idx val="3"/>
          <c:order val="3"/>
          <c:tx>
            <c:strRef>
              <c:f>'Building Permits - Yearly w Pop'!$F$1</c:f>
              <c:strCache>
                <c:ptCount val="1"/>
                <c:pt idx="0">
                  <c:v>5+ units</c:v>
                </c:pt>
              </c:strCache>
            </c:strRef>
          </c:tx>
          <c:spPr>
            <a:solidFill>
              <a:schemeClr val="accent4"/>
            </a:solidFill>
            <a:ln>
              <a:noFill/>
            </a:ln>
            <a:effectLst/>
          </c:spPr>
          <c:invertIfNegative val="0"/>
          <c:cat>
            <c:numRef>
              <c:f>'Building Permits - Yearly w Pop'!$A$2:$A$41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'Building Permits - Yearly w Pop'!$F$2:$F$41</c:f>
              <c:numCache>
                <c:formatCode>#,##0_);\(#,##0\)</c:formatCode>
                <c:ptCount val="40"/>
                <c:pt idx="0">
                  <c:v>1099</c:v>
                </c:pt>
                <c:pt idx="1">
                  <c:v>553</c:v>
                </c:pt>
                <c:pt idx="2">
                  <c:v>605</c:v>
                </c:pt>
                <c:pt idx="3">
                  <c:v>2384</c:v>
                </c:pt>
                <c:pt idx="4">
                  <c:v>1041</c:v>
                </c:pt>
                <c:pt idx="5">
                  <c:v>350</c:v>
                </c:pt>
                <c:pt idx="6">
                  <c:v>1002</c:v>
                </c:pt>
                <c:pt idx="7">
                  <c:v>497</c:v>
                </c:pt>
                <c:pt idx="8">
                  <c:v>830</c:v>
                </c:pt>
                <c:pt idx="9">
                  <c:v>2862</c:v>
                </c:pt>
                <c:pt idx="10">
                  <c:v>2569</c:v>
                </c:pt>
                <c:pt idx="11">
                  <c:v>1171</c:v>
                </c:pt>
                <c:pt idx="12">
                  <c:v>596</c:v>
                </c:pt>
                <c:pt idx="13">
                  <c:v>434</c:v>
                </c:pt>
                <c:pt idx="14">
                  <c:v>614</c:v>
                </c:pt>
                <c:pt idx="15">
                  <c:v>849</c:v>
                </c:pt>
                <c:pt idx="16">
                  <c:v>446</c:v>
                </c:pt>
                <c:pt idx="17">
                  <c:v>1280</c:v>
                </c:pt>
                <c:pt idx="18">
                  <c:v>1751</c:v>
                </c:pt>
                <c:pt idx="19">
                  <c:v>773</c:v>
                </c:pt>
                <c:pt idx="20">
                  <c:v>1914</c:v>
                </c:pt>
                <c:pt idx="21">
                  <c:v>1977</c:v>
                </c:pt>
                <c:pt idx="22">
                  <c:v>2082</c:v>
                </c:pt>
                <c:pt idx="23">
                  <c:v>2073</c:v>
                </c:pt>
                <c:pt idx="24">
                  <c:v>1445</c:v>
                </c:pt>
                <c:pt idx="25">
                  <c:v>1819</c:v>
                </c:pt>
                <c:pt idx="26">
                  <c:v>1774</c:v>
                </c:pt>
                <c:pt idx="27">
                  <c:v>2045</c:v>
                </c:pt>
                <c:pt idx="28">
                  <c:v>479</c:v>
                </c:pt>
                <c:pt idx="29">
                  <c:v>0</c:v>
                </c:pt>
                <c:pt idx="30">
                  <c:v>930</c:v>
                </c:pt>
                <c:pt idx="31">
                  <c:v>1351</c:v>
                </c:pt>
                <c:pt idx="32">
                  <c:v>2617</c:v>
                </c:pt>
                <c:pt idx="33">
                  <c:v>1816</c:v>
                </c:pt>
                <c:pt idx="34">
                  <c:v>2301</c:v>
                </c:pt>
                <c:pt idx="35">
                  <c:v>675</c:v>
                </c:pt>
                <c:pt idx="36">
                  <c:v>750</c:v>
                </c:pt>
                <c:pt idx="37">
                  <c:v>535</c:v>
                </c:pt>
                <c:pt idx="38">
                  <c:v>948</c:v>
                </c:pt>
                <c:pt idx="39">
                  <c:v>2461</c:v>
                </c:pt>
              </c:numCache>
            </c:numRef>
          </c:val>
          <c:extLst>
            <c:ext xmlns:c16="http://schemas.microsoft.com/office/drawing/2014/chart" uri="{C3380CC4-5D6E-409C-BE32-E72D297353CC}">
              <c16:uniqueId val="{00000003-5608-4614-AFE4-FFF35154BBF9}"/>
            </c:ext>
          </c:extLst>
        </c:ser>
        <c:dLbls>
          <c:showLegendKey val="0"/>
          <c:showVal val="0"/>
          <c:showCatName val="0"/>
          <c:showSerName val="0"/>
          <c:showPercent val="0"/>
          <c:showBubbleSize val="0"/>
        </c:dLbls>
        <c:gapWidth val="219"/>
        <c:overlap val="100"/>
        <c:axId val="889806136"/>
        <c:axId val="889807120"/>
      </c:barChart>
      <c:lineChart>
        <c:grouping val="standard"/>
        <c:varyColors val="0"/>
        <c:ser>
          <c:idx val="4"/>
          <c:order val="4"/>
          <c:tx>
            <c:strRef>
              <c:f>'Building Permits - Yearly w Pop'!$G$1</c:f>
              <c:strCache>
                <c:ptCount val="1"/>
                <c:pt idx="0">
                  <c:v> Population </c:v>
                </c:pt>
              </c:strCache>
            </c:strRef>
          </c:tx>
          <c:spPr>
            <a:ln w="28575" cap="rnd">
              <a:solidFill>
                <a:srgbClr val="7030A0"/>
              </a:solidFill>
              <a:round/>
            </a:ln>
            <a:effectLst/>
          </c:spPr>
          <c:marker>
            <c:symbol val="none"/>
          </c:marker>
          <c:cat>
            <c:numRef>
              <c:f>'Building Permits - Yearly w Pop'!$A$2:$A$41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'Building Permits - Yearly w Pop'!$G$2:$G$41</c:f>
              <c:numCache>
                <c:formatCode>_(* #,##0_);_(* \(#,##0\);_(* "-"??_);_(@_)</c:formatCode>
                <c:ptCount val="40"/>
                <c:pt idx="0">
                  <c:v>579053</c:v>
                </c:pt>
                <c:pt idx="1">
                  <c:v>596850</c:v>
                </c:pt>
                <c:pt idx="2">
                  <c:v>614647</c:v>
                </c:pt>
                <c:pt idx="3">
                  <c:v>632444</c:v>
                </c:pt>
                <c:pt idx="4">
                  <c:v>650241</c:v>
                </c:pt>
                <c:pt idx="5">
                  <c:v>668038</c:v>
                </c:pt>
                <c:pt idx="6">
                  <c:v>685835</c:v>
                </c:pt>
                <c:pt idx="7">
                  <c:v>703632</c:v>
                </c:pt>
                <c:pt idx="8">
                  <c:v>721429</c:v>
                </c:pt>
                <c:pt idx="9">
                  <c:v>739226</c:v>
                </c:pt>
                <c:pt idx="10">
                  <c:v>757027</c:v>
                </c:pt>
                <c:pt idx="11">
                  <c:v>768658</c:v>
                </c:pt>
                <c:pt idx="12">
                  <c:v>780289</c:v>
                </c:pt>
                <c:pt idx="13">
                  <c:v>791920</c:v>
                </c:pt>
                <c:pt idx="14">
                  <c:v>803551</c:v>
                </c:pt>
                <c:pt idx="15">
                  <c:v>815182</c:v>
                </c:pt>
                <c:pt idx="16">
                  <c:v>826813</c:v>
                </c:pt>
                <c:pt idx="17">
                  <c:v>838444</c:v>
                </c:pt>
                <c:pt idx="18">
                  <c:v>850075</c:v>
                </c:pt>
                <c:pt idx="19">
                  <c:v>861706</c:v>
                </c:pt>
                <c:pt idx="20">
                  <c:v>873341</c:v>
                </c:pt>
                <c:pt idx="21">
                  <c:v>883185</c:v>
                </c:pt>
                <c:pt idx="22">
                  <c:v>893029</c:v>
                </c:pt>
                <c:pt idx="23">
                  <c:v>902873</c:v>
                </c:pt>
                <c:pt idx="24">
                  <c:v>912717</c:v>
                </c:pt>
                <c:pt idx="25">
                  <c:v>922561</c:v>
                </c:pt>
                <c:pt idx="26">
                  <c:v>932405</c:v>
                </c:pt>
                <c:pt idx="27">
                  <c:v>942249</c:v>
                </c:pt>
                <c:pt idx="28">
                  <c:v>952093</c:v>
                </c:pt>
                <c:pt idx="29">
                  <c:v>961937</c:v>
                </c:pt>
                <c:pt idx="30">
                  <c:v>975602</c:v>
                </c:pt>
                <c:pt idx="31">
                  <c:v>991185</c:v>
                </c:pt>
                <c:pt idx="32">
                  <c:v>1005079</c:v>
                </c:pt>
                <c:pt idx="33">
                  <c:v>1015172</c:v>
                </c:pt>
                <c:pt idx="34">
                  <c:v>1024617</c:v>
                </c:pt>
                <c:pt idx="35">
                  <c:v>1032814</c:v>
                </c:pt>
                <c:pt idx="36">
                  <c:v>1038846</c:v>
                </c:pt>
                <c:pt idx="37">
                  <c:v>1046822</c:v>
                </c:pt>
                <c:pt idx="38">
                  <c:v>1048478</c:v>
                </c:pt>
                <c:pt idx="39">
                  <c:v>1050688</c:v>
                </c:pt>
              </c:numCache>
            </c:numRef>
          </c:val>
          <c:smooth val="0"/>
          <c:extLst>
            <c:ext xmlns:c16="http://schemas.microsoft.com/office/drawing/2014/chart" uri="{C3380CC4-5D6E-409C-BE32-E72D297353CC}">
              <c16:uniqueId val="{00000004-5608-4614-AFE4-FFF35154BBF9}"/>
            </c:ext>
          </c:extLst>
        </c:ser>
        <c:dLbls>
          <c:showLegendKey val="0"/>
          <c:showVal val="0"/>
          <c:showCatName val="0"/>
          <c:showSerName val="0"/>
          <c:showPercent val="0"/>
          <c:showBubbleSize val="0"/>
        </c:dLbls>
        <c:marker val="1"/>
        <c:smooth val="0"/>
        <c:axId val="888581752"/>
        <c:axId val="888581424"/>
      </c:lineChart>
      <c:catAx>
        <c:axId val="88980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89807120"/>
        <c:crosses val="autoZero"/>
        <c:auto val="1"/>
        <c:lblAlgn val="ctr"/>
        <c:lblOffset val="100"/>
        <c:noMultiLvlLbl val="0"/>
      </c:catAx>
      <c:valAx>
        <c:axId val="889807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r>
                  <a:rPr lang="en-US"/>
                  <a:t>Units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89806136"/>
        <c:crosses val="autoZero"/>
        <c:crossBetween val="between"/>
      </c:valAx>
      <c:valAx>
        <c:axId val="888581424"/>
        <c:scaling>
          <c:orientation val="minMax"/>
        </c:scaling>
        <c:delete val="0"/>
        <c:axPos val="r"/>
        <c:title>
          <c:tx>
            <c:rich>
              <a:bodyPr rot="-54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r>
                  <a:rPr lang="en-US"/>
                  <a:t>Population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88581752"/>
        <c:crosses val="max"/>
        <c:crossBetween val="between"/>
      </c:valAx>
      <c:catAx>
        <c:axId val="888581752"/>
        <c:scaling>
          <c:orientation val="minMax"/>
        </c:scaling>
        <c:delete val="1"/>
        <c:axPos val="b"/>
        <c:numFmt formatCode="General" sourceLinked="1"/>
        <c:majorTickMark val="out"/>
        <c:minorTickMark val="none"/>
        <c:tickLblPos val="nextTo"/>
        <c:crossAx val="888581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chart>
  <c:spPr>
    <a:noFill/>
    <a:ln>
      <a:noFill/>
    </a:ln>
    <a:effectLst/>
  </c:spPr>
  <c:txPr>
    <a:bodyPr/>
    <a:lstStyle/>
    <a:p>
      <a:pPr>
        <a:defRPr sz="24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A43A39C5-1A23-4913-AF04-CC08945846C3}" type="datetimeFigureOut">
              <a:rPr lang="en-US" smtClean="0"/>
              <a:t>7/21/2020</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820AEC41-8DE1-4B8F-A124-98FCE6766AFC}" type="slidenum">
              <a:rPr lang="en-US" smtClean="0"/>
              <a:t>‹#›</a:t>
            </a:fld>
            <a:endParaRPr lang="en-US"/>
          </a:p>
        </p:txBody>
      </p:sp>
    </p:spTree>
    <p:extLst>
      <p:ext uri="{BB962C8B-B14F-4D97-AF65-F5344CB8AC3E}">
        <p14:creationId xmlns:p14="http://schemas.microsoft.com/office/powerpoint/2010/main" val="85630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924D4FDE-A831-417B-96AC-EDDB44FE84EA}" type="datetimeFigureOut">
              <a:rPr lang="en-US" smtClean="0"/>
              <a:t>7/21/2020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69583128-96C8-43F1-AE5D-DA31A87A91FC}" type="slidenum">
              <a:rPr lang="en-US" smtClean="0"/>
              <a:t>‹#›</a:t>
            </a:fld>
            <a:endParaRPr lang="en-US"/>
          </a:p>
        </p:txBody>
      </p:sp>
    </p:spTree>
    <p:extLst>
      <p:ext uri="{BB962C8B-B14F-4D97-AF65-F5344CB8AC3E}">
        <p14:creationId xmlns:p14="http://schemas.microsoft.com/office/powerpoint/2010/main" val="368086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583128-96C8-43F1-AE5D-DA31A87A91FC}" type="slidenum">
              <a:rPr lang="en-US" smtClean="0"/>
              <a:t>1</a:t>
            </a:fld>
            <a:endParaRPr lang="en-US"/>
          </a:p>
        </p:txBody>
      </p:sp>
    </p:spTree>
    <p:extLst>
      <p:ext uri="{BB962C8B-B14F-4D97-AF65-F5344CB8AC3E}">
        <p14:creationId xmlns:p14="http://schemas.microsoft.com/office/powerpoint/2010/main" val="418129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583128-96C8-43F1-AE5D-DA31A87A91FC}" type="slidenum">
              <a:rPr lang="en-US" smtClean="0"/>
              <a:t>11</a:t>
            </a:fld>
            <a:endParaRPr lang="en-US"/>
          </a:p>
        </p:txBody>
      </p:sp>
    </p:spTree>
    <p:extLst>
      <p:ext uri="{BB962C8B-B14F-4D97-AF65-F5344CB8AC3E}">
        <p14:creationId xmlns:p14="http://schemas.microsoft.com/office/powerpoint/2010/main" val="375719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583128-96C8-43F1-AE5D-DA31A87A91FC}" type="slidenum">
              <a:rPr lang="en-US" smtClean="0"/>
              <a:t>12</a:t>
            </a:fld>
            <a:endParaRPr lang="en-US"/>
          </a:p>
        </p:txBody>
      </p:sp>
    </p:spTree>
    <p:extLst>
      <p:ext uri="{BB962C8B-B14F-4D97-AF65-F5344CB8AC3E}">
        <p14:creationId xmlns:p14="http://schemas.microsoft.com/office/powerpoint/2010/main" val="375823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KHALID</a:t>
            </a:r>
            <a:endParaRPr lang="en-US"/>
          </a:p>
        </p:txBody>
      </p:sp>
      <p:sp>
        <p:nvSpPr>
          <p:cNvPr id="4" name="Slide Number Placeholder 3"/>
          <p:cNvSpPr>
            <a:spLocks noGrp="1"/>
          </p:cNvSpPr>
          <p:nvPr>
            <p:ph type="sldNum" sz="quarter" idx="5"/>
          </p:nvPr>
        </p:nvSpPr>
        <p:spPr/>
        <p:txBody>
          <a:bodyPr/>
          <a:lstStyle/>
          <a:p>
            <a:fld id="{69583128-96C8-43F1-AE5D-DA31A87A91FC}" type="slidenum">
              <a:rPr lang="en-US" smtClean="0"/>
              <a:t>14</a:t>
            </a:fld>
            <a:endParaRPr lang="en-US"/>
          </a:p>
        </p:txBody>
      </p:sp>
    </p:spTree>
    <p:extLst>
      <p:ext uri="{BB962C8B-B14F-4D97-AF65-F5344CB8AC3E}">
        <p14:creationId xmlns:p14="http://schemas.microsoft.com/office/powerpoint/2010/main" val="149796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83128-96C8-43F1-AE5D-DA31A87A91FC}" type="slidenum">
              <a:rPr lang="en-US" smtClean="0"/>
              <a:t>2</a:t>
            </a:fld>
            <a:endParaRPr lang="en-US"/>
          </a:p>
        </p:txBody>
      </p:sp>
    </p:spTree>
    <p:extLst>
      <p:ext uri="{BB962C8B-B14F-4D97-AF65-F5344CB8AC3E}">
        <p14:creationId xmlns:p14="http://schemas.microsoft.com/office/powerpoint/2010/main" val="103912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583128-96C8-43F1-AE5D-DA31A87A91FC}" type="slidenum">
              <a:rPr lang="en-US" smtClean="0"/>
              <a:t>3</a:t>
            </a:fld>
            <a:endParaRPr lang="en-US"/>
          </a:p>
        </p:txBody>
      </p:sp>
    </p:spTree>
    <p:extLst>
      <p:ext uri="{BB962C8B-B14F-4D97-AF65-F5344CB8AC3E}">
        <p14:creationId xmlns:p14="http://schemas.microsoft.com/office/powerpoint/2010/main" val="428042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36513"/>
            <a:ext cx="6238875" cy="3509962"/>
          </a:xfrm>
        </p:spPr>
      </p:sp>
      <p:sp>
        <p:nvSpPr>
          <p:cNvPr id="3" name="Notes Placeholder 2"/>
          <p:cNvSpPr>
            <a:spLocks noGrp="1"/>
          </p:cNvSpPr>
          <p:nvPr>
            <p:ph type="body" idx="1"/>
          </p:nvPr>
        </p:nvSpPr>
        <p:spPr>
          <a:xfrm>
            <a:off x="385100" y="3698875"/>
            <a:ext cx="6238875" cy="5292725"/>
          </a:xfrm>
          <a:prstGeom prst="rect">
            <a:avLst/>
          </a:prstGeom>
        </p:spPr>
        <p:txBody>
          <a:bodyPr/>
          <a:lstStyle/>
          <a:p>
            <a:pPr>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 </a:t>
            </a:r>
            <a:r>
              <a:rPr kumimoji="0" lang="en-US" sz="1200" b="1" i="0" u="sng" strike="noStrike" kern="1200" cap="none" spc="0" normalizeH="0" baseline="0" noProof="0" dirty="0">
                <a:ln>
                  <a:noFill/>
                </a:ln>
                <a:solidFill>
                  <a:prstClr val="black"/>
                </a:solidFill>
                <a:effectLst/>
                <a:uLnTx/>
                <a:uFillTx/>
                <a:latin typeface="+mn-lt"/>
                <a:ea typeface="+mn-ea"/>
                <a:cs typeface="+mn-cs"/>
              </a:rPr>
              <a:t>dramatic change </a:t>
            </a:r>
            <a:r>
              <a:rPr kumimoji="0" lang="en-US" sz="1200" b="1" i="0" u="none" strike="noStrike" kern="1200" cap="none" spc="0" normalizeH="0" baseline="0" noProof="0" dirty="0">
                <a:ln>
                  <a:noFill/>
                </a:ln>
                <a:solidFill>
                  <a:prstClr val="black"/>
                </a:solidFill>
                <a:effectLst/>
                <a:uLnTx/>
                <a:uFillTx/>
                <a:latin typeface="+mn-lt"/>
                <a:ea typeface="+mn-ea"/>
                <a:cs typeface="+mn-cs"/>
              </a:rPr>
              <a:t>in Montgomery County’s racial and ethnic composition is well illustrated in 2 maps depicting the predominant racial or ethnic group in 1990 and 2016 at the U.S. Census tract level.</a:t>
            </a:r>
            <a:r>
              <a:rPr lang="en-US" b="1" dirty="0">
                <a:solidFill>
                  <a:prstClr val="black"/>
                </a:solidFill>
              </a:rPr>
              <a:t>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Predominant &gt;70% of tract pop;</a:t>
            </a:r>
            <a:r>
              <a:rPr lang="en-US" dirty="0">
                <a:solidFill>
                  <a:prstClr val="black"/>
                </a:solidFill>
              </a:rPr>
              <a:t>      </a:t>
            </a: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Majority 50-70%</a:t>
            </a: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predominant group: no one group over 50% (yellow)</a:t>
            </a: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On left, Map 6 showing 1990:</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1990, almost all tracts in Montgomery County were </a:t>
            </a:r>
            <a:r>
              <a:rPr kumimoji="0" lang="en-US" sz="1200" b="0" i="0" u="sng" strike="noStrike" kern="1200" cap="none" spc="0" normalizeH="0" baseline="0" noProof="0" dirty="0">
                <a:ln>
                  <a:noFill/>
                </a:ln>
                <a:solidFill>
                  <a:prstClr val="black"/>
                </a:solidFill>
                <a:effectLst/>
                <a:uLnTx/>
                <a:uFillTx/>
                <a:latin typeface="+mn-lt"/>
                <a:ea typeface="+mn-ea"/>
                <a:cs typeface="+mn-cs"/>
              </a:rPr>
              <a:t>predominantly white comprising 70%</a:t>
            </a:r>
            <a:r>
              <a:rPr kumimoji="0" lang="en-US" sz="1200" b="0" i="0" u="none" strike="noStrike" kern="1200" cap="none" spc="0" normalizeH="0" baseline="0" noProof="0" dirty="0">
                <a:ln>
                  <a:noFill/>
                </a:ln>
                <a:solidFill>
                  <a:prstClr val="black"/>
                </a:solidFill>
                <a:effectLst/>
                <a:uLnTx/>
                <a:uFillTx/>
                <a:latin typeface="+mn-lt"/>
                <a:ea typeface="+mn-ea"/>
                <a:cs typeface="+mn-cs"/>
              </a:rPr>
              <a:t> or more of the population in each tract, or majority white with concentrations ranging from 50% to 70%.</a:t>
            </a:r>
            <a:endParaRPr lang="en-US" sz="1200" b="0" i="0" u="none" strike="noStrike" kern="1200" cap="none" spc="0" normalizeH="0" baseline="0" noProof="0" dirty="0">
              <a:ln>
                <a:noFill/>
              </a:ln>
              <a:solidFill>
                <a:prstClr val="black"/>
              </a:solidFill>
              <a:effectLst/>
              <a:uLnTx/>
              <a:uFillTx/>
              <a:latin typeface="+mn-lt"/>
              <a:cs typeface="Calibri"/>
            </a:endParaRPr>
          </a:p>
          <a:p>
            <a:pP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Tracts </a:t>
            </a:r>
            <a:r>
              <a:rPr kumimoji="0" lang="en-US" sz="1200" b="0" i="0" u="sng" strike="noStrike" kern="1200" cap="none" spc="0" normalizeH="0" baseline="0" noProof="0" dirty="0">
                <a:ln>
                  <a:noFill/>
                </a:ln>
                <a:solidFill>
                  <a:prstClr val="black"/>
                </a:solidFill>
                <a:effectLst/>
                <a:uLnTx/>
                <a:uFillTx/>
                <a:latin typeface="+mn-lt"/>
                <a:ea typeface="+mn-ea"/>
                <a:cs typeface="+mn-cs"/>
              </a:rPr>
              <a:t>in yellow </a:t>
            </a:r>
            <a:r>
              <a:rPr kumimoji="0" lang="en-US" sz="1200" b="0" i="0" u="none" strike="noStrike" kern="1200" cap="none" spc="0" normalizeH="0" baseline="0" noProof="0" dirty="0">
                <a:ln>
                  <a:noFill/>
                </a:ln>
                <a:solidFill>
                  <a:prstClr val="black"/>
                </a:solidFill>
                <a:effectLst/>
                <a:uLnTx/>
                <a:uFillTx/>
                <a:latin typeface="+mn-lt"/>
                <a:ea typeface="+mn-ea"/>
                <a:cs typeface="+mn-cs"/>
              </a:rPr>
              <a:t>where no one race or Hispanic group held more than half the population –</a:t>
            </a:r>
            <a:r>
              <a:rPr lang="en-US" dirty="0">
                <a:solidFill>
                  <a:prstClr val="black"/>
                </a:solidFill>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 i.e., no one group was predominant –</a:t>
            </a:r>
            <a:r>
              <a:rPr lang="en-US" dirty="0">
                <a:solidFill>
                  <a:prstClr val="black"/>
                </a:solidFill>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 were located inside the I-495 Beltway in parts of North Chevy Chase and Silver Spring, and in the Hillandale and White Oak areas.</a:t>
            </a: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mn-lt"/>
                <a:ea typeface="+mn-ea"/>
                <a:cs typeface="+mn-cs"/>
              </a:rPr>
              <a:t>&gt;&gt;&gt;&gt;&gt;[SCROLL]</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On right, Map 7 illustrates 2016:</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With the increased diversity across the county by 2016, there was a </a:t>
            </a:r>
            <a:r>
              <a:rPr kumimoji="0" lang="en-US" sz="1200" b="1" i="0" u="none" strike="noStrike" kern="1200" cap="none" spc="0" normalizeH="0" baseline="0" noProof="0" dirty="0">
                <a:ln>
                  <a:noFill/>
                </a:ln>
                <a:solidFill>
                  <a:prstClr val="black"/>
                </a:solidFill>
                <a:effectLst/>
                <a:uLnTx/>
                <a:uFillTx/>
                <a:latin typeface="+mn-lt"/>
                <a:ea typeface="+mn-ea"/>
                <a:cs typeface="+mn-cs"/>
              </a:rPr>
              <a:t>broader array of racial and Hispanic concentrations with fewer predominant and majority white tracts.</a:t>
            </a:r>
            <a:r>
              <a:rPr lang="en-US" b="1" dirty="0">
                <a:solidFill>
                  <a:prstClr val="black"/>
                </a:solidFill>
              </a:rPr>
              <a:t> </a:t>
            </a:r>
            <a:endParaRPr lang="en-US" sz="1200" b="1" i="0" u="none" strike="noStrike" kern="1200" cap="none" spc="0" normalizeH="0" baseline="0" noProof="0" dirty="0">
              <a:ln>
                <a:noFill/>
              </a:ln>
              <a:solidFill>
                <a:prstClr val="black"/>
              </a:solidFill>
              <a:effectLst/>
              <a:uLnTx/>
              <a:uFillTx/>
              <a:latin typeface="+mn-lt"/>
              <a:cs typeface="Calibri"/>
            </a:endParaRPr>
          </a:p>
          <a:p>
            <a:pPr>
              <a:defRPr/>
            </a:pPr>
            <a:r>
              <a:rPr kumimoji="0" lang="en-US" sz="1200" b="0" i="0" u="sng" strike="noStrike" kern="1200" cap="none" spc="0" normalizeH="0" baseline="0" noProof="0" dirty="0">
                <a:ln>
                  <a:noFill/>
                </a:ln>
                <a:solidFill>
                  <a:prstClr val="black"/>
                </a:solidFill>
                <a:effectLst/>
                <a:uLnTx/>
                <a:uFillTx/>
                <a:latin typeface="+mn-lt"/>
                <a:ea typeface="+mn-ea"/>
                <a:cs typeface="+mn-cs"/>
              </a:rPr>
              <a:t>Predominant and majority black or African-American tracts </a:t>
            </a:r>
            <a:r>
              <a:rPr kumimoji="0" lang="en-US" sz="1200" b="0" i="0" u="none" strike="noStrike" kern="1200" cap="none" spc="0" normalizeH="0" baseline="0" noProof="0" dirty="0">
                <a:ln>
                  <a:noFill/>
                </a:ln>
                <a:solidFill>
                  <a:prstClr val="black"/>
                </a:solidFill>
                <a:effectLst/>
                <a:uLnTx/>
                <a:uFillTx/>
                <a:latin typeface="+mn-lt"/>
                <a:ea typeface="+mn-ea"/>
                <a:cs typeface="+mn-cs"/>
              </a:rPr>
              <a:t>emerged along the Prince George’s County border and majority Hispanic tracts in Aspen Hill, Wheaton, Glenmont, and Silver Spring.</a:t>
            </a:r>
            <a:r>
              <a:rPr lang="en-US" dirty="0">
                <a:solidFill>
                  <a:prstClr val="black"/>
                </a:solidFill>
              </a:rPr>
              <a:t> </a:t>
            </a:r>
            <a:endParaRPr lang="en-US" sz="1200" b="0" i="0" u="none" strike="noStrike" kern="1200" cap="none" spc="0" normalizeH="0" baseline="0" noProof="0" dirty="0">
              <a:ln>
                <a:noFill/>
              </a:ln>
              <a:solidFill>
                <a:prstClr val="black"/>
              </a:solidFill>
              <a:effectLst/>
              <a:uLnTx/>
              <a:uFillTx/>
              <a:latin typeface="+mn-lt"/>
              <a:cs typeface="Calibri"/>
            </a:endParaRPr>
          </a:p>
          <a:p>
            <a:pPr>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Evidence of diversity is seen in the increased number of tracts with no group comprising more than half the tract’s population.</a:t>
            </a:r>
            <a:r>
              <a:rPr lang="en-US" b="1" dirty="0">
                <a:solidFill>
                  <a:prstClr val="black"/>
                </a:solidFill>
              </a:rPr>
              <a:t> </a:t>
            </a:r>
            <a:endParaRPr lang="en-US" sz="1200" b="1" i="0" u="none" strike="noStrike" kern="1200" cap="none" spc="0" normalizeH="0" baseline="0" noProof="0" dirty="0">
              <a:ln>
                <a:noFill/>
              </a:ln>
              <a:solidFill>
                <a:prstClr val="black"/>
              </a:solidFill>
              <a:effectLst/>
              <a:uLnTx/>
              <a:uFillTx/>
              <a:latin typeface="+mn-lt"/>
              <a:cs typeface="Calibri"/>
            </a:endParaRPr>
          </a:p>
          <a:p>
            <a:pP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broad area of tracts with </a:t>
            </a:r>
            <a:r>
              <a:rPr kumimoji="0" lang="en-US" sz="1200" b="0" i="0" u="sng" strike="noStrike" kern="1200" cap="none" spc="0" normalizeH="0" baseline="0" noProof="0" dirty="0">
                <a:ln>
                  <a:noFill/>
                </a:ln>
                <a:solidFill>
                  <a:prstClr val="black"/>
                </a:solidFill>
                <a:effectLst/>
                <a:uLnTx/>
                <a:uFillTx/>
                <a:latin typeface="+mn-lt"/>
                <a:ea typeface="+mn-ea"/>
                <a:cs typeface="+mn-cs"/>
              </a:rPr>
              <a:t>no predominant race or Hispanic group</a:t>
            </a:r>
            <a:r>
              <a:rPr kumimoji="0" lang="en-US" sz="1200" b="0" i="0" u="none" strike="noStrike" kern="1200" cap="none" spc="0" normalizeH="0" baseline="0" noProof="0" dirty="0">
                <a:ln>
                  <a:noFill/>
                </a:ln>
                <a:solidFill>
                  <a:prstClr val="black"/>
                </a:solidFill>
                <a:effectLst/>
                <a:uLnTx/>
                <a:uFillTx/>
                <a:latin typeface="+mn-lt"/>
                <a:ea typeface="+mn-ea"/>
                <a:cs typeface="+mn-cs"/>
              </a:rPr>
              <a:t> extends south from the Frederick County border encompassing Clarksburg, Germantown, Gaithersburg,</a:t>
            </a:r>
            <a:r>
              <a:rPr lang="en-US" dirty="0">
                <a:solidFill>
                  <a:prstClr val="black"/>
                </a:solidFill>
              </a:rPr>
              <a:t> </a:t>
            </a: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Zoom in down county:</a:t>
            </a:r>
            <a:endParaRPr lang="en-US" sz="1200" b="0" i="0" u="none" strike="noStrike" kern="1200" cap="none" spc="0" normalizeH="0" baseline="0" noProof="0" dirty="0">
              <a:ln>
                <a:noFill/>
              </a:ln>
              <a:solidFill>
                <a:prstClr val="black"/>
              </a:solidFill>
              <a:effectLst/>
              <a:uLnTx/>
              <a:uFillTx/>
              <a:latin typeface="+mn-lt"/>
              <a:cs typeface="Calibri"/>
            </a:endParaRPr>
          </a:p>
          <a:p>
            <a:pP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parts of Rockville, and across the mid-county to the Prince George’s County border.</a:t>
            </a:r>
            <a:r>
              <a:rPr lang="en-US" dirty="0">
                <a:solidFill>
                  <a:prstClr val="black"/>
                </a:solidFill>
              </a:rPr>
              <a:t> </a:t>
            </a:r>
            <a:endParaRPr lang="en-US" sz="1200" b="0" i="0" u="none" strike="noStrike" kern="1200" cap="none" spc="0" normalizeH="0" baseline="0" noProof="0" dirty="0">
              <a:ln>
                <a:noFill/>
              </a:ln>
              <a:solidFill>
                <a:prstClr val="black"/>
              </a:solidFill>
              <a:effectLst/>
              <a:uLnTx/>
              <a:uFillTx/>
              <a:latin typeface="+mn-lt"/>
              <a:cs typeface="Calibri"/>
            </a:endParaRPr>
          </a:p>
          <a:p>
            <a:endParaRPr lang="en-US" dirty="0"/>
          </a:p>
          <a:p>
            <a:r>
              <a:rPr lang="en-US" dirty="0" err="1"/>
              <a:t>Zzzzzzzzzzzzzzzzzz</a:t>
            </a:r>
            <a:endParaRPr lang="en-US" dirty="0">
              <a:cs typeface="Calibri"/>
            </a:endParaRPr>
          </a:p>
          <a:p>
            <a:endParaRPr lang="en-US" dirty="0"/>
          </a:p>
          <a:p>
            <a:r>
              <a:rPr lang="en-US" dirty="0"/>
              <a:t>The dramatic change in Montgomery County’s racial and ethnic composition is well illustrated in 2 maps depicting the predominant racial or ethnic group in 1990 and 2016 at the U.S. Census tract level. </a:t>
            </a:r>
            <a:endParaRPr lang="en-US" dirty="0">
              <a:cs typeface="Calibri"/>
            </a:endParaRPr>
          </a:p>
          <a:p>
            <a:endParaRPr lang="en-US" dirty="0"/>
          </a:p>
          <a:p>
            <a:r>
              <a:rPr lang="en-US" i="1" dirty="0"/>
              <a:t>Explain definition of predominant &amp; majority tracts</a:t>
            </a:r>
            <a:endParaRPr lang="en-US" i="1" dirty="0">
              <a:cs typeface="Calibri"/>
            </a:endParaRPr>
          </a:p>
          <a:p>
            <a:endParaRPr lang="en-US" dirty="0"/>
          </a:p>
          <a:p>
            <a:r>
              <a:rPr lang="en-US" b="1" dirty="0"/>
              <a:t>On left, Map 6 showing 1990:</a:t>
            </a:r>
            <a:endParaRPr lang="en-US" b="1" dirty="0">
              <a:cs typeface="Calibri"/>
            </a:endParaRPr>
          </a:p>
          <a:p>
            <a:pPr defTabSz="914118"/>
            <a:r>
              <a:rPr lang="en-US" dirty="0"/>
              <a:t>In 1990, almost all tracts in Montgomery County were predominantly white comprising 70 percent or more of the population in each tract, or majority white with concentrations ranging from 50 percent to 70 percent.  </a:t>
            </a:r>
            <a:endParaRPr lang="en-US" dirty="0">
              <a:cs typeface="Calibri"/>
            </a:endParaRPr>
          </a:p>
          <a:p>
            <a:pPr defTabSz="914118"/>
            <a:r>
              <a:rPr lang="en-US" dirty="0"/>
              <a:t>- Tracts where no one race or Hispanic group held more than half the population –  i.e., no one group was predominant –  were located inside the I-495 Beltway in parts of North Chevy Chase and Silver Spring, and in the Hillandale and White Oak areas </a:t>
            </a:r>
            <a:endParaRPr lang="en-US" dirty="0">
              <a:cs typeface="Calibri"/>
            </a:endParaRPr>
          </a:p>
          <a:p>
            <a:endParaRPr lang="en-US" dirty="0"/>
          </a:p>
          <a:p>
            <a:r>
              <a:rPr lang="en-US" b="1" dirty="0"/>
              <a:t>On right, Map 7 illustrates 2016:</a:t>
            </a:r>
            <a:endParaRPr lang="en-US" b="1" dirty="0">
              <a:cs typeface="Calibri"/>
            </a:endParaRPr>
          </a:p>
          <a:p>
            <a:r>
              <a:rPr lang="en-US" dirty="0"/>
              <a:t>With the increased diversity across the county by 2016, there was a broader array of racial and Hispanic concentrations with fewer predominant and majority white tracts. </a:t>
            </a:r>
            <a:endParaRPr lang="en-US" dirty="0">
              <a:cs typeface="Calibri"/>
            </a:endParaRPr>
          </a:p>
          <a:p>
            <a:pPr marL="170815" indent="-170815" defTabSz="914118">
              <a:buFontTx/>
              <a:buChar char="-"/>
            </a:pPr>
            <a:r>
              <a:rPr lang="en-US" dirty="0"/>
              <a:t>Predominant and majority black or African-American tracts emerged along the Prince George’s County border and majority Hispanic tracts in Aspen Hill, Wheaton, Glenmont, and Silver Spring. </a:t>
            </a:r>
            <a:endParaRPr lang="en-US" dirty="0">
              <a:cs typeface="Calibri"/>
            </a:endParaRPr>
          </a:p>
          <a:p>
            <a:pPr marL="170815" indent="-170815" defTabSz="914118">
              <a:buFontTx/>
              <a:buChar char="-"/>
            </a:pPr>
            <a:r>
              <a:rPr lang="en-US" dirty="0"/>
              <a:t>Evidence of diversity is seen in the increased number of tracts with no group comprising more than half the tract’s population. </a:t>
            </a:r>
            <a:endParaRPr lang="en-US" dirty="0">
              <a:cs typeface="Calibri"/>
            </a:endParaRPr>
          </a:p>
          <a:p>
            <a:pPr marL="170815" indent="-170815">
              <a:buFontTx/>
              <a:buChar char="-"/>
            </a:pPr>
            <a:r>
              <a:rPr lang="en-US" dirty="0"/>
              <a:t>A broad area of tracts with no predominant race or Hispanic group extends south from the Frederick County border encompassing Clarksburg, Germantown, Gaithersburg, parts of Rockville, and across the mid-county to the Prince George’s County border. </a:t>
            </a:r>
            <a:endParaRPr lang="en-US" dirty="0">
              <a:cs typeface="Calibri"/>
            </a:endParaRPr>
          </a:p>
          <a:p>
            <a:pPr marL="170815" indent="-170815">
              <a:buFontTx/>
              <a:buChar char="-"/>
            </a:pPr>
            <a:r>
              <a:rPr lang="en-US" dirty="0"/>
              <a:t>Takoma Park joined the areas inside the Beltway that were already diverse in 1990 </a:t>
            </a:r>
            <a:endParaRPr lang="en-US" dirty="0">
              <a:cs typeface="Calibri"/>
            </a:endParaRPr>
          </a:p>
        </p:txBody>
      </p:sp>
      <p:sp>
        <p:nvSpPr>
          <p:cNvPr id="4" name="Slide Number Placeholder 3"/>
          <p:cNvSpPr>
            <a:spLocks noGrp="1"/>
          </p:cNvSpPr>
          <p:nvPr>
            <p:ph type="sldNum" sz="quarter" idx="10"/>
          </p:nvPr>
        </p:nvSpPr>
        <p:spPr>
          <a:xfrm>
            <a:off x="4059328" y="54894171"/>
            <a:ext cx="3105241" cy="289746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79F85D-20CA-4A5A-ACCB-A2779B9D4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FB77B314-A555-4DEA-BCD5-68697C25A89E}"/>
              </a:ext>
            </a:extLst>
          </p:cNvPr>
          <p:cNvSpPr txBox="1">
            <a:spLocks/>
          </p:cNvSpPr>
          <p:nvPr/>
        </p:nvSpPr>
        <p:spPr>
          <a:xfrm>
            <a:off x="6482081" y="9052561"/>
            <a:ext cx="526733" cy="243840"/>
          </a:xfrm>
          <a:prstGeom prst="rect">
            <a:avLst/>
          </a:prstGeom>
        </p:spPr>
        <p:txBody>
          <a:bodyPr vert="horz" lIns="91430" tIns="45716" rIns="91430" bIns="4571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7AFA02-E62C-401D-A1D6-4BF59E7DD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0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36513"/>
            <a:ext cx="6238875" cy="3509962"/>
          </a:xfrm>
        </p:spPr>
      </p:sp>
      <p:sp>
        <p:nvSpPr>
          <p:cNvPr id="3" name="Notes Placeholder 2"/>
          <p:cNvSpPr>
            <a:spLocks noGrp="1"/>
          </p:cNvSpPr>
          <p:nvPr>
            <p:ph type="body" idx="1"/>
          </p:nvPr>
        </p:nvSpPr>
        <p:spPr>
          <a:xfrm>
            <a:off x="385100" y="3699380"/>
            <a:ext cx="6238875" cy="5216021"/>
          </a:xfrm>
          <a:prstGeom prst="rect">
            <a:avLst/>
          </a:prstGeom>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a:cs typeface="Calibri"/>
              </a:rPr>
              <a:t>GWEN</a:t>
            </a:r>
          </a:p>
          <a:p>
            <a:pPr>
              <a:lnSpc>
                <a:spcPct val="107000"/>
              </a:lnSpc>
            </a:pPr>
            <a:r>
              <a:rPr lang="en-US" b="1">
                <a:latin typeface="Calibri"/>
                <a:ea typeface="Calibri" panose="020F0502020204030204" pitchFamily="34" charset="0"/>
                <a:cs typeface="Calibri"/>
              </a:rPr>
              <a:t>The aging baby boomers dominate any historical chart of age structure.</a:t>
            </a:r>
            <a:endParaRPr lang="en-US" sz="1100">
              <a:latin typeface="Calibri"/>
              <a:ea typeface="Calibri" panose="020F0502020204030204" pitchFamily="34" charset="0"/>
              <a:cs typeface="Calibri"/>
            </a:endParaRPr>
          </a:p>
          <a:p>
            <a:pPr>
              <a:lnSpc>
                <a:spcPct val="107000"/>
              </a:lnSpc>
            </a:pPr>
            <a:r>
              <a:rPr lang="en-US">
                <a:latin typeface="Calibri"/>
                <a:ea typeface="Calibri" panose="020F0502020204030204" pitchFamily="34" charset="0"/>
                <a:cs typeface="Calibri"/>
              </a:rPr>
              <a:t>-In 1990 baby boomers were ages </a:t>
            </a:r>
            <a:r>
              <a:rPr lang="en-US" b="1">
                <a:latin typeface="Calibri"/>
                <a:ea typeface="Calibri" panose="020F0502020204030204" pitchFamily="34" charset="0"/>
                <a:cs typeface="Calibri"/>
              </a:rPr>
              <a:t>26 to 44 </a:t>
            </a:r>
            <a:r>
              <a:rPr lang="en-US">
                <a:latin typeface="Calibri"/>
                <a:ea typeface="Calibri" panose="020F0502020204030204" pitchFamily="34" charset="0"/>
                <a:cs typeface="Calibri"/>
              </a:rPr>
              <a:t>and now are </a:t>
            </a:r>
            <a:r>
              <a:rPr lang="en-US" b="1">
                <a:latin typeface="Calibri"/>
                <a:ea typeface="Calibri" panose="020F0502020204030204" pitchFamily="34" charset="0"/>
                <a:cs typeface="Calibri"/>
              </a:rPr>
              <a:t>52 to 70 </a:t>
            </a:r>
            <a:r>
              <a:rPr lang="en-US">
                <a:latin typeface="Calibri"/>
                <a:ea typeface="Calibri" panose="020F0502020204030204" pitchFamily="34" charset="0"/>
                <a:cs typeface="Calibri"/>
              </a:rPr>
              <a:t>in 2016.</a:t>
            </a:r>
            <a:endParaRPr lang="en-US" sz="1100">
              <a:latin typeface="Calibri"/>
              <a:ea typeface="Calibri" panose="020F0502020204030204" pitchFamily="34" charset="0"/>
              <a:cs typeface="Calibri"/>
            </a:endParaRPr>
          </a:p>
          <a:p>
            <a:pPr>
              <a:lnSpc>
                <a:spcPct val="107000"/>
              </a:lnSpc>
            </a:pPr>
            <a:r>
              <a:rPr lang="en-US">
                <a:latin typeface="Calibri"/>
                <a:ea typeface="Calibri" panose="020F0502020204030204" pitchFamily="34" charset="0"/>
                <a:cs typeface="Calibri"/>
              </a:rPr>
              <a:t>-Maturing boomers increased the median age from </a:t>
            </a:r>
            <a:r>
              <a:rPr lang="en-US" u="sng">
                <a:latin typeface="Calibri"/>
                <a:ea typeface="Calibri" panose="020F0502020204030204" pitchFamily="34" charset="0"/>
                <a:cs typeface="Calibri"/>
              </a:rPr>
              <a:t>33.9 </a:t>
            </a:r>
            <a:r>
              <a:rPr lang="en-US">
                <a:latin typeface="Calibri"/>
                <a:ea typeface="Calibri" panose="020F0502020204030204" pitchFamily="34" charset="0"/>
                <a:cs typeface="Calibri"/>
              </a:rPr>
              <a:t>years  in 1990 to </a:t>
            </a:r>
            <a:r>
              <a:rPr lang="en-US" u="sng">
                <a:latin typeface="Calibri"/>
                <a:ea typeface="Calibri" panose="020F0502020204030204" pitchFamily="34" charset="0"/>
                <a:cs typeface="Calibri"/>
              </a:rPr>
              <a:t>39 </a:t>
            </a:r>
            <a:r>
              <a:rPr lang="en-US">
                <a:latin typeface="Calibri"/>
                <a:ea typeface="Calibri" panose="020F0502020204030204" pitchFamily="34" charset="0"/>
                <a:cs typeface="Calibri"/>
              </a:rPr>
              <a:t>in 2016.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Calibri"/>
                <a:ea typeface="Calibri" panose="020F0502020204030204" pitchFamily="34" charset="0"/>
                <a:cs typeface="Calibri"/>
              </a:rPr>
              <a:t>-Boomers are responsible for the forecasted increase in 65+ population from </a:t>
            </a:r>
            <a:r>
              <a:rPr lang="en-US" b="1">
                <a:latin typeface="Calibri"/>
                <a:ea typeface="Calibri" panose="020F0502020204030204" pitchFamily="34" charset="0"/>
                <a:cs typeface="Calibri"/>
              </a:rPr>
              <a:t>15%</a:t>
            </a:r>
            <a:r>
              <a:rPr lang="en-US">
                <a:latin typeface="Calibri"/>
                <a:ea typeface="Calibri" panose="020F0502020204030204" pitchFamily="34" charset="0"/>
                <a:cs typeface="Calibri"/>
              </a:rPr>
              <a:t> in 2016 to </a:t>
            </a:r>
            <a:r>
              <a:rPr lang="en-US" b="1">
                <a:latin typeface="Calibri"/>
                <a:ea typeface="Calibri" panose="020F0502020204030204" pitchFamily="34" charset="0"/>
                <a:cs typeface="Calibri"/>
              </a:rPr>
              <a:t>21%</a:t>
            </a:r>
            <a:r>
              <a:rPr lang="en-US">
                <a:latin typeface="Calibri"/>
                <a:ea typeface="Calibri" panose="020F0502020204030204" pitchFamily="34" charset="0"/>
                <a:cs typeface="Calibri"/>
              </a:rPr>
              <a:t> in 2040.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Calibri"/>
                <a:ea typeface="Calibri" panose="020F0502020204030204" pitchFamily="34" charset="0"/>
                <a:cs typeface="Calibri"/>
              </a:rPr>
              <a:t> </a:t>
            </a:r>
            <a:endParaRPr lang="en-US" sz="1100">
              <a:latin typeface="Calibri"/>
              <a:ea typeface="Calibri" panose="020F0502020204030204" pitchFamily="34" charset="0"/>
              <a:cs typeface="Calibri"/>
            </a:endParaRPr>
          </a:p>
          <a:p>
            <a:pPr>
              <a:lnSpc>
                <a:spcPct val="107000"/>
              </a:lnSpc>
            </a:pPr>
            <a:r>
              <a:rPr lang="en-US" b="1">
                <a:latin typeface="Calibri"/>
                <a:ea typeface="Calibri" panose="020F0502020204030204" pitchFamily="34" charset="0"/>
                <a:cs typeface="Calibri"/>
              </a:rPr>
              <a:t>Two other cohorts of note:</a:t>
            </a:r>
            <a:endParaRPr lang="en-US" sz="1100">
              <a:latin typeface="Calibri"/>
              <a:ea typeface="Calibri" panose="020F0502020204030204" pitchFamily="34" charset="0"/>
              <a:cs typeface="Calibri"/>
            </a:endParaRPr>
          </a:p>
          <a:p>
            <a:pPr>
              <a:lnSpc>
                <a:spcPct val="107000"/>
              </a:lnSpc>
            </a:pPr>
            <a:r>
              <a:rPr lang="en-US">
                <a:latin typeface="Calibri"/>
                <a:ea typeface="Calibri" panose="020F0502020204030204" pitchFamily="34" charset="0"/>
                <a:cs typeface="Calibri"/>
              </a:rPr>
              <a:t> </a:t>
            </a:r>
            <a:endParaRPr lang="en-US" sz="1100">
              <a:latin typeface="Calibri"/>
              <a:ea typeface="Calibri" panose="020F0502020204030204" pitchFamily="34" charset="0"/>
              <a:cs typeface="Calibri"/>
            </a:endParaRPr>
          </a:p>
          <a:p>
            <a:pPr>
              <a:lnSpc>
                <a:spcPct val="107000"/>
              </a:lnSpc>
            </a:pPr>
            <a:r>
              <a:rPr lang="en-US">
                <a:latin typeface="Calibri"/>
                <a:ea typeface="Calibri" panose="020F0502020204030204" pitchFamily="34" charset="0"/>
                <a:cs typeface="Calibri"/>
              </a:rPr>
              <a:t>-</a:t>
            </a:r>
            <a:r>
              <a:rPr lang="en-US" u="sng">
                <a:latin typeface="Calibri"/>
                <a:ea typeface="Calibri" panose="020F0502020204030204" pitchFamily="34" charset="0"/>
                <a:cs typeface="Calibri"/>
              </a:rPr>
              <a:t>Millennials</a:t>
            </a:r>
            <a:r>
              <a:rPr lang="en-US">
                <a:latin typeface="Calibri"/>
                <a:ea typeface="Calibri" panose="020F0502020204030204" pitchFamily="34" charset="0"/>
                <a:cs typeface="Calibri"/>
              </a:rPr>
              <a:t>, young adult age </a:t>
            </a:r>
            <a:r>
              <a:rPr lang="en-US" u="sng">
                <a:latin typeface="Calibri"/>
                <a:ea typeface="Calibri" panose="020F0502020204030204" pitchFamily="34" charset="0"/>
                <a:cs typeface="Calibri"/>
              </a:rPr>
              <a:t>20 to 34 </a:t>
            </a:r>
            <a:r>
              <a:rPr lang="en-US">
                <a:latin typeface="Calibri"/>
                <a:ea typeface="Calibri" panose="020F0502020204030204" pitchFamily="34" charset="0"/>
                <a:cs typeface="Calibri"/>
              </a:rPr>
              <a:t>in 2016, are </a:t>
            </a:r>
            <a:r>
              <a:rPr lang="en-US" b="1">
                <a:latin typeface="Calibri"/>
                <a:ea typeface="Calibri" panose="020F0502020204030204" pitchFamily="34" charset="0"/>
                <a:cs typeface="Calibri"/>
              </a:rPr>
              <a:t>one out of five residents </a:t>
            </a:r>
            <a:r>
              <a:rPr lang="en-US">
                <a:latin typeface="Calibri"/>
                <a:ea typeface="Calibri" panose="020F0502020204030204" pitchFamily="34" charset="0"/>
                <a:cs typeface="Calibri"/>
              </a:rPr>
              <a:t>or about 191,000 people.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Calibri"/>
                <a:ea typeface="Calibri" panose="020F0502020204030204" pitchFamily="34" charset="0"/>
                <a:cs typeface="Calibri"/>
              </a:rPr>
              <a:t> </a:t>
            </a:r>
            <a:endParaRPr lang="en-US" sz="1100">
              <a:latin typeface="Calibri"/>
              <a:ea typeface="Calibri" panose="020F0502020204030204" pitchFamily="34" charset="0"/>
              <a:cs typeface="Calibri"/>
            </a:endParaRPr>
          </a:p>
          <a:p>
            <a:pPr>
              <a:lnSpc>
                <a:spcPct val="107000"/>
              </a:lnSpc>
            </a:pPr>
            <a:r>
              <a:rPr lang="en-US">
                <a:latin typeface="Calibri"/>
                <a:ea typeface="Calibri" panose="020F0502020204030204" pitchFamily="34" charset="0"/>
                <a:cs typeface="Calibri"/>
              </a:rPr>
              <a:t>-Almost </a:t>
            </a:r>
            <a:r>
              <a:rPr lang="en-US" b="1">
                <a:latin typeface="Calibri"/>
                <a:ea typeface="Calibri" panose="020F0502020204030204" pitchFamily="34" charset="0"/>
                <a:cs typeface="Calibri"/>
              </a:rPr>
              <a:t>one-quarter of a million </a:t>
            </a:r>
            <a:r>
              <a:rPr lang="en-US" u="sng">
                <a:latin typeface="Calibri"/>
                <a:ea typeface="Calibri" panose="020F0502020204030204" pitchFamily="34" charset="0"/>
                <a:cs typeface="Calibri"/>
              </a:rPr>
              <a:t>children</a:t>
            </a:r>
            <a:r>
              <a:rPr lang="en-US">
                <a:latin typeface="Calibri"/>
                <a:ea typeface="Calibri" panose="020F0502020204030204" pitchFamily="34" charset="0"/>
                <a:cs typeface="Calibri"/>
              </a:rPr>
              <a:t> under age 18 live in Montgomery County, making up 23 percent of the population.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Calibri"/>
                <a:ea typeface="Calibri" panose="020F0502020204030204" pitchFamily="34" charset="0"/>
                <a:cs typeface="Calibri"/>
              </a:rPr>
              <a:t>The county gained about 66,000 children, up 27 percent since 1990.</a:t>
            </a:r>
          </a:p>
          <a:p>
            <a:pPr>
              <a:lnSpc>
                <a:spcPct val="107000"/>
              </a:lnSpc>
            </a:pPr>
            <a:r>
              <a:rPr lang="en-US">
                <a:latin typeface="Calibri"/>
                <a:ea typeface="Calibri" panose="020F0502020204030204" pitchFamily="34" charset="0"/>
                <a:cs typeface="Calibri"/>
              </a:rPr>
              <a:t>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a:ea typeface="Calibri" panose="020F0502020204030204" pitchFamily="34" charset="0"/>
                <a:cs typeface="Calibri"/>
              </a:rPr>
              <a:t>The topic of age is further examined in the housing section and where it is strongly correlated with housing choice and tenure</a:t>
            </a:r>
            <a:endParaRPr lang="en-US" sz="1100">
              <a:latin typeface="Calibri"/>
              <a:ea typeface="Calibri" panose="020F0502020204030204" pitchFamily="34" charset="0"/>
              <a:cs typeface="Calibri"/>
            </a:endParaRPr>
          </a:p>
          <a:p>
            <a:pPr defTabSz="915585"/>
            <a:endParaRPr lang="en-US"/>
          </a:p>
          <a:p>
            <a:pPr defTabSz="915585"/>
            <a:r>
              <a:rPr lang="en-US" err="1"/>
              <a:t>ZZZZZZZZZZZZZZZZZZZZZ</a:t>
            </a:r>
            <a:endParaRPr lang="en-US">
              <a:cs typeface="Calibri"/>
            </a:endParaRPr>
          </a:p>
          <a:p>
            <a:pPr defTabSz="915585"/>
            <a:r>
              <a:rPr lang="en-US"/>
              <a:t>The age distribution of Montgomery County residents, shown in Figure 9, noticeably shifted between 1990 and 2016 as the dominant baby boom generation, ages 26 to 44 in 1990, are now 52 to 70 in 2016. The median age of residents rose from 33.9 years in 1990 to 39 years in 2016 as the baby boomers matured. </a:t>
            </a:r>
            <a:endParaRPr lang="en-US">
              <a:cs typeface="Calibri"/>
            </a:endParaRPr>
          </a:p>
          <a:p>
            <a:r>
              <a:rPr lang="en-US"/>
              <a:t>About one out of five residents (191,171 people) is a young adult age 20 to 34 in 2016. The aging of baby boomers explains the percentage drop in the share of young adults, 20 to 34, from 26.5 percent in 1990 to 18.8 percent in 2016 </a:t>
            </a:r>
            <a:endParaRPr lang="en-US">
              <a:cs typeface="Calibri"/>
            </a:endParaRPr>
          </a:p>
          <a:p>
            <a:pPr defTabSz="915679">
              <a:defRPr/>
            </a:pPr>
            <a:r>
              <a:rPr lang="en-US"/>
              <a:t>Almost one-quarter of a million children under age 18 live in Montgomery County, making up 23 percent of the population. The county gained about 66,000 children, up 27 percent since 1990. </a:t>
            </a:r>
            <a:endParaRPr lang="en-US">
              <a:cs typeface="Calibri"/>
            </a:endParaRPr>
          </a:p>
          <a:p>
            <a:endParaRPr lang="en-US"/>
          </a:p>
          <a:p>
            <a:r>
              <a:rPr lang="en-US"/>
              <a:t>Influence of age structure is further examined in the housing section; strongly correlated with housing choice and tenure</a:t>
            </a:r>
            <a:endParaRPr lang="en-US">
              <a:cs typeface="Calibri"/>
            </a:endParaRPr>
          </a:p>
          <a:p>
            <a:endParaRPr lang="en-US">
              <a:cs typeface="Calibri"/>
            </a:endParaRPr>
          </a:p>
        </p:txBody>
      </p:sp>
      <p:sp>
        <p:nvSpPr>
          <p:cNvPr id="4" name="Slide Number Placeholder 3"/>
          <p:cNvSpPr>
            <a:spLocks noGrp="1"/>
          </p:cNvSpPr>
          <p:nvPr>
            <p:ph type="sldNum" sz="quarter" idx="10"/>
          </p:nvPr>
        </p:nvSpPr>
        <p:spPr>
          <a:xfrm>
            <a:off x="4059328" y="54894171"/>
            <a:ext cx="3105241" cy="289746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79F85D-20CA-4A5A-ACCB-A2779B9D4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A6C8D019-B9DE-47CE-9098-4E5760197C2E}"/>
              </a:ext>
            </a:extLst>
          </p:cNvPr>
          <p:cNvSpPr txBox="1">
            <a:spLocks/>
          </p:cNvSpPr>
          <p:nvPr/>
        </p:nvSpPr>
        <p:spPr>
          <a:xfrm>
            <a:off x="6482081" y="9052561"/>
            <a:ext cx="526733" cy="243840"/>
          </a:xfrm>
          <a:prstGeom prst="rect">
            <a:avLst/>
          </a:prstGeom>
        </p:spPr>
        <p:txBody>
          <a:bodyPr vert="horz" lIns="91430" tIns="45716" rIns="91430" bIns="4571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7AFA02-E62C-401D-A1D6-4BF59E7DD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583128-96C8-43F1-AE5D-DA31A87A91FC}" type="slidenum">
              <a:rPr lang="en-US" smtClean="0"/>
              <a:t>6</a:t>
            </a:fld>
            <a:endParaRPr lang="en-US"/>
          </a:p>
        </p:txBody>
      </p:sp>
    </p:spTree>
    <p:extLst>
      <p:ext uri="{BB962C8B-B14F-4D97-AF65-F5344CB8AC3E}">
        <p14:creationId xmlns:p14="http://schemas.microsoft.com/office/powerpoint/2010/main" val="202007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Montgomery County is mostly built out in terms of available land—and we need to accommodate the projected new population growth—the way we think about growth needs to change. We need to think about growth happening on sites that we never thought of as possible for development. “Parking lots to places” is one important way of thinking about accommodating this growth, but we must also reexamine our other existing developments.</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69583128-96C8-43F1-AE5D-DA31A87A91FC}" type="slidenum">
              <a:rPr lang="en-US" smtClean="0"/>
              <a:t>8</a:t>
            </a:fld>
            <a:endParaRPr lang="en-US"/>
          </a:p>
        </p:txBody>
      </p:sp>
    </p:spTree>
    <p:extLst>
      <p:ext uri="{BB962C8B-B14F-4D97-AF65-F5344CB8AC3E}">
        <p14:creationId xmlns:p14="http://schemas.microsoft.com/office/powerpoint/2010/main" val="408014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83128-96C8-43F1-AE5D-DA31A87A91FC}" type="slidenum">
              <a:rPr lang="en-US" smtClean="0"/>
              <a:t>9</a:t>
            </a:fld>
            <a:endParaRPr lang="en-US"/>
          </a:p>
        </p:txBody>
      </p:sp>
    </p:spTree>
    <p:extLst>
      <p:ext uri="{BB962C8B-B14F-4D97-AF65-F5344CB8AC3E}">
        <p14:creationId xmlns:p14="http://schemas.microsoft.com/office/powerpoint/2010/main" val="196161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583128-96C8-43F1-AE5D-DA31A87A91FC}" type="slidenum">
              <a:rPr lang="en-US" smtClean="0"/>
              <a:t>10</a:t>
            </a:fld>
            <a:endParaRPr lang="en-US"/>
          </a:p>
        </p:txBody>
      </p:sp>
    </p:spTree>
    <p:extLst>
      <p:ext uri="{BB962C8B-B14F-4D97-AF65-F5344CB8AC3E}">
        <p14:creationId xmlns:p14="http://schemas.microsoft.com/office/powerpoint/2010/main" val="420823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6856409"/>
            <a:ext cx="18288000" cy="343059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50" name="Picture 4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225" y="7780874"/>
            <a:ext cx="731520" cy="741519"/>
          </a:xfrm>
          <a:prstGeom prst="rect">
            <a:avLst/>
          </a:prstGeom>
        </p:spPr>
      </p:pic>
      <p:sp>
        <p:nvSpPr>
          <p:cNvPr id="52" name="Picture Placeholder 51"/>
          <p:cNvSpPr>
            <a:spLocks noGrp="1"/>
          </p:cNvSpPr>
          <p:nvPr>
            <p:ph type="pic" sz="quarter" idx="11"/>
          </p:nvPr>
        </p:nvSpPr>
        <p:spPr>
          <a:xfrm>
            <a:off x="0" y="-1591"/>
            <a:ext cx="18288000" cy="6858000"/>
          </a:xfrm>
        </p:spPr>
        <p:txBody>
          <a:bodyPr/>
          <a:lstStyle>
            <a:lvl1pPr>
              <a:defRPr>
                <a:latin typeface="+mj-lt"/>
              </a:defRPr>
            </a:lvl1pPr>
          </a:lstStyle>
          <a:p>
            <a:r>
              <a:rPr lang="en-US" dirty="0"/>
              <a:t>Click icon to add picture</a:t>
            </a:r>
          </a:p>
        </p:txBody>
      </p:sp>
      <p:sp>
        <p:nvSpPr>
          <p:cNvPr id="2" name="Title 1"/>
          <p:cNvSpPr>
            <a:spLocks noGrp="1"/>
          </p:cNvSpPr>
          <p:nvPr>
            <p:ph type="ctrTitle"/>
          </p:nvPr>
        </p:nvSpPr>
        <p:spPr>
          <a:xfrm>
            <a:off x="1539857" y="22499770"/>
            <a:ext cx="14462144" cy="3581400"/>
          </a:xfrm>
        </p:spPr>
        <p:txBody>
          <a:bodyPr anchor="b"/>
          <a:lstStyle>
            <a:lvl1pPr algn="l">
              <a:defRPr sz="9000">
                <a:solidFill>
                  <a:srgbClr val="3C90FF"/>
                </a:solidFill>
              </a:defRPr>
            </a:lvl1pPr>
          </a:lstStyle>
          <a:p>
            <a:r>
              <a:rPr lang="en-US"/>
              <a:t>Click to edit Master title style</a:t>
            </a:r>
          </a:p>
        </p:txBody>
      </p:sp>
      <p:sp>
        <p:nvSpPr>
          <p:cNvPr id="3" name="Subtitle 2"/>
          <p:cNvSpPr>
            <a:spLocks noGrp="1"/>
          </p:cNvSpPr>
          <p:nvPr>
            <p:ph type="subTitle" idx="1"/>
          </p:nvPr>
        </p:nvSpPr>
        <p:spPr>
          <a:xfrm>
            <a:off x="1539856" y="22396219"/>
            <a:ext cx="14473867" cy="858818"/>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25" name="Title 1"/>
          <p:cNvSpPr txBox="1">
            <a:spLocks/>
          </p:cNvSpPr>
          <p:nvPr userDrawn="1"/>
        </p:nvSpPr>
        <p:spPr>
          <a:xfrm>
            <a:off x="1559853" y="7591290"/>
            <a:ext cx="14916904" cy="1234482"/>
          </a:xfrm>
          <a:prstGeom prst="rect">
            <a:avLst/>
          </a:prstGeom>
        </p:spPr>
        <p:txBody>
          <a:bodyPr vert="horz" lIns="0" tIns="0" rIns="0" bIns="0" rtlCol="0" anchor="ctr" anchorCtr="0">
            <a:normAutofit/>
          </a:bodyPr>
          <a:lstStyle>
            <a:lvl1pPr algn="l" defTabSz="1371600" rtl="0" eaLnBrk="1" latinLnBrk="0" hangingPunct="1">
              <a:lnSpc>
                <a:spcPct val="90000"/>
              </a:lnSpc>
              <a:spcBef>
                <a:spcPct val="0"/>
              </a:spcBef>
              <a:buNone/>
              <a:defRPr sz="8000" kern="1200">
                <a:solidFill>
                  <a:srgbClr val="357DDB"/>
                </a:solidFill>
                <a:latin typeface="Source Sans Pro Semibold" panose="020B0603030403020204" pitchFamily="34" charset="0"/>
                <a:ea typeface="+mj-ea"/>
                <a:cs typeface="+mj-cs"/>
              </a:defRPr>
            </a:lvl1pPr>
          </a:lstStyle>
          <a:p>
            <a:r>
              <a:rPr lang="en-US" sz="8800">
                <a:solidFill>
                  <a:srgbClr val="00AEEF"/>
                </a:solidFill>
                <a:latin typeface="+mj-lt"/>
              </a:rPr>
              <a:t>Thrive Montgomery 2050</a:t>
            </a:r>
          </a:p>
        </p:txBody>
      </p:sp>
      <p:sp>
        <p:nvSpPr>
          <p:cNvPr id="26" name="Subtitle 2"/>
          <p:cNvSpPr txBox="1">
            <a:spLocks/>
          </p:cNvSpPr>
          <p:nvPr userDrawn="1"/>
        </p:nvSpPr>
        <p:spPr>
          <a:xfrm>
            <a:off x="1601144" y="8778240"/>
            <a:ext cx="14202736" cy="1374221"/>
          </a:xfrm>
          <a:prstGeom prst="rect">
            <a:avLst/>
          </a:prstGeom>
        </p:spPr>
        <p:txBody>
          <a:bodyPr vert="horz" lIns="18288" tIns="45720" rIns="91440" bIns="45720" rtlCol="0" anchor="t">
            <a:normAutofit/>
          </a:bodyPr>
          <a:lstStyle>
            <a:lvl1pPr marL="0" indent="0" algn="l" defTabSz="1371600" rtl="0" eaLnBrk="1" latinLnBrk="0" hangingPunct="1">
              <a:lnSpc>
                <a:spcPct val="90000"/>
              </a:lnSpc>
              <a:spcBef>
                <a:spcPts val="1500"/>
              </a:spcBef>
              <a:buFont typeface="Arial" panose="020B0604020202020204" pitchFamily="34" charset="0"/>
              <a:buNone/>
              <a:defRPr sz="3800" kern="1200">
                <a:solidFill>
                  <a:srgbClr val="777777"/>
                </a:solidFill>
                <a:latin typeface="Source Sans Pro" panose="020B0503030403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rgbClr val="222222"/>
                </a:solidFill>
                <a:latin typeface="Source Sans Pro" panose="020B0503030403020204" pitchFamily="34" charset="0"/>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rgbClr val="222222"/>
                </a:solidFill>
                <a:latin typeface="Source Sans Pro" panose="020B0503030403020204" pitchFamily="34" charset="0"/>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rgbClr val="222222"/>
                </a:solidFill>
                <a:latin typeface="Source Sans Pro" panose="020B0503030403020204" pitchFamily="34" charset="0"/>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rgbClr val="222222"/>
                </a:solidFill>
                <a:latin typeface="Source Sans Pro" panose="020B0503030403020204" pitchFamily="34" charset="0"/>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US" sz="4000" dirty="0">
                <a:solidFill>
                  <a:srgbClr val="666666"/>
                </a:solidFill>
                <a:latin typeface="+mj-lt"/>
              </a:rPr>
              <a:t>Mid-County Citizen Advisory Board Presentation </a:t>
            </a:r>
          </a:p>
        </p:txBody>
      </p:sp>
      <p:sp>
        <p:nvSpPr>
          <p:cNvPr id="28" name="TextBox 27"/>
          <p:cNvSpPr txBox="1"/>
          <p:nvPr userDrawn="1"/>
        </p:nvSpPr>
        <p:spPr>
          <a:xfrm>
            <a:off x="1606657" y="7164313"/>
            <a:ext cx="2834640" cy="415498"/>
          </a:xfrm>
          <a:prstGeom prst="rect">
            <a:avLst/>
          </a:prstGeom>
          <a:noFill/>
        </p:spPr>
        <p:txBody>
          <a:bodyPr wrap="square" lIns="27432" rIns="0" rtlCol="0">
            <a:normAutofit/>
          </a:bodyPr>
          <a:lstStyle/>
          <a:p>
            <a:r>
              <a:rPr lang="en-US" sz="2100" b="1">
                <a:solidFill>
                  <a:srgbClr val="666666"/>
                </a:solidFill>
                <a:latin typeface="+mj-lt"/>
              </a:rPr>
              <a:t>Montgomery Planning </a:t>
            </a:r>
          </a:p>
        </p:txBody>
      </p:sp>
      <p:sp>
        <p:nvSpPr>
          <p:cNvPr id="17" name="Date Placeholder 3"/>
          <p:cNvSpPr txBox="1">
            <a:spLocks/>
          </p:cNvSpPr>
          <p:nvPr userDrawn="1"/>
        </p:nvSpPr>
        <p:spPr>
          <a:xfrm>
            <a:off x="16174562" y="7241483"/>
            <a:ext cx="1829975" cy="228600"/>
          </a:xfrm>
          <a:prstGeom prst="rect">
            <a:avLst/>
          </a:prstGeom>
        </p:spPr>
        <p:txBody>
          <a:bodyPr vert="horz" lIns="91440" tIns="0" rIns="0" bIns="0" rtlCol="0" anchor="t" anchorCtr="0"/>
          <a:lstStyle>
            <a:defPPr>
              <a:defRPr lang="en-US"/>
            </a:defPPr>
            <a:lvl1pPr marL="0" algn="r" defTabSz="457200" rtl="0" eaLnBrk="1" latinLnBrk="0" hangingPunct="1">
              <a:defRPr sz="1800" kern="1200">
                <a:solidFill>
                  <a:srgbClr val="666666"/>
                </a:solidFill>
                <a:latin typeface="Source Sans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mj-lt"/>
              </a:rPr>
              <a:t>7/21/2020</a:t>
            </a:r>
          </a:p>
        </p:txBody>
      </p:sp>
    </p:spTree>
    <p:extLst>
      <p:ext uri="{BB962C8B-B14F-4D97-AF65-F5344CB8AC3E}">
        <p14:creationId xmlns:p14="http://schemas.microsoft.com/office/powerpoint/2010/main" val="4099528549"/>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7388352" cy="1638300"/>
          </a:xfrm>
        </p:spPr>
        <p:txBody>
          <a:bodyPr anchor="b">
            <a:normAutofit/>
          </a:bodyPr>
          <a:lstStyle>
            <a:lvl1pPr>
              <a:defRPr sz="6600"/>
            </a:lvl1pPr>
          </a:lstStyle>
          <a:p>
            <a:r>
              <a:rPr lang="en-US"/>
              <a:t>Click to edit Master title style</a:t>
            </a:r>
          </a:p>
        </p:txBody>
      </p:sp>
      <p:sp>
        <p:nvSpPr>
          <p:cNvPr id="3" name="Content Placeholder 2"/>
          <p:cNvSpPr>
            <a:spLocks noGrp="1"/>
          </p:cNvSpPr>
          <p:nvPr>
            <p:ph idx="1"/>
          </p:nvPr>
        </p:nvSpPr>
        <p:spPr>
          <a:xfrm>
            <a:off x="9262873" y="457200"/>
            <a:ext cx="7386828" cy="8816340"/>
          </a:xfrm>
        </p:spPr>
        <p:txBody>
          <a:bodyPr/>
          <a:lstStyle>
            <a:lvl1pPr>
              <a:lnSpc>
                <a:spcPct val="140000"/>
              </a:lnSpc>
              <a:spcAft>
                <a:spcPts val="1200"/>
              </a:spcAft>
              <a:defRPr sz="4800"/>
            </a:lvl1pPr>
            <a:lvl2pPr>
              <a:lnSpc>
                <a:spcPct val="140000"/>
              </a:lnSpc>
              <a:spcAft>
                <a:spcPts val="1200"/>
              </a:spcAft>
              <a:defRPr sz="4200"/>
            </a:lvl2pPr>
            <a:lvl3pPr>
              <a:lnSpc>
                <a:spcPct val="140000"/>
              </a:lnSpc>
              <a:spcAft>
                <a:spcPts val="1200"/>
              </a:spcAft>
              <a:defRPr sz="3600"/>
            </a:lvl3pPr>
            <a:lvl4pPr>
              <a:lnSpc>
                <a:spcPct val="140000"/>
              </a:lnSpc>
              <a:spcAft>
                <a:spcPts val="1200"/>
              </a:spcAft>
              <a:defRPr sz="3000"/>
            </a:lvl4pPr>
            <a:lvl5pPr>
              <a:lnSpc>
                <a:spcPct val="140000"/>
              </a:lnSpc>
              <a:spcAft>
                <a:spcPts val="1200"/>
              </a:spcAft>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18" y="2324100"/>
            <a:ext cx="7388352" cy="6949440"/>
          </a:xfrm>
        </p:spPr>
        <p:txBody>
          <a:bodyPr>
            <a:normAutofit/>
          </a:bodyPr>
          <a:lstStyle>
            <a:lvl1pPr marL="0" indent="0">
              <a:lnSpc>
                <a:spcPct val="140000"/>
              </a:lnSpc>
              <a:spcBef>
                <a:spcPts val="0"/>
              </a:spcBef>
              <a:spcAft>
                <a:spcPts val="1200"/>
              </a:spcAft>
              <a:buNone/>
              <a:defRPr sz="32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12561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right with text">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7278624" cy="1638300"/>
          </a:xfrm>
        </p:spPr>
        <p:txBody>
          <a:bodyPr anchor="b">
            <a:normAutofit/>
          </a:bodyPr>
          <a:lstStyle>
            <a:lvl1pPr>
              <a:defRPr sz="6600"/>
            </a:lvl1pPr>
          </a:lstStyle>
          <a:p>
            <a:r>
              <a:rPr lang="en-US"/>
              <a:t>Click to edit Master title style</a:t>
            </a:r>
          </a:p>
        </p:txBody>
      </p:sp>
      <p:sp>
        <p:nvSpPr>
          <p:cNvPr id="3" name="Picture Placeholder 2"/>
          <p:cNvSpPr>
            <a:spLocks noGrp="1" noChangeAspect="1"/>
          </p:cNvSpPr>
          <p:nvPr>
            <p:ph type="pic" idx="1"/>
          </p:nvPr>
        </p:nvSpPr>
        <p:spPr>
          <a:xfrm>
            <a:off x="9372600" y="0"/>
            <a:ext cx="8915400" cy="950595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645920" y="2324099"/>
            <a:ext cx="7278624" cy="6949440"/>
          </a:xfrm>
        </p:spPr>
        <p:txBody>
          <a:bodyPr>
            <a:normAutofit/>
          </a:bodyPr>
          <a:lstStyle>
            <a:lvl1pPr marL="0" indent="0">
              <a:lnSpc>
                <a:spcPct val="140000"/>
              </a:lnSpc>
              <a:spcBef>
                <a:spcPts val="0"/>
              </a:spcBef>
              <a:spcAft>
                <a:spcPts val="1200"/>
              </a:spcAft>
              <a:buNone/>
              <a:defRPr sz="32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30369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left with text">
    <p:spTree>
      <p:nvGrpSpPr>
        <p:cNvPr id="1" name=""/>
        <p:cNvGrpSpPr/>
        <p:nvPr/>
      </p:nvGrpSpPr>
      <p:grpSpPr>
        <a:xfrm>
          <a:off x="0" y="0"/>
          <a:ext cx="0" cy="0"/>
          <a:chOff x="0" y="0"/>
          <a:chExt cx="0" cy="0"/>
        </a:xfrm>
      </p:grpSpPr>
      <p:sp>
        <p:nvSpPr>
          <p:cNvPr id="2" name="Title 1"/>
          <p:cNvSpPr>
            <a:spLocks noGrp="1"/>
          </p:cNvSpPr>
          <p:nvPr>
            <p:ph type="title"/>
          </p:nvPr>
        </p:nvSpPr>
        <p:spPr>
          <a:xfrm>
            <a:off x="9372600" y="457200"/>
            <a:ext cx="7277100" cy="1638300"/>
          </a:xfrm>
        </p:spPr>
        <p:txBody>
          <a:bodyPr anchor="b">
            <a:normAutofit/>
          </a:bodyPr>
          <a:lstStyle>
            <a:lvl1pPr>
              <a:defRPr sz="6600"/>
            </a:lvl1pPr>
          </a:lstStyle>
          <a:p>
            <a:r>
              <a:rPr lang="en-US"/>
              <a:t>Click to edit Master title style</a:t>
            </a:r>
          </a:p>
        </p:txBody>
      </p:sp>
      <p:sp>
        <p:nvSpPr>
          <p:cNvPr id="3" name="Picture Placeholder 2"/>
          <p:cNvSpPr>
            <a:spLocks noGrp="1" noChangeAspect="1"/>
          </p:cNvSpPr>
          <p:nvPr>
            <p:ph type="pic" idx="1"/>
          </p:nvPr>
        </p:nvSpPr>
        <p:spPr>
          <a:xfrm>
            <a:off x="0" y="0"/>
            <a:ext cx="8915400" cy="950976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9372600" y="2324099"/>
            <a:ext cx="7277100" cy="6949440"/>
          </a:xfrm>
        </p:spPr>
        <p:txBody>
          <a:bodyPr>
            <a:normAutofit/>
          </a:bodyPr>
          <a:lstStyle>
            <a:lvl1pPr marL="0" indent="0">
              <a:lnSpc>
                <a:spcPct val="140000"/>
              </a:lnSpc>
              <a:spcBef>
                <a:spcPts val="0"/>
              </a:spcBef>
              <a:spcAft>
                <a:spcPts val="1200"/>
              </a:spcAft>
              <a:buNone/>
              <a:defRPr sz="32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9278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full screen w text">
    <p:spTree>
      <p:nvGrpSpPr>
        <p:cNvPr id="1" name=""/>
        <p:cNvGrpSpPr/>
        <p:nvPr/>
      </p:nvGrpSpPr>
      <p:grpSpPr>
        <a:xfrm>
          <a:off x="0" y="0"/>
          <a:ext cx="0" cy="0"/>
          <a:chOff x="0" y="0"/>
          <a:chExt cx="0" cy="0"/>
        </a:xfrm>
      </p:grpSpPr>
      <p:sp>
        <p:nvSpPr>
          <p:cNvPr id="4" name="Picture Placeholder 2"/>
          <p:cNvSpPr>
            <a:spLocks noGrp="1"/>
          </p:cNvSpPr>
          <p:nvPr>
            <p:ph type="pic" idx="10"/>
          </p:nvPr>
        </p:nvSpPr>
        <p:spPr>
          <a:xfrm>
            <a:off x="0" y="0"/>
            <a:ext cx="18288000" cy="9509760"/>
          </a:xfrm>
          <a:solidFill>
            <a:srgbClr val="E6E6E6"/>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2" name="Title 1"/>
          <p:cNvSpPr>
            <a:spLocks noGrp="1"/>
          </p:cNvSpPr>
          <p:nvPr>
            <p:ph type="title"/>
          </p:nvPr>
        </p:nvSpPr>
        <p:spPr>
          <a:effectLst>
            <a:outerShdw blurRad="63500" sx="102000" sy="102000" algn="ctr" rotWithShape="0">
              <a:prstClr val="black">
                <a:alpha val="40000"/>
              </a:prstClr>
            </a:outerShdw>
          </a:effectLst>
        </p:spPr>
        <p:txBody>
          <a:bodyPr>
            <a:normAutofit/>
          </a:bodyPr>
          <a:lstStyle>
            <a:lvl1pPr>
              <a:defRPr sz="7200" b="0">
                <a:solidFill>
                  <a:schemeClr val="bg1"/>
                </a:solidFill>
                <a:effectLst/>
                <a:latin typeface="Source Sans Pro Light" panose="020B0403030403020204" pitchFamily="34" charset="0"/>
              </a:defRPr>
            </a:lvl1pPr>
          </a:lstStyle>
          <a:p>
            <a:r>
              <a:rPr lang="en-US"/>
              <a:t>Click to edit Master title style</a:t>
            </a:r>
          </a:p>
        </p:txBody>
      </p:sp>
      <p:sp>
        <p:nvSpPr>
          <p:cNvPr id="5" name="Text Placeholder 3"/>
          <p:cNvSpPr>
            <a:spLocks noGrp="1"/>
          </p:cNvSpPr>
          <p:nvPr>
            <p:ph type="body" sz="half" idx="2"/>
          </p:nvPr>
        </p:nvSpPr>
        <p:spPr>
          <a:xfrm>
            <a:off x="1645919" y="2324099"/>
            <a:ext cx="14996161" cy="2106387"/>
          </a:xfrm>
        </p:spPr>
        <p:txBody>
          <a:bodyPr>
            <a:normAutofit/>
          </a:bodyPr>
          <a:lstStyle>
            <a:lvl1pPr marL="0" indent="0">
              <a:buNone/>
              <a:defRPr sz="3200">
                <a:solidFill>
                  <a:srgbClr val="F5F5F5"/>
                </a:solidFill>
                <a:effectLst/>
                <a:latin typeface="Source Sans Pro Semibold" panose="020B0603030403020204" pitchFamily="3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16923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0">
                <a:solidFill>
                  <a:srgbClr val="00AEEF"/>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p:cNvSpPr>
            <a:spLocks noGrp="1"/>
          </p:cNvSpPr>
          <p:nvPr>
            <p:ph idx="1"/>
          </p:nvPr>
        </p:nvSpPr>
        <p:spPr>
          <a:xfrm>
            <a:off x="1645920" y="2331720"/>
            <a:ext cx="14996160" cy="6949440"/>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34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0">
                <a:solidFill>
                  <a:srgbClr val="00AEEF"/>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4" name="Rectangle 3"/>
          <p:cNvSpPr/>
          <p:nvPr userDrawn="1"/>
        </p:nvSpPr>
        <p:spPr>
          <a:xfrm>
            <a:off x="0" y="9098280"/>
            <a:ext cx="18288000" cy="118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45920" y="2331720"/>
            <a:ext cx="14996160" cy="7525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7119511" y="9893808"/>
            <a:ext cx="886326" cy="228600"/>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chemeClr val="tx2">
                    <a:lumMod val="60000"/>
                    <a:lumOff val="40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A7DEE8-1CF1-4B5F-9588-BF8D59EA4E06}" type="slidenum">
              <a:rPr lang="en-US" smtClean="0">
                <a:solidFill>
                  <a:srgbClr val="666666"/>
                </a:solidFill>
                <a:latin typeface="Source Sans Pro" panose="020B0503030403020204" pitchFamily="34" charset="0"/>
              </a:rPr>
              <a:pPr/>
              <a:t>‹#›</a:t>
            </a:fld>
            <a:endParaRPr lang="en-US">
              <a:solidFill>
                <a:srgbClr val="666666"/>
              </a:solidFill>
              <a:latin typeface="Source Sans Pro" panose="020B0503030403020204" pitchFamily="34" charset="0"/>
            </a:endParaRPr>
          </a:p>
        </p:txBody>
      </p:sp>
    </p:spTree>
    <p:extLst>
      <p:ext uri="{BB962C8B-B14F-4D97-AF65-F5344CB8AC3E}">
        <p14:creationId xmlns:p14="http://schemas.microsoft.com/office/powerpoint/2010/main" val="340154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5920" y="914400"/>
            <a:ext cx="14996160" cy="8229600"/>
          </a:xfrm>
        </p:spPr>
        <p:txBody>
          <a:bodyPr anchor="ctr" anchorCtr="1">
            <a:normAutofit/>
          </a:bodyPr>
          <a:lstStyle>
            <a:lvl1pPr algn="ctr">
              <a:defRPr sz="11800"/>
            </a:lvl1pPr>
          </a:lstStyle>
          <a:p>
            <a:r>
              <a:rPr lang="en-US"/>
              <a:t>Click to edit Master title style</a:t>
            </a:r>
          </a:p>
        </p:txBody>
      </p:sp>
    </p:spTree>
    <p:extLst>
      <p:ext uri="{BB962C8B-B14F-4D97-AF65-F5344CB8AC3E}">
        <p14:creationId xmlns:p14="http://schemas.microsoft.com/office/powerpoint/2010/main" val="63110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61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43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bar">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txBox="1">
            <a:spLocks/>
          </p:cNvSpPr>
          <p:nvPr userDrawn="1"/>
        </p:nvSpPr>
        <p:spPr>
          <a:xfrm>
            <a:off x="17119511" y="9893808"/>
            <a:ext cx="886326" cy="228600"/>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chemeClr val="tx2">
                    <a:lumMod val="60000"/>
                    <a:lumOff val="40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A7DEE8-1CF1-4B5F-9588-BF8D59EA4E06}" type="slidenum">
              <a:rPr lang="en-US" smtClean="0">
                <a:solidFill>
                  <a:srgbClr val="666666"/>
                </a:solidFill>
                <a:latin typeface="Source Sans Pro" panose="020B0503030403020204" pitchFamily="34" charset="0"/>
              </a:rPr>
              <a:pPr/>
              <a:t>‹#›</a:t>
            </a:fld>
            <a:endParaRPr lang="en-US">
              <a:solidFill>
                <a:srgbClr val="666666"/>
              </a:solidFill>
              <a:latin typeface="Source Sans Pro" panose="020B0503030403020204" pitchFamily="34" charset="0"/>
            </a:endParaRPr>
          </a:p>
        </p:txBody>
      </p:sp>
    </p:spTree>
    <p:extLst>
      <p:ext uri="{BB962C8B-B14F-4D97-AF65-F5344CB8AC3E}">
        <p14:creationId xmlns:p14="http://schemas.microsoft.com/office/powerpoint/2010/main" val="121820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2331720"/>
            <a:ext cx="7383780" cy="6949440"/>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331720"/>
            <a:ext cx="7383780" cy="6949440"/>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61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14996160" cy="1645920"/>
          </a:xfrm>
        </p:spPr>
        <p:txBody>
          <a:bodyPr/>
          <a:lstStyle/>
          <a:p>
            <a:r>
              <a:rPr lang="en-US"/>
              <a:t>Click to edit Master title style</a:t>
            </a:r>
          </a:p>
        </p:txBody>
      </p:sp>
      <p:sp>
        <p:nvSpPr>
          <p:cNvPr id="3" name="Text Placeholder 2"/>
          <p:cNvSpPr>
            <a:spLocks noGrp="1"/>
          </p:cNvSpPr>
          <p:nvPr>
            <p:ph type="body" idx="1" hasCustomPrompt="1"/>
          </p:nvPr>
        </p:nvSpPr>
        <p:spPr>
          <a:xfrm>
            <a:off x="1645920" y="2331721"/>
            <a:ext cx="7388352" cy="803366"/>
          </a:xfrm>
        </p:spPr>
        <p:txBody>
          <a:bodyPr anchor="t" anchorCtr="0">
            <a:normAutofit/>
          </a:bodyPr>
          <a:lstStyle>
            <a:lvl1pPr marL="0" indent="0">
              <a:buNone/>
              <a:defRPr sz="3200" b="0">
                <a:solidFill>
                  <a:schemeClr val="accent1"/>
                </a:solidFill>
                <a:latin typeface="Source Sans Pro" panose="020B0503030403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45920" y="3135087"/>
            <a:ext cx="7388352" cy="6138452"/>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9258300" y="2331721"/>
            <a:ext cx="7383780" cy="803366"/>
          </a:xfrm>
        </p:spPr>
        <p:txBody>
          <a:bodyPr anchor="t" anchorCtr="0">
            <a:normAutofit/>
          </a:bodyPr>
          <a:lstStyle>
            <a:lvl1pPr marL="0" indent="0">
              <a:buNone/>
              <a:defRPr sz="3200" b="0">
                <a:solidFill>
                  <a:schemeClr val="accent1"/>
                </a:solidFill>
                <a:latin typeface="Source Sans Pro" panose="020B0503030403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135087"/>
            <a:ext cx="7383780" cy="6138451"/>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81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9509760"/>
            <a:ext cx="18288000" cy="7772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45920" y="457200"/>
            <a:ext cx="14996160" cy="1645920"/>
          </a:xfrm>
          <a:prstGeom prst="rect">
            <a:avLst/>
          </a:prstGeom>
        </p:spPr>
        <p:txBody>
          <a:bodyPr vert="horz" lIns="0" tIns="45720" rIns="91440" bIns="0" rtlCol="0" anchor="b">
            <a:normAutofit/>
          </a:bodyPr>
          <a:lstStyle/>
          <a:p>
            <a:r>
              <a:rPr lang="en-US"/>
              <a:t>Click to edit Master title style</a:t>
            </a:r>
          </a:p>
        </p:txBody>
      </p:sp>
      <p:sp>
        <p:nvSpPr>
          <p:cNvPr id="3" name="Text Placeholder 2"/>
          <p:cNvSpPr>
            <a:spLocks noGrp="1"/>
          </p:cNvSpPr>
          <p:nvPr>
            <p:ph type="body" idx="1"/>
          </p:nvPr>
        </p:nvSpPr>
        <p:spPr>
          <a:xfrm>
            <a:off x="1645920" y="2331720"/>
            <a:ext cx="14996160" cy="6949440"/>
          </a:xfrm>
          <a:prstGeom prst="rect">
            <a:avLst/>
          </a:prstGeom>
        </p:spPr>
        <p:txBody>
          <a:bodyPr vert="horz" lIns="18288"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1612384" y="9702165"/>
            <a:ext cx="14996160" cy="441198"/>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dirty="0">
                <a:solidFill>
                  <a:srgbClr val="666666"/>
                </a:solidFill>
                <a:latin typeface="Source Sans Pro" panose="020B0503030403020204" pitchFamily="34" charset="0"/>
                <a:ea typeface="Source Sans Pro" panose="020B0503030403020204" pitchFamily="34" charset="0"/>
              </a:rPr>
              <a:t>Thrive Montgomery 2050 – Mid-County Citizen Advisory Board</a:t>
            </a:r>
          </a:p>
        </p:txBody>
      </p:sp>
      <p:sp>
        <p:nvSpPr>
          <p:cNvPr id="18" name="Slide Number Placeholder 5"/>
          <p:cNvSpPr txBox="1">
            <a:spLocks/>
          </p:cNvSpPr>
          <p:nvPr userDrawn="1"/>
        </p:nvSpPr>
        <p:spPr>
          <a:xfrm>
            <a:off x="17119511" y="9893808"/>
            <a:ext cx="886326" cy="228600"/>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chemeClr val="tx2">
                    <a:lumMod val="60000"/>
                    <a:lumOff val="40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A7DEE8-1CF1-4B5F-9588-BF8D59EA4E06}" type="slidenum">
              <a:rPr lang="en-US" smtClean="0">
                <a:solidFill>
                  <a:srgbClr val="666666"/>
                </a:solidFill>
                <a:latin typeface="+mj-lt"/>
              </a:rPr>
              <a:pPr/>
              <a:t>‹#›</a:t>
            </a:fld>
            <a:endParaRPr lang="en-US">
              <a:solidFill>
                <a:srgbClr val="666666"/>
              </a:solidFill>
              <a:latin typeface="+mj-lt"/>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7918" y="9702165"/>
            <a:ext cx="360827" cy="365760"/>
          </a:xfrm>
          <a:prstGeom prst="rect">
            <a:avLst/>
          </a:prstGeom>
        </p:spPr>
      </p:pic>
    </p:spTree>
    <p:extLst>
      <p:ext uri="{BB962C8B-B14F-4D97-AF65-F5344CB8AC3E}">
        <p14:creationId xmlns:p14="http://schemas.microsoft.com/office/powerpoint/2010/main" val="481670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6" r:id="rId5"/>
    <p:sldLayoutId id="2147483667" r:id="rId6"/>
    <p:sldLayoutId id="2147483672" r:id="rId7"/>
    <p:sldLayoutId id="2147483664" r:id="rId8"/>
    <p:sldLayoutId id="2147483665" r:id="rId9"/>
    <p:sldLayoutId id="2147483668" r:id="rId10"/>
    <p:sldLayoutId id="2147483676" r:id="rId11"/>
    <p:sldLayoutId id="2147483677" r:id="rId12"/>
    <p:sldLayoutId id="2147483675" r:id="rId13"/>
  </p:sldLayoutIdLst>
  <p:txStyles>
    <p:titleStyle>
      <a:lvl1pPr algn="l" defTabSz="1371600" rtl="0" eaLnBrk="1" latinLnBrk="0" hangingPunct="1">
        <a:lnSpc>
          <a:spcPct val="80000"/>
        </a:lnSpc>
        <a:spcBef>
          <a:spcPct val="0"/>
        </a:spcBef>
        <a:buNone/>
        <a:defRPr sz="7200" kern="1200">
          <a:solidFill>
            <a:srgbClr val="00AEEF"/>
          </a:solidFill>
          <a:latin typeface="Source Sans Pro" panose="020B0503030403020204" pitchFamily="34" charset="0"/>
          <a:ea typeface="Source Sans Pro" panose="020B0503030403020204" pitchFamily="34" charset="0"/>
          <a:cs typeface="+mj-cs"/>
        </a:defRPr>
      </a:lvl1pPr>
    </p:titleStyle>
    <p:bodyStyle>
      <a:lvl1pPr marL="342900" indent="-342900" algn="l" defTabSz="1371600" rtl="0" eaLnBrk="1" latinLnBrk="0" hangingPunct="1">
        <a:lnSpc>
          <a:spcPct val="120000"/>
        </a:lnSpc>
        <a:spcBef>
          <a:spcPts val="0"/>
        </a:spcBef>
        <a:spcAft>
          <a:spcPts val="1600"/>
        </a:spcAft>
        <a:buFont typeface="Arial" panose="020B0604020202020204" pitchFamily="34" charset="0"/>
        <a:buChar char="•"/>
        <a:defRPr sz="4200" kern="1200">
          <a:solidFill>
            <a:srgbClr val="333333"/>
          </a:solidFill>
          <a:latin typeface="Source Sans Pro" panose="020B0503030403020204" pitchFamily="34" charset="0"/>
          <a:ea typeface="Source Sans Pro" panose="020B0503030403020204" pitchFamily="34" charset="0"/>
          <a:cs typeface="+mn-cs"/>
        </a:defRPr>
      </a:lvl1pPr>
      <a:lvl2pPr marL="1028700" indent="-342900" algn="l" defTabSz="1371600" rtl="0" eaLnBrk="1" latinLnBrk="0" hangingPunct="1">
        <a:lnSpc>
          <a:spcPct val="120000"/>
        </a:lnSpc>
        <a:spcBef>
          <a:spcPts val="0"/>
        </a:spcBef>
        <a:spcAft>
          <a:spcPts val="1600"/>
        </a:spcAft>
        <a:buFont typeface="Arial" panose="020B0604020202020204" pitchFamily="34" charset="0"/>
        <a:buChar char="•"/>
        <a:defRPr sz="3600" kern="1200">
          <a:solidFill>
            <a:srgbClr val="333333"/>
          </a:solidFill>
          <a:latin typeface="Source Sans Pro" panose="020B0503030403020204" pitchFamily="34" charset="0"/>
          <a:ea typeface="Source Sans Pro" panose="020B0503030403020204" pitchFamily="34" charset="0"/>
          <a:cs typeface="+mn-cs"/>
        </a:defRPr>
      </a:lvl2pPr>
      <a:lvl3pPr marL="1714500" indent="-342900" algn="l" defTabSz="1371600" rtl="0" eaLnBrk="1" latinLnBrk="0" hangingPunct="1">
        <a:lnSpc>
          <a:spcPct val="120000"/>
        </a:lnSpc>
        <a:spcBef>
          <a:spcPts val="0"/>
        </a:spcBef>
        <a:spcAft>
          <a:spcPts val="1600"/>
        </a:spcAft>
        <a:buFont typeface="Arial" panose="020B0604020202020204" pitchFamily="34" charset="0"/>
        <a:buChar char="•"/>
        <a:defRPr sz="3000" kern="1200">
          <a:solidFill>
            <a:srgbClr val="333333"/>
          </a:solidFill>
          <a:latin typeface="Source Sans Pro" panose="020B0503030403020204" pitchFamily="34" charset="0"/>
          <a:ea typeface="Source Sans Pro" panose="020B0503030403020204" pitchFamily="34" charset="0"/>
          <a:cs typeface="+mn-cs"/>
        </a:defRPr>
      </a:lvl3pPr>
      <a:lvl4pPr marL="2400300" indent="-342900" algn="l" defTabSz="1371600" rtl="0" eaLnBrk="1" latinLnBrk="0" hangingPunct="1">
        <a:lnSpc>
          <a:spcPct val="120000"/>
        </a:lnSpc>
        <a:spcBef>
          <a:spcPts val="0"/>
        </a:spcBef>
        <a:spcAft>
          <a:spcPts val="1600"/>
        </a:spcAft>
        <a:buFont typeface="Arial" panose="020B0604020202020204" pitchFamily="34" charset="0"/>
        <a:buChar char="•"/>
        <a:defRPr sz="2700" kern="1200">
          <a:solidFill>
            <a:srgbClr val="333333"/>
          </a:solidFill>
          <a:latin typeface="Source Sans Pro" panose="020B0503030403020204" pitchFamily="34" charset="0"/>
          <a:ea typeface="Source Sans Pro" panose="020B0503030403020204" pitchFamily="34" charset="0"/>
          <a:cs typeface="+mn-cs"/>
        </a:defRPr>
      </a:lvl4pPr>
      <a:lvl5pPr marL="3086100" indent="-342900" algn="l" defTabSz="1371600" rtl="0" eaLnBrk="1" latinLnBrk="0" hangingPunct="1">
        <a:lnSpc>
          <a:spcPct val="120000"/>
        </a:lnSpc>
        <a:spcBef>
          <a:spcPts val="0"/>
        </a:spcBef>
        <a:spcAft>
          <a:spcPts val="1600"/>
        </a:spcAft>
        <a:buFont typeface="Arial" panose="020B0604020202020204" pitchFamily="34" charset="0"/>
        <a:buChar char="•"/>
        <a:defRPr sz="2700" kern="1200">
          <a:solidFill>
            <a:srgbClr val="333333"/>
          </a:solidFill>
          <a:latin typeface="Source Sans Pro" panose="020B0503030403020204" pitchFamily="34" charset="0"/>
          <a:ea typeface="Source Sans Pro" panose="020B050303040302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32" userDrawn="1">
          <p15:clr>
            <a:srgbClr val="F26B43"/>
          </p15:clr>
        </p15:guide>
        <p15:guide id="2" pos="10488" userDrawn="1">
          <p15:clr>
            <a:srgbClr val="F26B43"/>
          </p15:clr>
        </p15:guide>
        <p15:guide id="3" orient="horz" pos="1320" userDrawn="1">
          <p15:clr>
            <a:srgbClr val="F26B43"/>
          </p15:clr>
        </p15:guide>
        <p15:guide id="4" orient="horz" pos="1464" userDrawn="1">
          <p15:clr>
            <a:srgbClr val="F26B43"/>
          </p15:clr>
        </p15:guide>
        <p15:guide id="5" orient="horz" pos="288" userDrawn="1">
          <p15:clr>
            <a:srgbClr val="F26B43"/>
          </p15:clr>
        </p15:guide>
        <p15:guide id="6" orient="horz" pos="5988" userDrawn="1">
          <p15:clr>
            <a:srgbClr val="F26B43"/>
          </p15:clr>
        </p15:guide>
        <p15:guide id="7" orient="horz" pos="6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16" name="Picture 15" descr="A picture containing object&#10;&#10;Description automatically generated">
            <a:extLst>
              <a:ext uri="{FF2B5EF4-FFF2-40B4-BE49-F238E27FC236}">
                <a16:creationId xmlns:a16="http://schemas.microsoft.com/office/drawing/2014/main" id="{D9B5FE7A-9854-45BF-AC5B-B54BB8A03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283" y="1017751"/>
            <a:ext cx="12907777" cy="4125749"/>
          </a:xfrm>
          <a:prstGeom prst="rect">
            <a:avLst/>
          </a:prstGeom>
        </p:spPr>
      </p:pic>
    </p:spTree>
    <p:extLst>
      <p:ext uri="{BB962C8B-B14F-4D97-AF65-F5344CB8AC3E}">
        <p14:creationId xmlns:p14="http://schemas.microsoft.com/office/powerpoint/2010/main" val="62088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9319-6BE0-4898-AB88-1331331A6E4D}"/>
              </a:ext>
            </a:extLst>
          </p:cNvPr>
          <p:cNvSpPr>
            <a:spLocks noGrp="1"/>
          </p:cNvSpPr>
          <p:nvPr>
            <p:ph type="title"/>
          </p:nvPr>
        </p:nvSpPr>
        <p:spPr>
          <a:xfrm>
            <a:off x="1609215" y="1127760"/>
            <a:ext cx="15069569" cy="1021080"/>
          </a:xfrm>
        </p:spPr>
        <p:txBody>
          <a:bodyPr/>
          <a:lstStyle/>
          <a:p>
            <a:pPr algn="ctr"/>
            <a:r>
              <a:rPr lang="en-US" b="1" dirty="0">
                <a:latin typeface="Source Sans Pro"/>
                <a:ea typeface="Source Sans Pro"/>
              </a:rPr>
              <a:t>Planning Framework</a:t>
            </a:r>
            <a:endParaRPr lang="en-US" b="1" dirty="0"/>
          </a:p>
        </p:txBody>
      </p:sp>
      <p:pic>
        <p:nvPicPr>
          <p:cNvPr id="5" name="Picture 4" descr="A picture containing drawing, clock&#10;&#10;Description generated with very high confidence">
            <a:extLst>
              <a:ext uri="{FF2B5EF4-FFF2-40B4-BE49-F238E27FC236}">
                <a16:creationId xmlns:a16="http://schemas.microsoft.com/office/drawing/2014/main" id="{621B6594-8E20-4ECA-87D4-87C49D42A368}"/>
              </a:ext>
            </a:extLst>
          </p:cNvPr>
          <p:cNvPicPr>
            <a:picLocks noChangeAspect="1"/>
          </p:cNvPicPr>
          <p:nvPr/>
        </p:nvPicPr>
        <p:blipFill rotWithShape="1">
          <a:blip r:embed="rId3"/>
          <a:srcRect l="5273" t="21256" r="80654" b="12188"/>
          <a:stretch/>
        </p:blipFill>
        <p:spPr>
          <a:xfrm>
            <a:off x="2891988" y="3488970"/>
            <a:ext cx="1824192" cy="306001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B900032-B60B-45D6-A68C-3715A8476034}"/>
              </a:ext>
            </a:extLst>
          </p:cNvPr>
          <p:cNvPicPr>
            <a:picLocks noChangeAspect="1"/>
          </p:cNvPicPr>
          <p:nvPr/>
        </p:nvPicPr>
        <p:blipFill rotWithShape="1">
          <a:blip r:embed="rId3"/>
          <a:srcRect l="19316" t="19192" r="59390" b="10363"/>
          <a:stretch/>
        </p:blipFill>
        <p:spPr>
          <a:xfrm>
            <a:off x="5123666" y="3368661"/>
            <a:ext cx="2760285" cy="3238882"/>
          </a:xfrm>
          <a:prstGeom prst="rect">
            <a:avLst/>
          </a:prstGeom>
        </p:spPr>
      </p:pic>
      <p:pic>
        <p:nvPicPr>
          <p:cNvPr id="9" name="Picture 8" descr="A picture containing drawing&#10;&#10;Description generated with very high confidence">
            <a:extLst>
              <a:ext uri="{FF2B5EF4-FFF2-40B4-BE49-F238E27FC236}">
                <a16:creationId xmlns:a16="http://schemas.microsoft.com/office/drawing/2014/main" id="{2F90865C-A00A-47BF-BBA6-678DF62F968A}"/>
              </a:ext>
            </a:extLst>
          </p:cNvPr>
          <p:cNvPicPr>
            <a:picLocks noChangeAspect="1"/>
          </p:cNvPicPr>
          <p:nvPr/>
        </p:nvPicPr>
        <p:blipFill rotWithShape="1">
          <a:blip r:embed="rId3"/>
          <a:srcRect l="41162" t="25852" r="34335" b="8782"/>
          <a:stretch/>
        </p:blipFill>
        <p:spPr>
          <a:xfrm>
            <a:off x="8343991" y="3640858"/>
            <a:ext cx="3176289" cy="3005284"/>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FD5EE725-1F3D-495C-B248-35D29204218B}"/>
              </a:ext>
            </a:extLst>
          </p:cNvPr>
          <p:cNvPicPr>
            <a:picLocks noChangeAspect="1"/>
          </p:cNvPicPr>
          <p:nvPr/>
        </p:nvPicPr>
        <p:blipFill rotWithShape="1">
          <a:blip r:embed="rId3"/>
          <a:srcRect l="67742" t="3711"/>
          <a:stretch/>
        </p:blipFill>
        <p:spPr>
          <a:xfrm>
            <a:off x="12297876" y="3030578"/>
            <a:ext cx="3518306" cy="3722449"/>
          </a:xfrm>
          <a:prstGeom prst="rect">
            <a:avLst/>
          </a:prstGeom>
        </p:spPr>
      </p:pic>
    </p:spTree>
    <p:extLst>
      <p:ext uri="{BB962C8B-B14F-4D97-AF65-F5344CB8AC3E}">
        <p14:creationId xmlns:p14="http://schemas.microsoft.com/office/powerpoint/2010/main" val="254590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9319-6BE0-4898-AB88-1331331A6E4D}"/>
              </a:ext>
            </a:extLst>
          </p:cNvPr>
          <p:cNvSpPr>
            <a:spLocks noGrp="1"/>
          </p:cNvSpPr>
          <p:nvPr>
            <p:ph type="title"/>
          </p:nvPr>
        </p:nvSpPr>
        <p:spPr>
          <a:xfrm>
            <a:off x="840991" y="457200"/>
            <a:ext cx="15069569" cy="1021080"/>
          </a:xfrm>
        </p:spPr>
        <p:txBody>
          <a:bodyPr/>
          <a:lstStyle/>
          <a:p>
            <a:pPr algn="ctr"/>
            <a:r>
              <a:rPr lang="en-US" b="1" dirty="0">
                <a:latin typeface="Source Sans Pro"/>
                <a:ea typeface="Source Sans Pro"/>
              </a:rPr>
              <a:t>Overall Vision</a:t>
            </a:r>
            <a:endParaRPr lang="en-US" b="1" dirty="0"/>
          </a:p>
        </p:txBody>
      </p:sp>
      <p:sp>
        <p:nvSpPr>
          <p:cNvPr id="3" name="Content Placeholder 2">
            <a:extLst>
              <a:ext uri="{FF2B5EF4-FFF2-40B4-BE49-F238E27FC236}">
                <a16:creationId xmlns:a16="http://schemas.microsoft.com/office/drawing/2014/main" id="{496A13A2-CFF6-4ED9-A57F-92228EC2B9A9}"/>
              </a:ext>
            </a:extLst>
          </p:cNvPr>
          <p:cNvSpPr>
            <a:spLocks noGrp="1"/>
          </p:cNvSpPr>
          <p:nvPr>
            <p:ph idx="1"/>
          </p:nvPr>
        </p:nvSpPr>
        <p:spPr>
          <a:xfrm>
            <a:off x="1775460" y="2398604"/>
            <a:ext cx="15605760" cy="4916595"/>
          </a:xfrm>
        </p:spPr>
        <p:txBody>
          <a:bodyPr vert="horz" lIns="18288" tIns="45720" rIns="91440" bIns="45720" rtlCol="0" anchor="t">
            <a:noAutofit/>
          </a:bodyPr>
          <a:lstStyle/>
          <a:p>
            <a:pPr>
              <a:buNone/>
            </a:pPr>
            <a:r>
              <a:rPr lang="en-US" sz="3200" dirty="0">
                <a:latin typeface="Source Sans Pro"/>
                <a:ea typeface="Source Sans Pro"/>
              </a:rPr>
              <a:t>In 2050, Montgomery County is a  web of </a:t>
            </a:r>
            <a:r>
              <a:rPr lang="en-US" sz="3200" b="1" dirty="0">
                <a:latin typeface="Source Sans Pro"/>
                <a:ea typeface="Source Sans Pro"/>
              </a:rPr>
              <a:t>complete  communities </a:t>
            </a:r>
            <a:r>
              <a:rPr lang="en-US" sz="3200" dirty="0">
                <a:latin typeface="Source Sans Pro"/>
                <a:ea typeface="Source Sans Pro"/>
              </a:rPr>
              <a:t>connected by </a:t>
            </a:r>
            <a:r>
              <a:rPr lang="en-US" sz="3200" b="1" dirty="0">
                <a:latin typeface="Source Sans Pro"/>
                <a:ea typeface="Source Sans Pro"/>
              </a:rPr>
              <a:t>vibrant corridors</a:t>
            </a:r>
            <a:r>
              <a:rPr lang="en-US" sz="3200" dirty="0">
                <a:latin typeface="Source Sans Pro"/>
                <a:ea typeface="Source Sans Pro"/>
              </a:rPr>
              <a:t>.</a:t>
            </a:r>
          </a:p>
          <a:p>
            <a:r>
              <a:rPr lang="en-US" sz="3200" b="1" dirty="0">
                <a:latin typeface="Source Sans Pro"/>
                <a:ea typeface="Source Sans Pro"/>
              </a:rPr>
              <a:t>Complete communities: </a:t>
            </a:r>
            <a:r>
              <a:rPr lang="en-US" sz="3200" dirty="0">
                <a:latin typeface="Source Sans Pro"/>
                <a:ea typeface="Source Sans Pro"/>
              </a:rPr>
              <a:t>Individual and unique neighborhood activity centers with a variety of housing types and price points located close to workplaces, needed goods and services, public amenities and open spaces. </a:t>
            </a:r>
          </a:p>
          <a:p>
            <a:r>
              <a:rPr lang="en-US" sz="3200" b="1" dirty="0">
                <a:latin typeface="Source Sans Pro"/>
                <a:ea typeface="Source Sans Pro"/>
              </a:rPr>
              <a:t>Vibrant corridors: </a:t>
            </a:r>
            <a:r>
              <a:rPr lang="en-US" sz="3200" dirty="0">
                <a:latin typeface="Source Sans Pro"/>
                <a:ea typeface="Source Sans Pro"/>
              </a:rPr>
              <a:t>comfortable, safe corridors of multimodal transportation and services; and corridors of  connecting green parks, stream valleys and trails. </a:t>
            </a:r>
          </a:p>
          <a:p>
            <a:pPr marL="0" indent="0">
              <a:buNone/>
            </a:pPr>
            <a:endParaRPr lang="en-US" sz="3200" dirty="0"/>
          </a:p>
        </p:txBody>
      </p:sp>
    </p:spTree>
    <p:extLst>
      <p:ext uri="{BB962C8B-B14F-4D97-AF65-F5344CB8AC3E}">
        <p14:creationId xmlns:p14="http://schemas.microsoft.com/office/powerpoint/2010/main" val="160475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city&#10;&#10;Description automatically generated">
            <a:extLst>
              <a:ext uri="{FF2B5EF4-FFF2-40B4-BE49-F238E27FC236}">
                <a16:creationId xmlns:a16="http://schemas.microsoft.com/office/drawing/2014/main" id="{B9BC227E-B8DB-46A0-9001-917F97AE9DE3}"/>
              </a:ext>
            </a:extLst>
          </p:cNvPr>
          <p:cNvPicPr>
            <a:picLocks noChangeAspect="1"/>
          </p:cNvPicPr>
          <p:nvPr/>
        </p:nvPicPr>
        <p:blipFill rotWithShape="1">
          <a:blip r:embed="rId3">
            <a:extLst>
              <a:ext uri="{28A0092B-C50C-407E-A947-70E740481C1C}">
                <a14:useLocalDpi xmlns:a14="http://schemas.microsoft.com/office/drawing/2010/main" val="0"/>
              </a:ext>
            </a:extLst>
          </a:blip>
          <a:srcRect l="16565" r="13544"/>
          <a:stretch/>
        </p:blipFill>
        <p:spPr>
          <a:xfrm>
            <a:off x="84841" y="1"/>
            <a:ext cx="11972041" cy="9540240"/>
          </a:xfrm>
          <a:prstGeom prst="rect">
            <a:avLst/>
          </a:prstGeom>
        </p:spPr>
      </p:pic>
      <p:sp>
        <p:nvSpPr>
          <p:cNvPr id="6" name="Rectangle 5">
            <a:extLst>
              <a:ext uri="{FF2B5EF4-FFF2-40B4-BE49-F238E27FC236}">
                <a16:creationId xmlns:a16="http://schemas.microsoft.com/office/drawing/2014/main" id="{E23957E4-0DCF-4316-A476-4C037D8BAD9D}"/>
              </a:ext>
            </a:extLst>
          </p:cNvPr>
          <p:cNvSpPr/>
          <p:nvPr/>
        </p:nvSpPr>
        <p:spPr>
          <a:xfrm>
            <a:off x="6825005" y="815339"/>
            <a:ext cx="1046375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96382-435B-4766-8898-60E29AD4349D}"/>
              </a:ext>
            </a:extLst>
          </p:cNvPr>
          <p:cNvSpPr>
            <a:spLocks noGrp="1"/>
          </p:cNvSpPr>
          <p:nvPr>
            <p:ph type="title"/>
          </p:nvPr>
        </p:nvSpPr>
        <p:spPr>
          <a:xfrm>
            <a:off x="7924172" y="676275"/>
            <a:ext cx="14996160" cy="1480516"/>
          </a:xfrm>
        </p:spPr>
        <p:txBody>
          <a:bodyPr>
            <a:normAutofit/>
          </a:bodyPr>
          <a:lstStyle/>
          <a:p>
            <a:r>
              <a:rPr lang="en-US" b="1" dirty="0">
                <a:latin typeface="Source Sans Pro"/>
                <a:ea typeface="Source Sans Pro"/>
              </a:rPr>
              <a:t>Key Themes</a:t>
            </a:r>
          </a:p>
        </p:txBody>
      </p:sp>
      <p:sp>
        <p:nvSpPr>
          <p:cNvPr id="3" name="Content Placeholder 2">
            <a:extLst>
              <a:ext uri="{FF2B5EF4-FFF2-40B4-BE49-F238E27FC236}">
                <a16:creationId xmlns:a16="http://schemas.microsoft.com/office/drawing/2014/main" id="{F495AD4A-FC26-4CEC-8DFF-CA1CEECDF343}"/>
              </a:ext>
            </a:extLst>
          </p:cNvPr>
          <p:cNvSpPr>
            <a:spLocks noGrp="1"/>
          </p:cNvSpPr>
          <p:nvPr>
            <p:ph idx="1"/>
          </p:nvPr>
        </p:nvSpPr>
        <p:spPr>
          <a:xfrm>
            <a:off x="6989736" y="2322195"/>
            <a:ext cx="11213423" cy="5282565"/>
          </a:xfrm>
        </p:spPr>
        <p:txBody>
          <a:bodyPr numCol="2">
            <a:noAutofit/>
          </a:bodyPr>
          <a:lstStyle/>
          <a:p>
            <a:r>
              <a:rPr lang="en-US" sz="2800" dirty="0"/>
              <a:t>Compact Urbanism – transit corridors are the future</a:t>
            </a:r>
          </a:p>
          <a:p>
            <a:r>
              <a:rPr lang="en-US" sz="2800" dirty="0"/>
              <a:t>15-minute living</a:t>
            </a:r>
          </a:p>
          <a:p>
            <a:r>
              <a:rPr lang="en-US" sz="2800" dirty="0"/>
              <a:t>Active lifestyles for better health</a:t>
            </a:r>
          </a:p>
          <a:p>
            <a:r>
              <a:rPr lang="en-US" sz="2800" dirty="0"/>
              <a:t>Increased social interaction</a:t>
            </a:r>
          </a:p>
          <a:p>
            <a:r>
              <a:rPr lang="en-US" sz="2800" dirty="0"/>
              <a:t>Housing is a right and a value</a:t>
            </a:r>
          </a:p>
          <a:p>
            <a:r>
              <a:rPr lang="en-US" sz="2800" dirty="0"/>
              <a:t>Major roads transformed into boulevards</a:t>
            </a:r>
          </a:p>
          <a:p>
            <a:endParaRPr lang="en-US" sz="2800" dirty="0"/>
          </a:p>
          <a:p>
            <a:endParaRPr lang="en-US" sz="2800" dirty="0"/>
          </a:p>
          <a:p>
            <a:r>
              <a:rPr lang="en-US" sz="2800" dirty="0"/>
              <a:t>Stop planning for cars</a:t>
            </a:r>
          </a:p>
          <a:p>
            <a:r>
              <a:rPr lang="en-US" sz="2800" dirty="0"/>
              <a:t>De-pave the county</a:t>
            </a:r>
          </a:p>
          <a:p>
            <a:r>
              <a:rPr lang="en-US" sz="2800" dirty="0"/>
              <a:t>Varieties of commercial uses</a:t>
            </a:r>
          </a:p>
          <a:p>
            <a:r>
              <a:rPr lang="en-US" sz="2800" dirty="0"/>
              <a:t>Diversity is our strength</a:t>
            </a:r>
          </a:p>
          <a:p>
            <a:r>
              <a:rPr lang="en-US" sz="2800" dirty="0"/>
              <a:t>Embrace importance of place</a:t>
            </a:r>
          </a:p>
          <a:p>
            <a:r>
              <a:rPr lang="en-US" sz="2800" dirty="0"/>
              <a:t>Regional solutions to problems</a:t>
            </a:r>
          </a:p>
          <a:p>
            <a:endParaRPr lang="en-US" sz="2800" dirty="0"/>
          </a:p>
          <a:p>
            <a:pPr marL="742950" indent="-742950">
              <a:buFont typeface="+mj-lt"/>
              <a:buAutoNum type="arabicPeriod"/>
            </a:pPr>
            <a:endParaRPr lang="en-US" sz="2800" dirty="0"/>
          </a:p>
          <a:p>
            <a:endParaRPr lang="en-US" sz="2800" dirty="0"/>
          </a:p>
        </p:txBody>
      </p:sp>
    </p:spTree>
    <p:extLst>
      <p:ext uri="{BB962C8B-B14F-4D97-AF65-F5344CB8AC3E}">
        <p14:creationId xmlns:p14="http://schemas.microsoft.com/office/powerpoint/2010/main" val="302444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6FA0F-DB04-4F82-B76E-D561B49B3BAE}"/>
              </a:ext>
            </a:extLst>
          </p:cNvPr>
          <p:cNvSpPr txBox="1"/>
          <p:nvPr/>
        </p:nvSpPr>
        <p:spPr>
          <a:xfrm>
            <a:off x="3538959" y="1369696"/>
            <a:ext cx="11210082" cy="1015663"/>
          </a:xfrm>
          <a:prstGeom prst="rect">
            <a:avLst/>
          </a:prstGeom>
          <a:noFill/>
        </p:spPr>
        <p:txBody>
          <a:bodyPr wrap="square" rtlCol="0" anchor="t">
            <a:spAutoFit/>
          </a:bodyPr>
          <a:lstStyle/>
          <a:p>
            <a:r>
              <a:rPr lang="en-US" sz="6000" b="1" dirty="0">
                <a:solidFill>
                  <a:srgbClr val="00AEEF"/>
                </a:solidFill>
                <a:latin typeface="Source Sans Pro"/>
                <a:ea typeface="Source Sans Pro"/>
              </a:rPr>
              <a:t>A Guidebook, Not a Road Map</a:t>
            </a:r>
          </a:p>
        </p:txBody>
      </p:sp>
      <p:sp>
        <p:nvSpPr>
          <p:cNvPr id="3" name="TextBox 2">
            <a:extLst>
              <a:ext uri="{FF2B5EF4-FFF2-40B4-BE49-F238E27FC236}">
                <a16:creationId xmlns:a16="http://schemas.microsoft.com/office/drawing/2014/main" id="{AC013D6F-52C6-46D9-9DFB-6B10E0CBE3CF}"/>
              </a:ext>
            </a:extLst>
          </p:cNvPr>
          <p:cNvSpPr txBox="1"/>
          <p:nvPr/>
        </p:nvSpPr>
        <p:spPr>
          <a:xfrm>
            <a:off x="1489656" y="3712339"/>
            <a:ext cx="16342872" cy="2862322"/>
          </a:xfrm>
          <a:prstGeom prst="rect">
            <a:avLst/>
          </a:prstGeom>
          <a:noFill/>
        </p:spPr>
        <p:txBody>
          <a:bodyPr wrap="none" rtlCol="0">
            <a:spAutoFit/>
          </a:bodyPr>
          <a:lstStyle/>
          <a:p>
            <a:pPr marL="571500" indent="-571500">
              <a:buFont typeface="Arial" panose="020B0604020202020204" pitchFamily="34" charset="0"/>
              <a:buChar char="•"/>
            </a:pPr>
            <a:r>
              <a:rPr lang="en-US" sz="3600" dirty="0"/>
              <a:t>Laying out where we want to go, and what we don’t want to miss</a:t>
            </a:r>
          </a:p>
          <a:p>
            <a:endParaRPr lang="en-US" sz="3600" dirty="0"/>
          </a:p>
          <a:p>
            <a:pPr marL="571500" indent="-571500">
              <a:buFont typeface="Arial" panose="020B0604020202020204" pitchFamily="34" charset="0"/>
              <a:buChar char="•"/>
            </a:pPr>
            <a:r>
              <a:rPr lang="en-US" sz="3600" dirty="0"/>
              <a:t>High level recommendations to establish where we want to be in 30 years</a:t>
            </a:r>
          </a:p>
          <a:p>
            <a:endParaRPr lang="en-US" sz="3600" dirty="0"/>
          </a:p>
          <a:p>
            <a:pPr marL="571500" indent="-571500">
              <a:buFont typeface="Arial" panose="020B0604020202020204" pitchFamily="34" charset="0"/>
              <a:buChar char="•"/>
            </a:pPr>
            <a:r>
              <a:rPr lang="en-US" sz="3600" dirty="0"/>
              <a:t>Some Action items – “how to get there” – but not the complete route and itinerary </a:t>
            </a:r>
          </a:p>
        </p:txBody>
      </p:sp>
    </p:spTree>
    <p:extLst>
      <p:ext uri="{BB962C8B-B14F-4D97-AF65-F5344CB8AC3E}">
        <p14:creationId xmlns:p14="http://schemas.microsoft.com/office/powerpoint/2010/main" val="269091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43C3-A0B4-4EB3-A390-8B2BFF7E2CC7}"/>
              </a:ext>
            </a:extLst>
          </p:cNvPr>
          <p:cNvSpPr>
            <a:spLocks noGrp="1"/>
          </p:cNvSpPr>
          <p:nvPr>
            <p:ph type="title"/>
          </p:nvPr>
        </p:nvSpPr>
        <p:spPr>
          <a:xfrm>
            <a:off x="1645920" y="0"/>
            <a:ext cx="14996160" cy="1491626"/>
          </a:xfrm>
        </p:spPr>
        <p:txBody>
          <a:bodyPr>
            <a:normAutofit/>
          </a:bodyPr>
          <a:lstStyle/>
          <a:p>
            <a:pPr algn="ctr"/>
            <a:r>
              <a:rPr lang="en-US" b="1">
                <a:latin typeface="Source Sans Pro"/>
                <a:ea typeface="Source Sans Pro"/>
              </a:rPr>
              <a:t>Next Steps </a:t>
            </a:r>
          </a:p>
        </p:txBody>
      </p:sp>
      <p:cxnSp>
        <p:nvCxnSpPr>
          <p:cNvPr id="4" name="Straight Connector 3">
            <a:extLst>
              <a:ext uri="{FF2B5EF4-FFF2-40B4-BE49-F238E27FC236}">
                <a16:creationId xmlns:a16="http://schemas.microsoft.com/office/drawing/2014/main" id="{E3BBB055-723F-4671-8DC1-E3966D4DEF14}"/>
              </a:ext>
            </a:extLst>
          </p:cNvPr>
          <p:cNvCxnSpPr>
            <a:cxnSpLocks/>
            <a:endCxn id="49" idx="4"/>
          </p:cNvCxnSpPr>
          <p:nvPr/>
        </p:nvCxnSpPr>
        <p:spPr>
          <a:xfrm flipH="1">
            <a:off x="3711618" y="2121755"/>
            <a:ext cx="2" cy="6601164"/>
          </a:xfrm>
          <a:prstGeom prst="line">
            <a:avLst/>
          </a:prstGeom>
          <a:ln w="76200">
            <a:solidFill>
              <a:schemeClr val="bg1">
                <a:lumMod val="85000"/>
              </a:schemeClr>
            </a:solidFill>
          </a:ln>
        </p:spPr>
        <p:style>
          <a:lnRef idx="3">
            <a:schemeClr val="accent5"/>
          </a:lnRef>
          <a:fillRef idx="0">
            <a:schemeClr val="accent5"/>
          </a:fillRef>
          <a:effectRef idx="2">
            <a:schemeClr val="accent5"/>
          </a:effectRef>
          <a:fontRef idx="minor">
            <a:schemeClr val="tx1"/>
          </a:fontRef>
        </p:style>
      </p:cxnSp>
      <p:sp>
        <p:nvSpPr>
          <p:cNvPr id="6" name="Flowchart: Connector 5">
            <a:extLst>
              <a:ext uri="{FF2B5EF4-FFF2-40B4-BE49-F238E27FC236}">
                <a16:creationId xmlns:a16="http://schemas.microsoft.com/office/drawing/2014/main" id="{C32DFE98-C4A9-44E2-80A2-5852E38669D0}"/>
              </a:ext>
            </a:extLst>
          </p:cNvPr>
          <p:cNvSpPr/>
          <p:nvPr/>
        </p:nvSpPr>
        <p:spPr>
          <a:xfrm>
            <a:off x="3549198" y="2007418"/>
            <a:ext cx="304800" cy="304800"/>
          </a:xfrm>
          <a:prstGeom prst="flowChartConnector">
            <a:avLst/>
          </a:prstGeom>
          <a:solidFill>
            <a:srgbClr val="00AEEF"/>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EA3D761A-92CA-4E52-A3F5-9900F53AA5D9}"/>
              </a:ext>
            </a:extLst>
          </p:cNvPr>
          <p:cNvSpPr txBox="1"/>
          <p:nvPr/>
        </p:nvSpPr>
        <p:spPr>
          <a:xfrm>
            <a:off x="4137687" y="1789926"/>
            <a:ext cx="4132545" cy="707886"/>
          </a:xfrm>
          <a:prstGeom prst="rect">
            <a:avLst/>
          </a:prstGeom>
          <a:noFill/>
        </p:spPr>
        <p:txBody>
          <a:bodyPr wrap="square" rtlCol="0">
            <a:spAutoFit/>
          </a:bodyPr>
          <a:lstStyle/>
          <a:p>
            <a:r>
              <a:rPr lang="en-US" sz="4000" b="1">
                <a:solidFill>
                  <a:schemeClr val="bg1">
                    <a:lumMod val="65000"/>
                  </a:schemeClr>
                </a:solidFill>
                <a:latin typeface="Source Sans Pro" panose="020B0503030403020204" pitchFamily="34" charset="0"/>
                <a:ea typeface="Source Sans Pro" panose="020B0503030403020204" pitchFamily="34" charset="0"/>
              </a:rPr>
              <a:t>Issues Report</a:t>
            </a:r>
            <a:endParaRPr lang="en-US" sz="4000">
              <a:solidFill>
                <a:schemeClr val="bg1">
                  <a:lumMod val="65000"/>
                </a:schemeClr>
              </a:solidFill>
              <a:latin typeface="Source Sans Pro" panose="020B0503030403020204" pitchFamily="34" charset="0"/>
              <a:ea typeface="Source Sans Pro" panose="020B0503030403020204" pitchFamily="34" charset="0"/>
            </a:endParaRPr>
          </a:p>
        </p:txBody>
      </p:sp>
      <p:sp>
        <p:nvSpPr>
          <p:cNvPr id="9" name="Flowchart: Connector 8">
            <a:extLst>
              <a:ext uri="{FF2B5EF4-FFF2-40B4-BE49-F238E27FC236}">
                <a16:creationId xmlns:a16="http://schemas.microsoft.com/office/drawing/2014/main" id="{4943D118-F4DB-48DE-887F-B1548E51DCDE}"/>
              </a:ext>
            </a:extLst>
          </p:cNvPr>
          <p:cNvSpPr/>
          <p:nvPr/>
        </p:nvSpPr>
        <p:spPr>
          <a:xfrm>
            <a:off x="3559277" y="3316751"/>
            <a:ext cx="304800" cy="304800"/>
          </a:xfrm>
          <a:prstGeom prst="flowChartConnector">
            <a:avLst/>
          </a:prstGeom>
          <a:solidFill>
            <a:srgbClr val="00AEEF"/>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F228DFA4-ADBA-4770-B77D-B2B5EC949A8B}"/>
              </a:ext>
            </a:extLst>
          </p:cNvPr>
          <p:cNvSpPr txBox="1"/>
          <p:nvPr/>
        </p:nvSpPr>
        <p:spPr>
          <a:xfrm>
            <a:off x="4169916" y="3088858"/>
            <a:ext cx="5900514" cy="707886"/>
          </a:xfrm>
          <a:prstGeom prst="rect">
            <a:avLst/>
          </a:prstGeom>
          <a:noFill/>
        </p:spPr>
        <p:txBody>
          <a:bodyPr wrap="square" rtlCol="0">
            <a:spAutoFit/>
          </a:bodyPr>
          <a:lstStyle/>
          <a:p>
            <a:r>
              <a:rPr lang="en-US" sz="4000" b="1">
                <a:solidFill>
                  <a:schemeClr val="bg1">
                    <a:lumMod val="65000"/>
                  </a:schemeClr>
                </a:solidFill>
                <a:latin typeface="Source Sans Pro" panose="020B0503030403020204" pitchFamily="34" charset="0"/>
                <a:ea typeface="Source Sans Pro" panose="020B0503030403020204" pitchFamily="34" charset="0"/>
              </a:rPr>
              <a:t>Draft Vision and Goals</a:t>
            </a:r>
            <a:endParaRPr lang="en-US" sz="3200">
              <a:solidFill>
                <a:schemeClr val="bg1">
                  <a:lumMod val="65000"/>
                </a:schemeClr>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9DD532C0-E790-42E0-8867-8FF917360C6F}"/>
              </a:ext>
            </a:extLst>
          </p:cNvPr>
          <p:cNvSpPr txBox="1"/>
          <p:nvPr/>
        </p:nvSpPr>
        <p:spPr>
          <a:xfrm>
            <a:off x="5113442" y="5749699"/>
            <a:ext cx="4969011" cy="707886"/>
          </a:xfrm>
          <a:prstGeom prst="rect">
            <a:avLst/>
          </a:prstGeom>
          <a:noFill/>
        </p:spPr>
        <p:txBody>
          <a:bodyPr wrap="square" rtlCol="0">
            <a:spAutoFit/>
          </a:bodyPr>
          <a:lstStyle/>
          <a:p>
            <a:r>
              <a:rPr lang="en-US" sz="4000" b="1">
                <a:latin typeface="Source Sans Pro" panose="020B0503030403020204" pitchFamily="34" charset="0"/>
                <a:ea typeface="Source Sans Pro" panose="020B0503030403020204" pitchFamily="34" charset="0"/>
              </a:rPr>
              <a:t>Working Draft Plan</a:t>
            </a:r>
          </a:p>
        </p:txBody>
      </p:sp>
      <p:sp>
        <p:nvSpPr>
          <p:cNvPr id="45" name="Flowchart: Connector 44">
            <a:extLst>
              <a:ext uri="{FF2B5EF4-FFF2-40B4-BE49-F238E27FC236}">
                <a16:creationId xmlns:a16="http://schemas.microsoft.com/office/drawing/2014/main" id="{CB0B259B-5FF5-4463-B180-8C8D96B7E3D9}"/>
              </a:ext>
            </a:extLst>
          </p:cNvPr>
          <p:cNvSpPr/>
          <p:nvPr/>
        </p:nvSpPr>
        <p:spPr>
          <a:xfrm>
            <a:off x="3559218" y="4636575"/>
            <a:ext cx="304800" cy="304800"/>
          </a:xfrm>
          <a:prstGeom prst="flowChartConnector">
            <a:avLst/>
          </a:prstGeom>
          <a:solidFill>
            <a:srgbClr val="00AEEF"/>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Source Sans Pro" panose="020B0503030403020204" pitchFamily="34" charset="0"/>
              <a:ea typeface="Source Sans Pro" panose="020B0503030403020204" pitchFamily="34" charset="0"/>
            </a:endParaRPr>
          </a:p>
        </p:txBody>
      </p:sp>
      <p:sp>
        <p:nvSpPr>
          <p:cNvPr id="46" name="TextBox 45">
            <a:extLst>
              <a:ext uri="{FF2B5EF4-FFF2-40B4-BE49-F238E27FC236}">
                <a16:creationId xmlns:a16="http://schemas.microsoft.com/office/drawing/2014/main" id="{65E62514-F1EA-4F5F-9D50-B79469D40C63}"/>
              </a:ext>
            </a:extLst>
          </p:cNvPr>
          <p:cNvSpPr txBox="1"/>
          <p:nvPr/>
        </p:nvSpPr>
        <p:spPr>
          <a:xfrm>
            <a:off x="4162578" y="4411684"/>
            <a:ext cx="9553418" cy="707886"/>
          </a:xfrm>
          <a:prstGeom prst="rect">
            <a:avLst/>
          </a:prstGeom>
          <a:noFill/>
        </p:spPr>
        <p:txBody>
          <a:bodyPr wrap="square" rtlCol="0">
            <a:spAutoFit/>
          </a:bodyPr>
          <a:lstStyle/>
          <a:p>
            <a:r>
              <a:rPr lang="en-US" sz="4000" b="1">
                <a:latin typeface="Source Sans Pro" panose="020B0503030403020204" pitchFamily="34" charset="0"/>
                <a:ea typeface="Source Sans Pro" panose="020B0503030403020204" pitchFamily="34" charset="0"/>
              </a:rPr>
              <a:t>Draft Vision, Goals, Policies and Actions</a:t>
            </a:r>
            <a:endParaRPr lang="en-US" sz="3200">
              <a:latin typeface="Source Sans Pro" panose="020B0503030403020204" pitchFamily="34" charset="0"/>
              <a:ea typeface="Source Sans Pro" panose="020B0503030403020204" pitchFamily="34" charset="0"/>
            </a:endParaRPr>
          </a:p>
        </p:txBody>
      </p:sp>
      <p:sp>
        <p:nvSpPr>
          <p:cNvPr id="48" name="Flowchart: Connector 47">
            <a:extLst>
              <a:ext uri="{FF2B5EF4-FFF2-40B4-BE49-F238E27FC236}">
                <a16:creationId xmlns:a16="http://schemas.microsoft.com/office/drawing/2014/main" id="{DDD850AA-FC98-4BC2-9B35-35CBCC06F996}"/>
              </a:ext>
            </a:extLst>
          </p:cNvPr>
          <p:cNvSpPr/>
          <p:nvPr/>
        </p:nvSpPr>
        <p:spPr>
          <a:xfrm>
            <a:off x="3549198" y="5892939"/>
            <a:ext cx="304800" cy="304800"/>
          </a:xfrm>
          <a:prstGeom prst="flowChartConnector">
            <a:avLst/>
          </a:prstGeom>
          <a:solidFill>
            <a:srgbClr val="00AEEF"/>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Source Sans Pro" panose="020B0503030403020204" pitchFamily="34" charset="0"/>
              <a:ea typeface="Source Sans Pro" panose="020B0503030403020204" pitchFamily="34" charset="0"/>
            </a:endParaRPr>
          </a:p>
        </p:txBody>
      </p:sp>
      <p:sp>
        <p:nvSpPr>
          <p:cNvPr id="49" name="Flowchart: Connector 48">
            <a:extLst>
              <a:ext uri="{FF2B5EF4-FFF2-40B4-BE49-F238E27FC236}">
                <a16:creationId xmlns:a16="http://schemas.microsoft.com/office/drawing/2014/main" id="{5ECCAFDC-56E5-4B57-BF11-C5609EE602B6}"/>
              </a:ext>
            </a:extLst>
          </p:cNvPr>
          <p:cNvSpPr/>
          <p:nvPr/>
        </p:nvSpPr>
        <p:spPr>
          <a:xfrm>
            <a:off x="3559218" y="8418119"/>
            <a:ext cx="304800" cy="304800"/>
          </a:xfrm>
          <a:prstGeom prst="flowChartConnector">
            <a:avLst/>
          </a:prstGeom>
          <a:solidFill>
            <a:srgbClr val="5DB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Source Sans Pro" panose="020B0503030403020204" pitchFamily="34" charset="0"/>
              <a:ea typeface="Source Sans Pro" panose="020B0503030403020204" pitchFamily="34" charset="0"/>
            </a:endParaRPr>
          </a:p>
        </p:txBody>
      </p:sp>
      <p:sp>
        <p:nvSpPr>
          <p:cNvPr id="50" name="TextBox 49">
            <a:extLst>
              <a:ext uri="{FF2B5EF4-FFF2-40B4-BE49-F238E27FC236}">
                <a16:creationId xmlns:a16="http://schemas.microsoft.com/office/drawing/2014/main" id="{678AE8EC-4048-482F-8D1F-86CE5E8C2CC0}"/>
              </a:ext>
            </a:extLst>
          </p:cNvPr>
          <p:cNvSpPr txBox="1"/>
          <p:nvPr/>
        </p:nvSpPr>
        <p:spPr>
          <a:xfrm>
            <a:off x="6761459" y="8216576"/>
            <a:ext cx="6485303" cy="707886"/>
          </a:xfrm>
          <a:prstGeom prst="rect">
            <a:avLst/>
          </a:prstGeom>
          <a:noFill/>
        </p:spPr>
        <p:txBody>
          <a:bodyPr wrap="square" rtlCol="0">
            <a:spAutoFit/>
          </a:bodyPr>
          <a:lstStyle/>
          <a:p>
            <a:r>
              <a:rPr lang="en-US" sz="4000" b="1">
                <a:latin typeface="Source Sans Pro" panose="020B0503030403020204" pitchFamily="34" charset="0"/>
                <a:ea typeface="Source Sans Pro" panose="020B0503030403020204" pitchFamily="34" charset="0"/>
              </a:rPr>
              <a:t>Council Review + Approval</a:t>
            </a:r>
          </a:p>
        </p:txBody>
      </p:sp>
      <p:sp>
        <p:nvSpPr>
          <p:cNvPr id="51" name="TextBox 50">
            <a:extLst>
              <a:ext uri="{FF2B5EF4-FFF2-40B4-BE49-F238E27FC236}">
                <a16:creationId xmlns:a16="http://schemas.microsoft.com/office/drawing/2014/main" id="{28EFAFEF-4205-41BA-87A8-A5383D9E0DE4}"/>
              </a:ext>
            </a:extLst>
          </p:cNvPr>
          <p:cNvSpPr txBox="1"/>
          <p:nvPr/>
        </p:nvSpPr>
        <p:spPr>
          <a:xfrm>
            <a:off x="6773807" y="8762103"/>
            <a:ext cx="3116153" cy="584775"/>
          </a:xfrm>
          <a:prstGeom prst="rect">
            <a:avLst/>
          </a:prstGeom>
          <a:noFill/>
        </p:spPr>
        <p:txBody>
          <a:bodyPr wrap="square" rtlCol="0">
            <a:spAutoFit/>
          </a:bodyPr>
          <a:lstStyle/>
          <a:p>
            <a:r>
              <a:rPr lang="en-US" sz="3200">
                <a:solidFill>
                  <a:schemeClr val="tx1">
                    <a:lumMod val="50000"/>
                    <a:lumOff val="50000"/>
                  </a:schemeClr>
                </a:solidFill>
                <a:latin typeface="Source Sans Pro" panose="020B0503030403020204" pitchFamily="34" charset="0"/>
                <a:ea typeface="Source Sans Pro" panose="020B0503030403020204" pitchFamily="34" charset="0"/>
              </a:rPr>
              <a:t>April 2021 - TBD</a:t>
            </a:r>
          </a:p>
        </p:txBody>
      </p:sp>
      <p:sp>
        <p:nvSpPr>
          <p:cNvPr id="52" name="TextBox 51">
            <a:extLst>
              <a:ext uri="{FF2B5EF4-FFF2-40B4-BE49-F238E27FC236}">
                <a16:creationId xmlns:a16="http://schemas.microsoft.com/office/drawing/2014/main" id="{B11D3BA9-4F19-4C4A-9BCE-CFBA67540599}"/>
              </a:ext>
            </a:extLst>
          </p:cNvPr>
          <p:cNvSpPr txBox="1"/>
          <p:nvPr/>
        </p:nvSpPr>
        <p:spPr>
          <a:xfrm>
            <a:off x="5835029" y="7016919"/>
            <a:ext cx="8660207" cy="707886"/>
          </a:xfrm>
          <a:prstGeom prst="rect">
            <a:avLst/>
          </a:prstGeom>
          <a:noFill/>
        </p:spPr>
        <p:txBody>
          <a:bodyPr wrap="square" rtlCol="0">
            <a:spAutoFit/>
          </a:bodyPr>
          <a:lstStyle/>
          <a:p>
            <a:r>
              <a:rPr lang="en-US" sz="4000" b="1">
                <a:latin typeface="Source Sans Pro" panose="020B0503030403020204" pitchFamily="34" charset="0"/>
                <a:ea typeface="Source Sans Pro" panose="020B0503030403020204" pitchFamily="34" charset="0"/>
              </a:rPr>
              <a:t>Planning Board Review + Transmittal</a:t>
            </a:r>
          </a:p>
        </p:txBody>
      </p:sp>
      <p:sp>
        <p:nvSpPr>
          <p:cNvPr id="53" name="TextBox 52">
            <a:extLst>
              <a:ext uri="{FF2B5EF4-FFF2-40B4-BE49-F238E27FC236}">
                <a16:creationId xmlns:a16="http://schemas.microsoft.com/office/drawing/2014/main" id="{02453B1A-2591-41B6-8000-599E1EF6A632}"/>
              </a:ext>
            </a:extLst>
          </p:cNvPr>
          <p:cNvSpPr txBox="1"/>
          <p:nvPr/>
        </p:nvSpPr>
        <p:spPr>
          <a:xfrm>
            <a:off x="5842308" y="7631801"/>
            <a:ext cx="4974073" cy="584775"/>
          </a:xfrm>
          <a:prstGeom prst="rect">
            <a:avLst/>
          </a:prstGeom>
          <a:noFill/>
        </p:spPr>
        <p:txBody>
          <a:bodyPr wrap="square" rtlCol="0">
            <a:spAutoFit/>
          </a:bodyPr>
          <a:lstStyle/>
          <a:p>
            <a:r>
              <a:rPr lang="en-US" sz="3200">
                <a:solidFill>
                  <a:schemeClr val="tx1">
                    <a:lumMod val="50000"/>
                    <a:lumOff val="50000"/>
                  </a:schemeClr>
                </a:solidFill>
                <a:latin typeface="Source Sans Pro" panose="020B0503030403020204" pitchFamily="34" charset="0"/>
                <a:ea typeface="Source Sans Pro" panose="020B0503030403020204" pitchFamily="34" charset="0"/>
              </a:rPr>
              <a:t>October 2020 – March 2021</a:t>
            </a:r>
          </a:p>
        </p:txBody>
      </p:sp>
      <p:sp>
        <p:nvSpPr>
          <p:cNvPr id="54" name="Flowchart: Connector 53">
            <a:extLst>
              <a:ext uri="{FF2B5EF4-FFF2-40B4-BE49-F238E27FC236}">
                <a16:creationId xmlns:a16="http://schemas.microsoft.com/office/drawing/2014/main" id="{E8DAA7B5-2624-4641-968E-EB3FD4F14668}"/>
              </a:ext>
            </a:extLst>
          </p:cNvPr>
          <p:cNvSpPr/>
          <p:nvPr/>
        </p:nvSpPr>
        <p:spPr>
          <a:xfrm>
            <a:off x="3549198" y="7203282"/>
            <a:ext cx="304800" cy="304800"/>
          </a:xfrm>
          <a:prstGeom prst="flowChartConnector">
            <a:avLst/>
          </a:prstGeom>
          <a:solidFill>
            <a:srgbClr val="F7952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Source Sans Pro" panose="020B0503030403020204" pitchFamily="34" charset="0"/>
              <a:ea typeface="Source Sans Pro" panose="020B0503030403020204" pitchFamily="34" charset="0"/>
            </a:endParaRPr>
          </a:p>
        </p:txBody>
      </p:sp>
      <p:sp>
        <p:nvSpPr>
          <p:cNvPr id="58" name="TextBox 57">
            <a:extLst>
              <a:ext uri="{FF2B5EF4-FFF2-40B4-BE49-F238E27FC236}">
                <a16:creationId xmlns:a16="http://schemas.microsoft.com/office/drawing/2014/main" id="{B44B0333-E9B1-45D6-8EBF-F5128AC96F09}"/>
              </a:ext>
            </a:extLst>
          </p:cNvPr>
          <p:cNvSpPr txBox="1"/>
          <p:nvPr/>
        </p:nvSpPr>
        <p:spPr>
          <a:xfrm>
            <a:off x="5129056" y="6359240"/>
            <a:ext cx="4079634" cy="584775"/>
          </a:xfrm>
          <a:prstGeom prst="rect">
            <a:avLst/>
          </a:prstGeom>
          <a:noFill/>
        </p:spPr>
        <p:txBody>
          <a:bodyPr wrap="square" rtlCol="0">
            <a:spAutoFit/>
          </a:bodyPr>
          <a:lstStyle/>
          <a:p>
            <a:r>
              <a:rPr lang="en-US" sz="3200">
                <a:solidFill>
                  <a:schemeClr val="tx1">
                    <a:lumMod val="50000"/>
                    <a:lumOff val="50000"/>
                  </a:schemeClr>
                </a:solidFill>
                <a:latin typeface="Source Sans Pro" panose="020B0503030403020204" pitchFamily="34" charset="0"/>
                <a:ea typeface="Source Sans Pro" panose="020B0503030403020204" pitchFamily="34" charset="0"/>
              </a:rPr>
              <a:t>September 2020</a:t>
            </a:r>
          </a:p>
        </p:txBody>
      </p:sp>
      <p:sp>
        <p:nvSpPr>
          <p:cNvPr id="59" name="TextBox 58">
            <a:extLst>
              <a:ext uri="{FF2B5EF4-FFF2-40B4-BE49-F238E27FC236}">
                <a16:creationId xmlns:a16="http://schemas.microsoft.com/office/drawing/2014/main" id="{848BB0E3-5BB2-4368-A070-9711FF67E212}"/>
              </a:ext>
            </a:extLst>
          </p:cNvPr>
          <p:cNvSpPr txBox="1"/>
          <p:nvPr/>
        </p:nvSpPr>
        <p:spPr>
          <a:xfrm>
            <a:off x="4210483" y="5018775"/>
            <a:ext cx="7736871" cy="584775"/>
          </a:xfrm>
          <a:prstGeom prst="rect">
            <a:avLst/>
          </a:prstGeom>
          <a:noFill/>
        </p:spPr>
        <p:txBody>
          <a:bodyPr wrap="square" rtlCol="0">
            <a:spAutoFit/>
          </a:bodyPr>
          <a:lstStyle/>
          <a:p>
            <a:r>
              <a:rPr lang="en-US" sz="3200">
                <a:latin typeface="Source Sans Pro" panose="020B0503030403020204" pitchFamily="34" charset="0"/>
                <a:ea typeface="Source Sans Pro" panose="020B0503030403020204" pitchFamily="34" charset="0"/>
              </a:rPr>
              <a:t>Planning Board presentation on June 11th</a:t>
            </a:r>
          </a:p>
        </p:txBody>
      </p:sp>
      <p:sp>
        <p:nvSpPr>
          <p:cNvPr id="60" name="TextBox 59">
            <a:extLst>
              <a:ext uri="{FF2B5EF4-FFF2-40B4-BE49-F238E27FC236}">
                <a16:creationId xmlns:a16="http://schemas.microsoft.com/office/drawing/2014/main" id="{F7FAF941-32E7-48D6-A441-20F362B89C37}"/>
              </a:ext>
            </a:extLst>
          </p:cNvPr>
          <p:cNvSpPr txBox="1"/>
          <p:nvPr/>
        </p:nvSpPr>
        <p:spPr>
          <a:xfrm>
            <a:off x="4205474" y="3710465"/>
            <a:ext cx="8523663" cy="584775"/>
          </a:xfrm>
          <a:prstGeom prst="rect">
            <a:avLst/>
          </a:prstGeom>
          <a:noFill/>
        </p:spPr>
        <p:txBody>
          <a:bodyPr wrap="square" rtlCol="0">
            <a:spAutoFit/>
          </a:bodyPr>
          <a:lstStyle/>
          <a:p>
            <a:r>
              <a:rPr lang="en-US" sz="3200">
                <a:solidFill>
                  <a:schemeClr val="bg1">
                    <a:lumMod val="65000"/>
                  </a:schemeClr>
                </a:solidFill>
                <a:latin typeface="Source Sans Pro" panose="020B0503030403020204" pitchFamily="34" charset="0"/>
                <a:ea typeface="Source Sans Pro" panose="020B0503030403020204" pitchFamily="34" charset="0"/>
              </a:rPr>
              <a:t>Presented to the Planning Board on April 16th</a:t>
            </a:r>
          </a:p>
        </p:txBody>
      </p:sp>
      <p:sp>
        <p:nvSpPr>
          <p:cNvPr id="61" name="TextBox 60">
            <a:extLst>
              <a:ext uri="{FF2B5EF4-FFF2-40B4-BE49-F238E27FC236}">
                <a16:creationId xmlns:a16="http://schemas.microsoft.com/office/drawing/2014/main" id="{7EB7383C-AE9A-4EDB-B2FD-EFA7488AC212}"/>
              </a:ext>
            </a:extLst>
          </p:cNvPr>
          <p:cNvSpPr txBox="1"/>
          <p:nvPr/>
        </p:nvSpPr>
        <p:spPr>
          <a:xfrm>
            <a:off x="4150035" y="2376060"/>
            <a:ext cx="8905563" cy="584775"/>
          </a:xfrm>
          <a:prstGeom prst="rect">
            <a:avLst/>
          </a:prstGeom>
          <a:noFill/>
        </p:spPr>
        <p:txBody>
          <a:bodyPr wrap="square" rtlCol="0">
            <a:spAutoFit/>
          </a:bodyPr>
          <a:lstStyle/>
          <a:p>
            <a:r>
              <a:rPr lang="en-US" sz="3200">
                <a:solidFill>
                  <a:schemeClr val="bg1">
                    <a:lumMod val="65000"/>
                  </a:schemeClr>
                </a:solidFill>
                <a:latin typeface="Source Sans Pro" panose="020B0503030403020204" pitchFamily="34" charset="0"/>
                <a:ea typeface="Source Sans Pro" panose="020B0503030403020204" pitchFamily="34" charset="0"/>
              </a:rPr>
              <a:t>Presented to the Planning Board on February 27th</a:t>
            </a:r>
          </a:p>
        </p:txBody>
      </p:sp>
      <p:cxnSp>
        <p:nvCxnSpPr>
          <p:cNvPr id="66" name="Straight Arrow Connector 65">
            <a:extLst>
              <a:ext uri="{FF2B5EF4-FFF2-40B4-BE49-F238E27FC236}">
                <a16:creationId xmlns:a16="http://schemas.microsoft.com/office/drawing/2014/main" id="{5AE740AC-D569-4EC7-872F-9446D7F1D8A7}"/>
              </a:ext>
            </a:extLst>
          </p:cNvPr>
          <p:cNvCxnSpPr/>
          <p:nvPr/>
        </p:nvCxnSpPr>
        <p:spPr>
          <a:xfrm>
            <a:off x="2285740" y="4789372"/>
            <a:ext cx="1144190" cy="0"/>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6E302FC-9F9D-42DA-88D3-12426EF9E7D0}"/>
              </a:ext>
            </a:extLst>
          </p:cNvPr>
          <p:cNvSpPr txBox="1"/>
          <p:nvPr/>
        </p:nvSpPr>
        <p:spPr>
          <a:xfrm>
            <a:off x="428097" y="4110833"/>
            <a:ext cx="2186844" cy="1200329"/>
          </a:xfrm>
          <a:prstGeom prst="rect">
            <a:avLst/>
          </a:prstGeom>
          <a:noFill/>
        </p:spPr>
        <p:txBody>
          <a:bodyPr wrap="square" rtlCol="0">
            <a:spAutoFit/>
          </a:bodyPr>
          <a:lstStyle/>
          <a:p>
            <a:pPr algn="ctr"/>
            <a:r>
              <a:rPr lang="en-US" sz="3600">
                <a:solidFill>
                  <a:srgbClr val="C00000"/>
                </a:solidFill>
                <a:latin typeface="Source Sans Pro" panose="020B0503030403020204" pitchFamily="34" charset="0"/>
                <a:ea typeface="Source Sans Pro" panose="020B0503030403020204" pitchFamily="34" charset="0"/>
              </a:rPr>
              <a:t>We are here</a:t>
            </a:r>
          </a:p>
        </p:txBody>
      </p:sp>
    </p:spTree>
    <p:extLst>
      <p:ext uri="{BB962C8B-B14F-4D97-AF65-F5344CB8AC3E}">
        <p14:creationId xmlns:p14="http://schemas.microsoft.com/office/powerpoint/2010/main" val="388745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43C3-A0B4-4EB3-A390-8B2BFF7E2CC7}"/>
              </a:ext>
            </a:extLst>
          </p:cNvPr>
          <p:cNvSpPr>
            <a:spLocks noGrp="1"/>
          </p:cNvSpPr>
          <p:nvPr>
            <p:ph type="title"/>
          </p:nvPr>
        </p:nvSpPr>
        <p:spPr>
          <a:xfrm>
            <a:off x="1645920" y="-5080"/>
            <a:ext cx="14996160" cy="1515828"/>
          </a:xfrm>
        </p:spPr>
        <p:txBody>
          <a:bodyPr>
            <a:normAutofit/>
          </a:bodyPr>
          <a:lstStyle/>
          <a:p>
            <a:pPr algn="ctr"/>
            <a:r>
              <a:rPr lang="en-US" b="1">
                <a:solidFill>
                  <a:srgbClr val="00AEEF"/>
                </a:solidFill>
                <a:latin typeface="Source Sans Pro"/>
                <a:ea typeface="Source Sans Pro"/>
              </a:rPr>
              <a:t>Today’s presentation</a:t>
            </a:r>
            <a:endParaRPr lang="en-US" b="1">
              <a:latin typeface="Source Sans Pro"/>
              <a:ea typeface="Source Sans Pro"/>
            </a:endParaRPr>
          </a:p>
        </p:txBody>
      </p:sp>
      <p:sp>
        <p:nvSpPr>
          <p:cNvPr id="3" name="Content Placeholder 2">
            <a:extLst>
              <a:ext uri="{FF2B5EF4-FFF2-40B4-BE49-F238E27FC236}">
                <a16:creationId xmlns:a16="http://schemas.microsoft.com/office/drawing/2014/main" id="{D3F947FC-A468-42FF-BBD4-B7DBF05093E3}"/>
              </a:ext>
            </a:extLst>
          </p:cNvPr>
          <p:cNvSpPr>
            <a:spLocks noGrp="1"/>
          </p:cNvSpPr>
          <p:nvPr>
            <p:ph idx="1"/>
          </p:nvPr>
        </p:nvSpPr>
        <p:spPr>
          <a:xfrm>
            <a:off x="1857954" y="1952706"/>
            <a:ext cx="14213619" cy="5156754"/>
          </a:xfrm>
        </p:spPr>
        <p:txBody>
          <a:bodyPr vert="horz" lIns="18288" tIns="45720" rIns="91440" bIns="45720" rtlCol="0" anchor="t">
            <a:normAutofit/>
          </a:bodyPr>
          <a:lstStyle/>
          <a:p>
            <a:r>
              <a:rPr lang="en-US" dirty="0">
                <a:latin typeface="Source Sans Pro"/>
                <a:ea typeface="Source Sans Pro"/>
              </a:rPr>
              <a:t>Introduction-Context-Rationale </a:t>
            </a:r>
          </a:p>
          <a:p>
            <a:r>
              <a:rPr lang="en-US" dirty="0">
                <a:latin typeface="Source Sans Pro"/>
                <a:ea typeface="Source Sans Pro"/>
              </a:rPr>
              <a:t>Trends and Challenges</a:t>
            </a:r>
          </a:p>
          <a:p>
            <a:r>
              <a:rPr lang="en-US" dirty="0">
                <a:latin typeface="Source Sans Pro"/>
                <a:ea typeface="Source Sans Pro"/>
              </a:rPr>
              <a:t>Planning Framework and Vision </a:t>
            </a:r>
          </a:p>
          <a:p>
            <a:r>
              <a:rPr lang="en-US" dirty="0">
                <a:latin typeface="Source Sans Pro"/>
                <a:ea typeface="Source Sans Pro"/>
              </a:rPr>
              <a:t>Key Themes of the Plan</a:t>
            </a:r>
          </a:p>
          <a:p>
            <a:r>
              <a:rPr lang="en-US" dirty="0">
                <a:latin typeface="Source Sans Pro"/>
                <a:ea typeface="Source Sans Pro"/>
              </a:rPr>
              <a:t>Next steps </a:t>
            </a:r>
          </a:p>
        </p:txBody>
      </p:sp>
    </p:spTree>
    <p:extLst>
      <p:ext uri="{BB962C8B-B14F-4D97-AF65-F5344CB8AC3E}">
        <p14:creationId xmlns:p14="http://schemas.microsoft.com/office/powerpoint/2010/main" val="63073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ACD6-31B4-49A3-868A-5731DFCB7217}"/>
              </a:ext>
            </a:extLst>
          </p:cNvPr>
          <p:cNvSpPr>
            <a:spLocks noGrp="1"/>
          </p:cNvSpPr>
          <p:nvPr>
            <p:ph type="title"/>
          </p:nvPr>
        </p:nvSpPr>
        <p:spPr>
          <a:xfrm>
            <a:off x="914400" y="0"/>
            <a:ext cx="15727680" cy="1500809"/>
          </a:xfrm>
        </p:spPr>
        <p:txBody>
          <a:bodyPr>
            <a:normAutofit/>
          </a:bodyPr>
          <a:lstStyle/>
          <a:p>
            <a:pPr algn="ctr"/>
            <a:r>
              <a:rPr lang="en-US" b="1">
                <a:latin typeface="Source Sans Pro"/>
                <a:ea typeface="Source Sans Pro"/>
              </a:rPr>
              <a:t>Introduction-Context-Rationale</a:t>
            </a:r>
          </a:p>
        </p:txBody>
      </p:sp>
      <p:sp>
        <p:nvSpPr>
          <p:cNvPr id="4" name="Rectangle 3">
            <a:extLst>
              <a:ext uri="{FF2B5EF4-FFF2-40B4-BE49-F238E27FC236}">
                <a16:creationId xmlns:a16="http://schemas.microsoft.com/office/drawing/2014/main" id="{E5751D4A-8B32-47D1-B0A4-617C5B2E8EC1}"/>
              </a:ext>
            </a:extLst>
          </p:cNvPr>
          <p:cNvSpPr/>
          <p:nvPr/>
        </p:nvSpPr>
        <p:spPr>
          <a:xfrm>
            <a:off x="6368004" y="5352453"/>
            <a:ext cx="3433299" cy="36933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b="1">
                <a:solidFill>
                  <a:prstClr val="white"/>
                </a:solidFill>
                <a:latin typeface="Myriad Pro" panose="020B0503030403020204" charset="0"/>
                <a:cs typeface="Aparajita" panose="020B0502040204020203" pitchFamily="18" charset="0"/>
              </a:rPr>
              <a:t>Climate Change</a:t>
            </a:r>
            <a:endParaRPr lang="en-US" b="1">
              <a:solidFill>
                <a:prstClr val="white"/>
              </a:solidFill>
              <a:latin typeface="Calibri" panose="020F0502020204030204"/>
            </a:endParaRPr>
          </a:p>
        </p:txBody>
      </p:sp>
      <p:sp>
        <p:nvSpPr>
          <p:cNvPr id="5" name="Rectangle 4">
            <a:extLst>
              <a:ext uri="{FF2B5EF4-FFF2-40B4-BE49-F238E27FC236}">
                <a16:creationId xmlns:a16="http://schemas.microsoft.com/office/drawing/2014/main" id="{36906E68-C379-4856-95E3-7437BCE3AAD3}"/>
              </a:ext>
            </a:extLst>
          </p:cNvPr>
          <p:cNvSpPr/>
          <p:nvPr/>
        </p:nvSpPr>
        <p:spPr>
          <a:xfrm>
            <a:off x="6369376" y="3304879"/>
            <a:ext cx="3433298" cy="36933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b="1">
                <a:solidFill>
                  <a:prstClr val="white"/>
                </a:solidFill>
                <a:latin typeface="Myriad Pro" panose="020B0503030403020204" charset="0"/>
                <a:cs typeface="Aparajita" panose="020B0502040204020203" pitchFamily="18" charset="0"/>
              </a:rPr>
              <a:t>Technological Innovations</a:t>
            </a:r>
            <a:endParaRPr lang="en-US" b="1">
              <a:solidFill>
                <a:prstClr val="white"/>
              </a:solidFill>
              <a:latin typeface="Calibri" panose="020F0502020204030204"/>
            </a:endParaRPr>
          </a:p>
        </p:txBody>
      </p:sp>
      <p:sp>
        <p:nvSpPr>
          <p:cNvPr id="6" name="Rectangle 5">
            <a:extLst>
              <a:ext uri="{FF2B5EF4-FFF2-40B4-BE49-F238E27FC236}">
                <a16:creationId xmlns:a16="http://schemas.microsoft.com/office/drawing/2014/main" id="{EEBC0DE0-C49C-434B-81D4-742026E68557}"/>
              </a:ext>
            </a:extLst>
          </p:cNvPr>
          <p:cNvSpPr/>
          <p:nvPr/>
        </p:nvSpPr>
        <p:spPr>
          <a:xfrm>
            <a:off x="1727340" y="6695989"/>
            <a:ext cx="3594286" cy="36933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b="1">
                <a:solidFill>
                  <a:prstClr val="white"/>
                </a:solidFill>
                <a:latin typeface="Myriad Pro" panose="020B0503030403020204" charset="0"/>
                <a:cs typeface="Aparajita" panose="020B0502040204020203" pitchFamily="18" charset="0"/>
              </a:rPr>
              <a:t>Demographic Shifts</a:t>
            </a:r>
            <a:endParaRPr lang="en-US" b="1">
              <a:solidFill>
                <a:prstClr val="white"/>
              </a:solidFill>
              <a:latin typeface="Calibri" panose="020F0502020204030204"/>
            </a:endParaRPr>
          </a:p>
        </p:txBody>
      </p:sp>
      <p:sp>
        <p:nvSpPr>
          <p:cNvPr id="7" name="Rectangle 6">
            <a:extLst>
              <a:ext uri="{FF2B5EF4-FFF2-40B4-BE49-F238E27FC236}">
                <a16:creationId xmlns:a16="http://schemas.microsoft.com/office/drawing/2014/main" id="{BA9D6CC7-BD53-4AC6-AB80-4EB0EDACC5D7}"/>
              </a:ext>
            </a:extLst>
          </p:cNvPr>
          <p:cNvSpPr/>
          <p:nvPr/>
        </p:nvSpPr>
        <p:spPr>
          <a:xfrm>
            <a:off x="1727339" y="3304879"/>
            <a:ext cx="3594286" cy="36933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b="1">
                <a:solidFill>
                  <a:prstClr val="white"/>
                </a:solidFill>
                <a:latin typeface="Myriad Pro" panose="020B0503030403020204" charset="0"/>
                <a:cs typeface="Aparajita" panose="020B0502040204020203" pitchFamily="18" charset="0"/>
              </a:rPr>
              <a:t>Economic Disruption</a:t>
            </a:r>
            <a:endParaRPr lang="en-US" b="1">
              <a:solidFill>
                <a:prstClr val="white"/>
              </a:solidFill>
              <a:latin typeface="Calibri" panose="020F0502020204030204"/>
            </a:endParaRPr>
          </a:p>
        </p:txBody>
      </p:sp>
      <p:sp>
        <p:nvSpPr>
          <p:cNvPr id="8" name="Rectangle 7">
            <a:extLst>
              <a:ext uri="{FF2B5EF4-FFF2-40B4-BE49-F238E27FC236}">
                <a16:creationId xmlns:a16="http://schemas.microsoft.com/office/drawing/2014/main" id="{1CC7752B-D379-4296-8AA6-A9E0E9C507E8}"/>
              </a:ext>
            </a:extLst>
          </p:cNvPr>
          <p:cNvSpPr/>
          <p:nvPr/>
        </p:nvSpPr>
        <p:spPr>
          <a:xfrm>
            <a:off x="1719044" y="4912644"/>
            <a:ext cx="3706975" cy="36933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b="1">
                <a:solidFill>
                  <a:prstClr val="white"/>
                </a:solidFill>
                <a:latin typeface="Myriad Pro" panose="020B0503030403020204" charset="0"/>
                <a:cs typeface="Aparajita" panose="020B0502040204020203" pitchFamily="18" charset="0"/>
              </a:rPr>
              <a:t>Social Change</a:t>
            </a:r>
            <a:endParaRPr lang="en-US" b="1">
              <a:solidFill>
                <a:prstClr val="white"/>
              </a:solidFill>
              <a:latin typeface="Calibri" panose="020F0502020204030204"/>
            </a:endParaRPr>
          </a:p>
        </p:txBody>
      </p:sp>
      <p:sp>
        <p:nvSpPr>
          <p:cNvPr id="9" name="Rectangle 8">
            <a:extLst>
              <a:ext uri="{FF2B5EF4-FFF2-40B4-BE49-F238E27FC236}">
                <a16:creationId xmlns:a16="http://schemas.microsoft.com/office/drawing/2014/main" id="{1B22A91E-20D9-40C1-BA6C-4A36A024B623}"/>
              </a:ext>
            </a:extLst>
          </p:cNvPr>
          <p:cNvSpPr/>
          <p:nvPr/>
        </p:nvSpPr>
        <p:spPr>
          <a:xfrm>
            <a:off x="6265283" y="3757773"/>
            <a:ext cx="3673682" cy="132343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000">
                <a:solidFill>
                  <a:prstClr val="black"/>
                </a:solidFill>
                <a:latin typeface="Myriad Pro" panose="020B0503030403020204" charset="0"/>
                <a:cs typeface="Aparajita" panose="020B0502040204020203" pitchFamily="18" charset="0"/>
              </a:rPr>
              <a:t>Artificial Intelligence – Autonomous Vehicles – Ride Sharing – Social Media – Online Retail</a:t>
            </a:r>
            <a:endParaRPr lang="en-US" sz="2000">
              <a:solidFill>
                <a:prstClr val="black"/>
              </a:solidFill>
              <a:latin typeface="Calibri" panose="020F0502020204030204"/>
            </a:endParaRPr>
          </a:p>
        </p:txBody>
      </p:sp>
      <p:sp>
        <p:nvSpPr>
          <p:cNvPr id="10" name="Rectangle 9">
            <a:extLst>
              <a:ext uri="{FF2B5EF4-FFF2-40B4-BE49-F238E27FC236}">
                <a16:creationId xmlns:a16="http://schemas.microsoft.com/office/drawing/2014/main" id="{A7F8F33D-25AA-4BA2-8536-95557175F950}"/>
              </a:ext>
            </a:extLst>
          </p:cNvPr>
          <p:cNvSpPr/>
          <p:nvPr/>
        </p:nvSpPr>
        <p:spPr>
          <a:xfrm>
            <a:off x="6271736" y="5883042"/>
            <a:ext cx="3674129" cy="163121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000">
                <a:solidFill>
                  <a:prstClr val="black"/>
                </a:solidFill>
                <a:latin typeface="Myriad Pro" panose="020B0503030403020204" charset="0"/>
                <a:cs typeface="Aparajita" panose="020B0502040204020203" pitchFamily="18" charset="0"/>
              </a:rPr>
              <a:t>Sea Level Rise – Extreme Temperatures – Extreme Weather Events – Habitat and Natural Resource Impacts – Infrastructure Cost – Energy </a:t>
            </a:r>
            <a:endParaRPr lang="en-US" sz="2000">
              <a:solidFill>
                <a:prstClr val="black"/>
              </a:solidFill>
              <a:latin typeface="Calibri" panose="020F0502020204030204"/>
            </a:endParaRPr>
          </a:p>
        </p:txBody>
      </p:sp>
      <p:sp>
        <p:nvSpPr>
          <p:cNvPr id="11" name="Rectangle 10">
            <a:extLst>
              <a:ext uri="{FF2B5EF4-FFF2-40B4-BE49-F238E27FC236}">
                <a16:creationId xmlns:a16="http://schemas.microsoft.com/office/drawing/2014/main" id="{183480DB-D646-4609-9D1D-B4D080A85948}"/>
              </a:ext>
            </a:extLst>
          </p:cNvPr>
          <p:cNvSpPr/>
          <p:nvPr/>
        </p:nvSpPr>
        <p:spPr>
          <a:xfrm>
            <a:off x="1421790" y="3758475"/>
            <a:ext cx="4269777" cy="132343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000">
                <a:solidFill>
                  <a:prstClr val="black"/>
                </a:solidFill>
                <a:latin typeface="Myriad Pro" panose="020B0503030403020204" charset="0"/>
                <a:cs typeface="Aparajita" panose="020B0502040204020203" pitchFamily="18" charset="0"/>
              </a:rPr>
              <a:t>Regional + National Competition – Higher Living Cost – High Debt – Location Preferences</a:t>
            </a:r>
          </a:p>
          <a:p>
            <a:pPr algn="ctr"/>
            <a:endParaRPr lang="en-US" sz="2000">
              <a:solidFill>
                <a:prstClr val="black"/>
              </a:solidFill>
              <a:latin typeface="Calibri" panose="020F0502020204030204"/>
            </a:endParaRPr>
          </a:p>
        </p:txBody>
      </p:sp>
      <p:sp>
        <p:nvSpPr>
          <p:cNvPr id="12" name="Rectangle 11">
            <a:extLst>
              <a:ext uri="{FF2B5EF4-FFF2-40B4-BE49-F238E27FC236}">
                <a16:creationId xmlns:a16="http://schemas.microsoft.com/office/drawing/2014/main" id="{60DC9FD2-D80A-40F8-984B-0C46E6E3E300}"/>
              </a:ext>
            </a:extLst>
          </p:cNvPr>
          <p:cNvSpPr/>
          <p:nvPr/>
        </p:nvSpPr>
        <p:spPr>
          <a:xfrm>
            <a:off x="1413496" y="7128924"/>
            <a:ext cx="4285875" cy="103176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000">
                <a:solidFill>
                  <a:prstClr val="black"/>
                </a:solidFill>
                <a:latin typeface="Myriad Pro" panose="020B0503030403020204" charset="0"/>
                <a:cs typeface="Aparajita" panose="020B0502040204020203" pitchFamily="18" charset="0"/>
              </a:rPr>
              <a:t>Increasing Diversity – Smaller Family Size – Decreasing Birth Rates – Aging Population</a:t>
            </a:r>
            <a:endParaRPr lang="en-US" sz="2000">
              <a:solidFill>
                <a:prstClr val="black"/>
              </a:solidFill>
              <a:latin typeface="Calibri" panose="020F0502020204030204"/>
            </a:endParaRPr>
          </a:p>
        </p:txBody>
      </p:sp>
      <p:sp>
        <p:nvSpPr>
          <p:cNvPr id="13" name="Rectangle 12">
            <a:extLst>
              <a:ext uri="{FF2B5EF4-FFF2-40B4-BE49-F238E27FC236}">
                <a16:creationId xmlns:a16="http://schemas.microsoft.com/office/drawing/2014/main" id="{49242AF6-8CB9-4C88-9D8C-70FDE1FF13F1}"/>
              </a:ext>
            </a:extLst>
          </p:cNvPr>
          <p:cNvSpPr/>
          <p:nvPr/>
        </p:nvSpPr>
        <p:spPr>
          <a:xfrm>
            <a:off x="1501663" y="5265662"/>
            <a:ext cx="4269778" cy="163121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000">
                <a:solidFill>
                  <a:prstClr val="black"/>
                </a:solidFill>
                <a:latin typeface="Myriad Pro" panose="020B0503030403020204" charset="0"/>
                <a:cs typeface="Aparajita" panose="020B0502040204020203" pitchFamily="18" charset="0"/>
              </a:rPr>
              <a:t>Public Health – Social Isolation – Household Formation – Lifestyle Changes – Focus on Equity</a:t>
            </a:r>
          </a:p>
          <a:p>
            <a:pPr algn="ctr"/>
            <a:endParaRPr lang="en-US" sz="2000">
              <a:solidFill>
                <a:prstClr val="black"/>
              </a:solidFill>
              <a:latin typeface="Myriad Pro" panose="020B0503030403020204" charset="0"/>
              <a:cs typeface="Aparajita" panose="020B0502040204020203" pitchFamily="18" charset="0"/>
            </a:endParaRPr>
          </a:p>
          <a:p>
            <a:pPr algn="ctr"/>
            <a:endParaRPr lang="en-US" sz="2000">
              <a:solidFill>
                <a:prstClr val="black"/>
              </a:solidFill>
              <a:latin typeface="Calibri" panose="020F0502020204030204"/>
            </a:endParaRPr>
          </a:p>
        </p:txBody>
      </p:sp>
      <p:sp>
        <p:nvSpPr>
          <p:cNvPr id="3" name="TextBox 2">
            <a:extLst>
              <a:ext uri="{FF2B5EF4-FFF2-40B4-BE49-F238E27FC236}">
                <a16:creationId xmlns:a16="http://schemas.microsoft.com/office/drawing/2014/main" id="{C67D6A9F-F9CC-4272-AF65-30B08965E5A5}"/>
              </a:ext>
            </a:extLst>
          </p:cNvPr>
          <p:cNvSpPr txBox="1"/>
          <p:nvPr/>
        </p:nvSpPr>
        <p:spPr>
          <a:xfrm>
            <a:off x="893235" y="1761067"/>
            <a:ext cx="16607364"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Arial"/>
              </a:rPr>
              <a:t>Thrive Montgomery 2050 isn’t about reinvention. It’s about adapting to new realities and shifting the way we think about how the county should grow.</a:t>
            </a:r>
            <a:r>
              <a:rPr lang="en-US" sz="4000">
                <a:latin typeface="Arial"/>
              </a:rPr>
              <a:t> </a:t>
            </a:r>
            <a:endParaRPr lang="en-US" sz="4000"/>
          </a:p>
        </p:txBody>
      </p:sp>
      <p:pic>
        <p:nvPicPr>
          <p:cNvPr id="14" name="Picture 14" descr="A picture containing water, elephant&#10;&#10;Description generated with very high confidence">
            <a:extLst>
              <a:ext uri="{FF2B5EF4-FFF2-40B4-BE49-F238E27FC236}">
                <a16:creationId xmlns:a16="http://schemas.microsoft.com/office/drawing/2014/main" id="{1D33552E-F48E-43CA-B873-D3B43A278AB9}"/>
              </a:ext>
            </a:extLst>
          </p:cNvPr>
          <p:cNvPicPr>
            <a:picLocks noChangeAspect="1"/>
          </p:cNvPicPr>
          <p:nvPr/>
        </p:nvPicPr>
        <p:blipFill>
          <a:blip r:embed="rId3"/>
          <a:stretch>
            <a:fillRect/>
          </a:stretch>
        </p:blipFill>
        <p:spPr>
          <a:xfrm>
            <a:off x="10505285" y="3944540"/>
            <a:ext cx="3570488" cy="3180789"/>
          </a:xfrm>
          <a:prstGeom prst="rect">
            <a:avLst/>
          </a:prstGeom>
        </p:spPr>
      </p:pic>
      <p:pic>
        <p:nvPicPr>
          <p:cNvPr id="15" name="Picture 15" descr="A close up of a map&#10;&#10;Description generated with high confidence">
            <a:extLst>
              <a:ext uri="{FF2B5EF4-FFF2-40B4-BE49-F238E27FC236}">
                <a16:creationId xmlns:a16="http://schemas.microsoft.com/office/drawing/2014/main" id="{9B4FA215-1278-4E3D-A3B0-B400D1A1171E}"/>
              </a:ext>
            </a:extLst>
          </p:cNvPr>
          <p:cNvPicPr>
            <a:picLocks noChangeAspect="1"/>
          </p:cNvPicPr>
          <p:nvPr/>
        </p:nvPicPr>
        <p:blipFill>
          <a:blip r:embed="rId4"/>
          <a:stretch>
            <a:fillRect/>
          </a:stretch>
        </p:blipFill>
        <p:spPr>
          <a:xfrm>
            <a:off x="14196034" y="4025340"/>
            <a:ext cx="3673640" cy="2985796"/>
          </a:xfrm>
          <a:prstGeom prst="rect">
            <a:avLst/>
          </a:prstGeom>
        </p:spPr>
      </p:pic>
    </p:spTree>
    <p:extLst>
      <p:ext uri="{BB962C8B-B14F-4D97-AF65-F5344CB8AC3E}">
        <p14:creationId xmlns:p14="http://schemas.microsoft.com/office/powerpoint/2010/main" val="99006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very high confidence">
            <a:extLst>
              <a:ext uri="{FF2B5EF4-FFF2-40B4-BE49-F238E27FC236}">
                <a16:creationId xmlns:a16="http://schemas.microsoft.com/office/drawing/2014/main" id="{A63582E4-F778-4C88-A5FF-ACD3206D7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4" y="1762509"/>
            <a:ext cx="9027883" cy="7348962"/>
          </a:xfrm>
          <a:prstGeom prst="rect">
            <a:avLst/>
          </a:prstGeom>
        </p:spPr>
      </p:pic>
      <p:pic>
        <p:nvPicPr>
          <p:cNvPr id="5" name="Picture 4" descr="A close up of a map&#10;&#10;Description generated with high confidence">
            <a:extLst>
              <a:ext uri="{FF2B5EF4-FFF2-40B4-BE49-F238E27FC236}">
                <a16:creationId xmlns:a16="http://schemas.microsoft.com/office/drawing/2014/main" id="{7AB9BA8B-51B2-4114-A883-E375D9508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1" y="1762509"/>
            <a:ext cx="9027885" cy="7348962"/>
          </a:xfrm>
          <a:prstGeom prst="rect">
            <a:avLst/>
          </a:prstGeom>
        </p:spPr>
      </p:pic>
      <p:sp>
        <p:nvSpPr>
          <p:cNvPr id="6" name="TextBox 5">
            <a:extLst>
              <a:ext uri="{FF2B5EF4-FFF2-40B4-BE49-F238E27FC236}">
                <a16:creationId xmlns:a16="http://schemas.microsoft.com/office/drawing/2014/main" id="{09E0F0DF-CF6F-4BC7-B28F-298D426E2169}"/>
              </a:ext>
            </a:extLst>
          </p:cNvPr>
          <p:cNvSpPr txBox="1"/>
          <p:nvPr/>
        </p:nvSpPr>
        <p:spPr>
          <a:xfrm>
            <a:off x="2536282" y="25200"/>
            <a:ext cx="15751715" cy="1242662"/>
          </a:xfrm>
          <a:prstGeom prst="rect">
            <a:avLst/>
          </a:prstGeom>
          <a:noFill/>
        </p:spPr>
        <p:txBody>
          <a:bodyPr wrap="square" rtlCol="0" anchor="t">
            <a:spAutoFit/>
          </a:bodyPr>
          <a:lstStyle>
            <a:defPPr>
              <a:defRPr lang="en-US"/>
            </a:defPPr>
            <a:lvl1pPr marR="0" lvl="0" indent="0" fontAlgn="auto">
              <a:lnSpc>
                <a:spcPct val="100000"/>
              </a:lnSpc>
              <a:spcBef>
                <a:spcPts val="0"/>
              </a:spcBef>
              <a:spcAft>
                <a:spcPts val="0"/>
              </a:spcAft>
              <a:buClrTx/>
              <a:buSzTx/>
              <a:buFontTx/>
              <a:buNone/>
              <a:tabLst/>
              <a:defRPr sz="4800">
                <a:solidFill>
                  <a:srgbClr val="5BA2FF"/>
                </a:solidFill>
                <a:latin typeface="Calibri" panose="020F0502020204030204"/>
              </a:defRPr>
            </a:lvl1pPr>
          </a:lstStyle>
          <a:p>
            <a:r>
              <a:rPr lang="en-US" sz="7200" b="1">
                <a:solidFill>
                  <a:srgbClr val="00AEEF"/>
                </a:solidFill>
                <a:latin typeface="Source Sans Pro"/>
                <a:ea typeface="Source Sans Pro"/>
              </a:rPr>
              <a:t>Change in County Demographics</a:t>
            </a:r>
          </a:p>
        </p:txBody>
      </p:sp>
    </p:spTree>
    <p:extLst>
      <p:ext uri="{BB962C8B-B14F-4D97-AF65-F5344CB8AC3E}">
        <p14:creationId xmlns:p14="http://schemas.microsoft.com/office/powerpoint/2010/main" val="121353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riding a bicycle on a city street&#10;&#10;Description automatically generated">
            <a:extLst>
              <a:ext uri="{FF2B5EF4-FFF2-40B4-BE49-F238E27FC236}">
                <a16:creationId xmlns:a16="http://schemas.microsoft.com/office/drawing/2014/main" id="{BA24FB3D-0F6D-4115-AF8C-248C5ED0C1E3}"/>
              </a:ext>
            </a:extLst>
          </p:cNvPr>
          <p:cNvPicPr>
            <a:picLocks noChangeAspect="1"/>
          </p:cNvPicPr>
          <p:nvPr/>
        </p:nvPicPr>
        <p:blipFill rotWithShape="1">
          <a:blip r:embed="rId3">
            <a:extLst>
              <a:ext uri="{28A0092B-C50C-407E-A947-70E740481C1C}">
                <a14:useLocalDpi xmlns:a14="http://schemas.microsoft.com/office/drawing/2010/main" val="0"/>
              </a:ext>
            </a:extLst>
          </a:blip>
          <a:srcRect l="15780" r="2833" b="16982"/>
          <a:stretch/>
        </p:blipFill>
        <p:spPr>
          <a:xfrm>
            <a:off x="0" y="0"/>
            <a:ext cx="12425651" cy="9505950"/>
          </a:xfrm>
          <a:prstGeom prst="rect">
            <a:avLst/>
          </a:prstGeom>
        </p:spPr>
      </p:pic>
      <p:sp>
        <p:nvSpPr>
          <p:cNvPr id="9" name="Rectangle 8">
            <a:extLst>
              <a:ext uri="{FF2B5EF4-FFF2-40B4-BE49-F238E27FC236}">
                <a16:creationId xmlns:a16="http://schemas.microsoft.com/office/drawing/2014/main" id="{F9986BA8-C6BC-415A-9D03-765EF1A5A610}"/>
              </a:ext>
            </a:extLst>
          </p:cNvPr>
          <p:cNvSpPr/>
          <p:nvPr/>
        </p:nvSpPr>
        <p:spPr>
          <a:xfrm>
            <a:off x="8088198" y="254216"/>
            <a:ext cx="9671295" cy="8851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9B7D17-6481-4F5F-8090-E4EAA226B9A1}"/>
              </a:ext>
            </a:extLst>
          </p:cNvPr>
          <p:cNvSpPr txBox="1"/>
          <p:nvPr/>
        </p:nvSpPr>
        <p:spPr>
          <a:xfrm>
            <a:off x="4834621" y="900008"/>
            <a:ext cx="16697390" cy="1015663"/>
          </a:xfrm>
          <a:prstGeom prst="rect">
            <a:avLst/>
          </a:prstGeom>
          <a:noFill/>
        </p:spPr>
        <p:txBody>
          <a:bodyPr wrap="square" rtlCol="0" anchor="t">
            <a:spAutoFit/>
          </a:bodyPr>
          <a:lstStyle>
            <a:defPPr>
              <a:defRPr lang="en-US"/>
            </a:defPPr>
            <a:lvl1pPr marR="0" lvl="0" indent="0" fontAlgn="auto">
              <a:lnSpc>
                <a:spcPct val="100000"/>
              </a:lnSpc>
              <a:spcBef>
                <a:spcPts val="0"/>
              </a:spcBef>
              <a:spcAft>
                <a:spcPts val="0"/>
              </a:spcAft>
              <a:buClrTx/>
              <a:buSzTx/>
              <a:buFontTx/>
              <a:buNone/>
              <a:tabLst/>
              <a:defRPr sz="4800">
                <a:solidFill>
                  <a:srgbClr val="5BA2FF"/>
                </a:solidFill>
                <a:latin typeface="Calibri" panose="020F0502020204030204"/>
              </a:defRPr>
            </a:lvl1pPr>
          </a:lstStyle>
          <a:p>
            <a:pPr algn="ctr"/>
            <a:r>
              <a:rPr lang="en-US" sz="6000" b="1">
                <a:solidFill>
                  <a:srgbClr val="00AEEF"/>
                </a:solidFill>
                <a:latin typeface="Source Sans Pro"/>
                <a:ea typeface="Source Sans Pro"/>
              </a:rPr>
              <a:t>Increasingly Older Population</a:t>
            </a:r>
          </a:p>
        </p:txBody>
      </p:sp>
      <p:pic>
        <p:nvPicPr>
          <p:cNvPr id="3" name="Picture 2">
            <a:extLst>
              <a:ext uri="{FF2B5EF4-FFF2-40B4-BE49-F238E27FC236}">
                <a16:creationId xmlns:a16="http://schemas.microsoft.com/office/drawing/2014/main" id="{B86B1A1A-C0B7-4724-8F2B-0C0241567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483" y="2464659"/>
            <a:ext cx="9162010" cy="6149327"/>
          </a:xfrm>
          <a:prstGeom prst="rect">
            <a:avLst/>
          </a:prstGeom>
        </p:spPr>
      </p:pic>
    </p:spTree>
    <p:extLst>
      <p:ext uri="{BB962C8B-B14F-4D97-AF65-F5344CB8AC3E}">
        <p14:creationId xmlns:p14="http://schemas.microsoft.com/office/powerpoint/2010/main" val="342657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203A888-4C2E-4481-B355-48F398DB81E7}"/>
              </a:ext>
            </a:extLst>
          </p:cNvPr>
          <p:cNvGraphicFramePr>
            <a:graphicFrameLocks/>
          </p:cNvGraphicFramePr>
          <p:nvPr>
            <p:extLst>
              <p:ext uri="{D42A27DB-BD31-4B8C-83A1-F6EECF244321}">
                <p14:modId xmlns:p14="http://schemas.microsoft.com/office/powerpoint/2010/main" val="2623111047"/>
              </p:ext>
            </p:extLst>
          </p:nvPr>
        </p:nvGraphicFramePr>
        <p:xfrm>
          <a:off x="0" y="1300481"/>
          <a:ext cx="18288000" cy="773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FB65B92-8AB2-45D1-AE4E-99659B67899D}"/>
              </a:ext>
            </a:extLst>
          </p:cNvPr>
          <p:cNvSpPr>
            <a:spLocks noGrp="1"/>
          </p:cNvSpPr>
          <p:nvPr>
            <p:ph type="title"/>
          </p:nvPr>
        </p:nvSpPr>
        <p:spPr>
          <a:xfrm>
            <a:off x="0" y="178593"/>
            <a:ext cx="18288000" cy="911653"/>
          </a:xfrm>
        </p:spPr>
        <p:txBody>
          <a:bodyPr>
            <a:noAutofit/>
          </a:bodyPr>
          <a:lstStyle/>
          <a:p>
            <a:pPr algn="ctr"/>
            <a:br>
              <a:rPr lang="en-US" sz="4800" b="1">
                <a:latin typeface="Source Sans Pro"/>
                <a:ea typeface="Source Sans Pro"/>
              </a:rPr>
            </a:br>
            <a:r>
              <a:rPr lang="en-US" sz="4800" b="1">
                <a:latin typeface="Source Sans Pro"/>
                <a:ea typeface="Source Sans Pro"/>
              </a:rPr>
              <a:t>       Housing Growth Not Meeting Needs of Growing Population</a:t>
            </a:r>
            <a:r>
              <a:rPr lang="en-US" sz="4800">
                <a:latin typeface="Source Sans Pro"/>
                <a:ea typeface="Source Sans Pro"/>
              </a:rPr>
              <a:t> </a:t>
            </a:r>
            <a:endParaRPr lang="en-US" sz="4800"/>
          </a:p>
        </p:txBody>
      </p:sp>
      <p:sp>
        <p:nvSpPr>
          <p:cNvPr id="7" name="TextBox 6">
            <a:extLst>
              <a:ext uri="{FF2B5EF4-FFF2-40B4-BE49-F238E27FC236}">
                <a16:creationId xmlns:a16="http://schemas.microsoft.com/office/drawing/2014/main" id="{9584A213-7B3B-41DE-8FCB-511D02A44431}"/>
              </a:ext>
            </a:extLst>
          </p:cNvPr>
          <p:cNvSpPr txBox="1"/>
          <p:nvPr/>
        </p:nvSpPr>
        <p:spPr>
          <a:xfrm>
            <a:off x="11992708" y="3987858"/>
            <a:ext cx="4196862" cy="830997"/>
          </a:xfrm>
          <a:prstGeom prst="rect">
            <a:avLst/>
          </a:prstGeom>
          <a:noFill/>
        </p:spPr>
        <p:txBody>
          <a:bodyPr wrap="square" rtlCol="0">
            <a:spAutoFit/>
          </a:bodyPr>
          <a:lstStyle/>
          <a:p>
            <a:r>
              <a:rPr lang="en-US" sz="2400"/>
              <a:t>Average since 1980: 4,300</a:t>
            </a:r>
          </a:p>
          <a:p>
            <a:r>
              <a:rPr lang="en-US" sz="2400"/>
              <a:t>Average since 2010: 2,700</a:t>
            </a:r>
          </a:p>
        </p:txBody>
      </p:sp>
      <p:sp>
        <p:nvSpPr>
          <p:cNvPr id="9" name="TextBox 8">
            <a:extLst>
              <a:ext uri="{FF2B5EF4-FFF2-40B4-BE49-F238E27FC236}">
                <a16:creationId xmlns:a16="http://schemas.microsoft.com/office/drawing/2014/main" id="{63CF03E8-24CF-4A56-84C5-A47830141862}"/>
              </a:ext>
            </a:extLst>
          </p:cNvPr>
          <p:cNvSpPr txBox="1"/>
          <p:nvPr/>
        </p:nvSpPr>
        <p:spPr>
          <a:xfrm>
            <a:off x="2286000" y="9044355"/>
            <a:ext cx="13716000" cy="346249"/>
          </a:xfrm>
          <a:prstGeom prst="rect">
            <a:avLst/>
          </a:prstGeom>
          <a:noFill/>
        </p:spPr>
        <p:txBody>
          <a:bodyPr wrap="square" rtlCol="0">
            <a:spAutoFit/>
          </a:bodyPr>
          <a:lstStyle/>
          <a:p>
            <a:pPr algn="ctr"/>
            <a:r>
              <a:rPr lang="en-US" sz="1650">
                <a:latin typeface="Myriad Pro" panose="020B0503030403020204" charset="0"/>
              </a:rPr>
              <a:t>Source: 1960-2010 US Census, 2016 American Community Survey, 1-year estimate, Census Bureau Building Permits</a:t>
            </a:r>
          </a:p>
        </p:txBody>
      </p:sp>
    </p:spTree>
    <p:extLst>
      <p:ext uri="{BB962C8B-B14F-4D97-AF65-F5344CB8AC3E}">
        <p14:creationId xmlns:p14="http://schemas.microsoft.com/office/powerpoint/2010/main" val="175763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4B3E-6523-451C-8EE2-C6DDB55A5BFA}"/>
              </a:ext>
            </a:extLst>
          </p:cNvPr>
          <p:cNvSpPr>
            <a:spLocks noGrp="1"/>
          </p:cNvSpPr>
          <p:nvPr>
            <p:ph type="title"/>
          </p:nvPr>
        </p:nvSpPr>
        <p:spPr/>
        <p:txBody>
          <a:bodyPr/>
          <a:lstStyle/>
          <a:p>
            <a:r>
              <a:rPr lang="en-US" dirty="0"/>
              <a:t>Other Trends and challenges</a:t>
            </a:r>
          </a:p>
        </p:txBody>
      </p:sp>
      <p:sp>
        <p:nvSpPr>
          <p:cNvPr id="3" name="Content Placeholder 2">
            <a:extLst>
              <a:ext uri="{FF2B5EF4-FFF2-40B4-BE49-F238E27FC236}">
                <a16:creationId xmlns:a16="http://schemas.microsoft.com/office/drawing/2014/main" id="{58C97320-C108-466D-8A80-492EBB070AB4}"/>
              </a:ext>
            </a:extLst>
          </p:cNvPr>
          <p:cNvSpPr>
            <a:spLocks noGrp="1"/>
          </p:cNvSpPr>
          <p:nvPr>
            <p:ph idx="1"/>
          </p:nvPr>
        </p:nvSpPr>
        <p:spPr/>
        <p:txBody>
          <a:bodyPr>
            <a:normAutofit/>
          </a:bodyPr>
          <a:lstStyle/>
          <a:p>
            <a:r>
              <a:rPr lang="en-US" sz="4000" b="1" i="1" dirty="0"/>
              <a:t>Sluggish economic growth</a:t>
            </a:r>
          </a:p>
          <a:p>
            <a:r>
              <a:rPr lang="en-US" sz="4000" b="1" i="1" dirty="0"/>
              <a:t>Racial/economic disparities </a:t>
            </a:r>
          </a:p>
          <a:p>
            <a:r>
              <a:rPr lang="en-US" sz="4000" b="1" i="1" dirty="0"/>
              <a:t>Neighborhoods largely separated along income and racial lines  </a:t>
            </a:r>
          </a:p>
          <a:p>
            <a:r>
              <a:rPr lang="en-US" sz="4000" b="1" i="1" dirty="0"/>
              <a:t>Polarization—a lack of trust in government, civic institutions, and other social and ethnic groups; and fear of change</a:t>
            </a:r>
          </a:p>
          <a:p>
            <a:r>
              <a:rPr lang="en-US" sz="4000" b="1" i="1" dirty="0"/>
              <a:t>Challenges in public health and well-being</a:t>
            </a:r>
          </a:p>
          <a:p>
            <a:r>
              <a:rPr lang="en-US" sz="4000" b="1" i="1" dirty="0"/>
              <a:t>Climate change threatens all aspects of life</a:t>
            </a:r>
          </a:p>
        </p:txBody>
      </p:sp>
    </p:spTree>
    <p:extLst>
      <p:ext uri="{BB962C8B-B14F-4D97-AF65-F5344CB8AC3E}">
        <p14:creationId xmlns:p14="http://schemas.microsoft.com/office/powerpoint/2010/main" val="66192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01802" y="1558060"/>
            <a:ext cx="11193236" cy="7170879"/>
            <a:chOff x="1453243" y="1295400"/>
            <a:chExt cx="7462157" cy="4780586"/>
          </a:xfrm>
        </p:grpSpPr>
        <p:pic>
          <p:nvPicPr>
            <p:cNvPr id="21507" name="Picture 3" descr="C:\Users\Arun\Documents\My Drop Box Docs\Dropbox\DSAT\Graphics - Final\0.0 - county boundary.png"/>
            <p:cNvPicPr>
              <a:picLocks noChangeAspect="1" noChangeArrowheads="1"/>
            </p:cNvPicPr>
            <p:nvPr/>
          </p:nvPicPr>
          <p:blipFill rotWithShape="1">
            <a:blip r:embed="rId3">
              <a:extLst>
                <a:ext uri="{28A0092B-C50C-407E-A947-70E740481C1C}">
                  <a14:useLocalDpi xmlns:a14="http://schemas.microsoft.com/office/drawing/2010/main" val="0"/>
                </a:ext>
              </a:extLst>
            </a:blip>
            <a:srcRect r="18393"/>
            <a:stretch/>
          </p:blipFill>
          <p:spPr bwMode="auto">
            <a:xfrm>
              <a:off x="1453243" y="1311558"/>
              <a:ext cx="7462157" cy="4764428"/>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Users\Arun\Documents\My Drop Box Docs\Dropbox\DSAT\Graphics - Final\3.1 - Map 1+2, plus Qualifiers.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666" r="18392"/>
            <a:stretch/>
          </p:blipFill>
          <p:spPr bwMode="auto">
            <a:xfrm>
              <a:off x="2977243" y="1295400"/>
              <a:ext cx="5938157" cy="476442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753249" y="5971362"/>
            <a:ext cx="4686302" cy="1508105"/>
          </a:xfrm>
          <a:prstGeom prst="rect">
            <a:avLst/>
          </a:prstGeom>
          <a:noFill/>
        </p:spPr>
        <p:txBody>
          <a:bodyPr wrap="square" rtlCol="0">
            <a:spAutoFit/>
          </a:bodyPr>
          <a:lstStyle/>
          <a:p>
            <a:r>
              <a:rPr lang="en-US" sz="2000" b="1">
                <a:latin typeface="Source Sans Pro" panose="020B0503030403020204" pitchFamily="34" charset="0"/>
                <a:ea typeface="Source Sans Pro" panose="020B0503030403020204" pitchFamily="34" charset="0"/>
              </a:rPr>
              <a:t>Qualifiers</a:t>
            </a:r>
            <a:r>
              <a:rPr lang="en-US">
                <a:latin typeface="Source Sans Pro" panose="020B0503030403020204" pitchFamily="34" charset="0"/>
                <a:ea typeface="Source Sans Pro" panose="020B0503030403020204" pitchFamily="34" charset="0"/>
              </a:rPr>
              <a:t> </a:t>
            </a:r>
          </a:p>
          <a:p>
            <a:pPr marL="257175" lvl="1" indent="-257175">
              <a:buClr>
                <a:srgbClr val="C00000"/>
              </a:buClr>
              <a:buFont typeface="Wingdings" pitchFamily="2" charset="2"/>
              <a:buChar char="§"/>
            </a:pPr>
            <a:r>
              <a:rPr lang="en-US">
                <a:latin typeface="Source Sans Pro" panose="020B0503030403020204" pitchFamily="34" charset="0"/>
                <a:ea typeface="Source Sans Pro" panose="020B0503030403020204" pitchFamily="34" charset="0"/>
              </a:rPr>
              <a:t>Multiple owners</a:t>
            </a:r>
          </a:p>
          <a:p>
            <a:pPr marL="257175" lvl="1" indent="-257175">
              <a:buClr>
                <a:srgbClr val="C00000"/>
              </a:buClr>
              <a:buFont typeface="Wingdings" pitchFamily="2" charset="2"/>
              <a:buChar char="§"/>
            </a:pPr>
            <a:r>
              <a:rPr lang="en-US">
                <a:latin typeface="Source Sans Pro" panose="020B0503030403020204" pitchFamily="34" charset="0"/>
                <a:ea typeface="Source Sans Pro" panose="020B0503030403020204" pitchFamily="34" charset="0"/>
              </a:rPr>
              <a:t>Improvement Value &gt;2 Land Value</a:t>
            </a:r>
          </a:p>
          <a:p>
            <a:pPr marL="257175" lvl="1" indent="-257175">
              <a:buClr>
                <a:srgbClr val="C00000"/>
              </a:buClr>
              <a:buFont typeface="Wingdings" pitchFamily="2" charset="2"/>
              <a:buChar char="§"/>
            </a:pPr>
            <a:r>
              <a:rPr lang="en-US">
                <a:latin typeface="Source Sans Pro" panose="020B0503030403020204" pitchFamily="34" charset="0"/>
                <a:ea typeface="Source Sans Pro" panose="020B0503030403020204" pitchFamily="34" charset="0"/>
              </a:rPr>
              <a:t>Office Buildings less than 50 years old</a:t>
            </a:r>
          </a:p>
          <a:p>
            <a:pPr marL="257175" lvl="1" indent="-257175">
              <a:buClr>
                <a:srgbClr val="C00000"/>
              </a:buClr>
              <a:buFont typeface="Wingdings" pitchFamily="2" charset="2"/>
              <a:buChar char="§"/>
            </a:pPr>
            <a:r>
              <a:rPr lang="en-US">
                <a:latin typeface="Source Sans Pro" panose="020B0503030403020204" pitchFamily="34" charset="0"/>
                <a:ea typeface="Source Sans Pro" panose="020B0503030403020204" pitchFamily="34" charset="0"/>
              </a:rPr>
              <a:t>Retail Buildings less than 15 years old</a:t>
            </a:r>
          </a:p>
        </p:txBody>
      </p:sp>
      <p:sp>
        <p:nvSpPr>
          <p:cNvPr id="17" name="TextBox 16"/>
          <p:cNvSpPr txBox="1"/>
          <p:nvPr/>
        </p:nvSpPr>
        <p:spPr>
          <a:xfrm>
            <a:off x="1753248" y="2560874"/>
            <a:ext cx="3832303" cy="3070071"/>
          </a:xfrm>
          <a:prstGeom prst="rect">
            <a:avLst/>
          </a:prstGeom>
          <a:noFill/>
        </p:spPr>
        <p:txBody>
          <a:bodyPr wrap="square" rtlCol="0">
            <a:spAutoFit/>
          </a:bodyPr>
          <a:lstStyle/>
          <a:p>
            <a:pPr>
              <a:spcAft>
                <a:spcPts val="900"/>
              </a:spcAft>
            </a:pPr>
            <a:r>
              <a:rPr lang="en-US" sz="2400" b="1">
                <a:latin typeface="Source Sans Pro" panose="020B0503030403020204" pitchFamily="34" charset="0"/>
                <a:ea typeface="Source Sans Pro" panose="020B0503030403020204" pitchFamily="34" charset="0"/>
              </a:rPr>
              <a:t>Environmental constraints</a:t>
            </a:r>
          </a:p>
          <a:p>
            <a:r>
              <a:rPr lang="en-US">
                <a:latin typeface="Source Sans Pro" panose="020B0503030403020204" pitchFamily="34" charset="0"/>
                <a:ea typeface="Source Sans Pro" panose="020B0503030403020204" pitchFamily="34" charset="0"/>
              </a:rPr>
              <a:t>Hydrological </a:t>
            </a:r>
          </a:p>
          <a:p>
            <a:pPr marL="0" lvl="1">
              <a:buClr>
                <a:srgbClr val="C00000"/>
              </a:buClr>
            </a:pPr>
            <a:r>
              <a:rPr lang="en-US">
                <a:latin typeface="Source Sans Pro" panose="020B0503030403020204" pitchFamily="34" charset="0"/>
                <a:ea typeface="Source Sans Pro" panose="020B0503030403020204" pitchFamily="34" charset="0"/>
              </a:rPr>
              <a:t>	Streams</a:t>
            </a:r>
          </a:p>
          <a:p>
            <a:pPr marL="0" lvl="1">
              <a:buClr>
                <a:srgbClr val="C00000"/>
              </a:buClr>
            </a:pPr>
            <a:r>
              <a:rPr lang="en-US">
                <a:latin typeface="Source Sans Pro" panose="020B0503030403020204" pitchFamily="34" charset="0"/>
                <a:ea typeface="Source Sans Pro" panose="020B0503030403020204" pitchFamily="34" charset="0"/>
              </a:rPr>
              <a:t>	Wetland Buffers</a:t>
            </a:r>
          </a:p>
          <a:p>
            <a:pPr marL="0" lvl="1"/>
            <a:r>
              <a:rPr lang="en-US">
                <a:latin typeface="Source Sans Pro" panose="020B0503030403020204" pitchFamily="34" charset="0"/>
                <a:ea typeface="Source Sans Pro" panose="020B0503030403020204" pitchFamily="34" charset="0"/>
              </a:rPr>
              <a:t>Erodible soils</a:t>
            </a:r>
          </a:p>
          <a:p>
            <a:pPr marL="0" lvl="1"/>
            <a:r>
              <a:rPr lang="en-US">
                <a:latin typeface="Source Sans Pro" panose="020B0503030403020204" pitchFamily="34" charset="0"/>
                <a:ea typeface="Source Sans Pro" panose="020B0503030403020204" pitchFamily="34" charset="0"/>
              </a:rPr>
              <a:t>Parks &amp; Biodiversity areas</a:t>
            </a:r>
          </a:p>
          <a:p>
            <a:pPr marL="0" lvl="1"/>
            <a:r>
              <a:rPr lang="en-US">
                <a:latin typeface="Source Sans Pro" panose="020B0503030403020204" pitchFamily="34" charset="0"/>
                <a:ea typeface="Source Sans Pro" panose="020B0503030403020204" pitchFamily="34" charset="0"/>
              </a:rPr>
              <a:t>Agricultural Reserves</a:t>
            </a:r>
          </a:p>
          <a:p>
            <a:pPr marL="0" lvl="1"/>
            <a:r>
              <a:rPr lang="en-US">
                <a:latin typeface="Source Sans Pro" panose="020B0503030403020204" pitchFamily="34" charset="0"/>
                <a:ea typeface="Source Sans Pro" panose="020B0503030403020204" pitchFamily="34" charset="0"/>
              </a:rPr>
              <a:t>Special Protection Areas</a:t>
            </a:r>
          </a:p>
          <a:p>
            <a:pPr marL="0" lvl="1"/>
            <a:r>
              <a:rPr lang="en-US">
                <a:latin typeface="Source Sans Pro" panose="020B0503030403020204" pitchFamily="34" charset="0"/>
                <a:ea typeface="Source Sans Pro" panose="020B0503030403020204" pitchFamily="34" charset="0"/>
              </a:rPr>
              <a:t>Forest Conservation Easements</a:t>
            </a:r>
          </a:p>
          <a:p>
            <a:pPr marL="942975" lvl="1" indent="-257175">
              <a:buFont typeface="Wingdings" pitchFamily="2" charset="2"/>
              <a:buChar char="§"/>
            </a:pPr>
            <a:endParaRPr lang="en-US"/>
          </a:p>
        </p:txBody>
      </p:sp>
      <p:sp>
        <p:nvSpPr>
          <p:cNvPr id="18" name="TextBox 17"/>
          <p:cNvSpPr txBox="1"/>
          <p:nvPr/>
        </p:nvSpPr>
        <p:spPr>
          <a:xfrm>
            <a:off x="14662920" y="2247556"/>
            <a:ext cx="3200400" cy="5563061"/>
          </a:xfrm>
          <a:prstGeom prst="rect">
            <a:avLst/>
          </a:prstGeom>
          <a:noFill/>
        </p:spPr>
        <p:txBody>
          <a:bodyPr wrap="square" rtlCol="0">
            <a:spAutoFit/>
          </a:bodyPr>
          <a:lstStyle/>
          <a:p>
            <a:pPr>
              <a:spcAft>
                <a:spcPts val="900"/>
              </a:spcAft>
            </a:pPr>
            <a:r>
              <a:rPr lang="en-US" sz="2400" b="1">
                <a:latin typeface="Source Sans Pro" panose="020B0503030403020204" pitchFamily="34" charset="0"/>
                <a:ea typeface="Source Sans Pro" panose="020B0503030403020204" pitchFamily="34" charset="0"/>
              </a:rPr>
              <a:t>Man-made constraints</a:t>
            </a:r>
          </a:p>
          <a:p>
            <a:r>
              <a:rPr lang="en-US">
                <a:latin typeface="Source Sans Pro" panose="020B0503030403020204" pitchFamily="34" charset="0"/>
                <a:ea typeface="Source Sans Pro" panose="020B0503030403020204" pitchFamily="34" charset="0"/>
              </a:rPr>
              <a:t>Utility Sites</a:t>
            </a:r>
          </a:p>
          <a:p>
            <a:pPr marL="0" lvl="1">
              <a:buClr>
                <a:srgbClr val="C00000"/>
              </a:buClr>
            </a:pPr>
            <a:r>
              <a:rPr lang="en-US">
                <a:latin typeface="Source Sans Pro" panose="020B0503030403020204" pitchFamily="34" charset="0"/>
                <a:ea typeface="Source Sans Pro" panose="020B0503030403020204" pitchFamily="34" charset="0"/>
              </a:rPr>
              <a:t>	WSSC</a:t>
            </a:r>
          </a:p>
          <a:p>
            <a:pPr marL="0" lvl="1">
              <a:buClr>
                <a:srgbClr val="C00000"/>
              </a:buClr>
            </a:pPr>
            <a:r>
              <a:rPr lang="en-US">
                <a:latin typeface="Source Sans Pro" panose="020B0503030403020204" pitchFamily="34" charset="0"/>
                <a:ea typeface="Source Sans Pro" panose="020B0503030403020204" pitchFamily="34" charset="0"/>
              </a:rPr>
              <a:t>	Transmission Lines</a:t>
            </a:r>
          </a:p>
          <a:p>
            <a:pPr marL="0" lvl="1"/>
            <a:r>
              <a:rPr lang="en-US">
                <a:latin typeface="Source Sans Pro" panose="020B0503030403020204" pitchFamily="34" charset="0"/>
                <a:ea typeface="Source Sans Pro" panose="020B0503030403020204" pitchFamily="34" charset="0"/>
              </a:rPr>
              <a:t>Transportation Infrastructure</a:t>
            </a:r>
          </a:p>
          <a:p>
            <a:pPr marL="0" lvl="1">
              <a:buClr>
                <a:srgbClr val="C00000"/>
              </a:buClr>
            </a:pPr>
            <a:r>
              <a:rPr lang="en-US">
                <a:latin typeface="Source Sans Pro" panose="020B0503030403020204" pitchFamily="34" charset="0"/>
                <a:ea typeface="Source Sans Pro" panose="020B0503030403020204" pitchFamily="34" charset="0"/>
              </a:rPr>
              <a:t>	Metro</a:t>
            </a:r>
          </a:p>
          <a:p>
            <a:pPr marL="0" lvl="1">
              <a:buClr>
                <a:srgbClr val="C00000"/>
              </a:buClr>
            </a:pPr>
            <a:r>
              <a:rPr lang="en-US">
                <a:latin typeface="Source Sans Pro" panose="020B0503030403020204" pitchFamily="34" charset="0"/>
                <a:ea typeface="Source Sans Pro" panose="020B0503030403020204" pitchFamily="34" charset="0"/>
              </a:rPr>
              <a:t>	Rail </a:t>
            </a:r>
          </a:p>
          <a:p>
            <a:pPr marL="0" lvl="1">
              <a:buClr>
                <a:srgbClr val="C00000"/>
              </a:buClr>
            </a:pPr>
            <a:r>
              <a:rPr lang="en-US">
                <a:latin typeface="Source Sans Pro" panose="020B0503030403020204" pitchFamily="34" charset="0"/>
                <a:ea typeface="Source Sans Pro" panose="020B0503030403020204" pitchFamily="34" charset="0"/>
              </a:rPr>
              <a:t>	State Roads</a:t>
            </a:r>
          </a:p>
          <a:p>
            <a:pPr marL="0" lvl="1">
              <a:buClr>
                <a:srgbClr val="C00000"/>
              </a:buClr>
            </a:pPr>
            <a:r>
              <a:rPr lang="en-US">
                <a:latin typeface="Source Sans Pro" panose="020B0503030403020204" pitchFamily="34" charset="0"/>
                <a:ea typeface="Source Sans Pro" panose="020B0503030403020204" pitchFamily="34" charset="0"/>
              </a:rPr>
              <a:t>	Federal Highways</a:t>
            </a:r>
          </a:p>
          <a:p>
            <a:pPr marL="0" lvl="1"/>
            <a:r>
              <a:rPr lang="en-US">
                <a:latin typeface="Source Sans Pro" panose="020B0503030403020204" pitchFamily="34" charset="0"/>
                <a:ea typeface="Source Sans Pro" panose="020B0503030403020204" pitchFamily="34" charset="0"/>
              </a:rPr>
              <a:t>Government Ownership</a:t>
            </a:r>
          </a:p>
          <a:p>
            <a:pPr marL="0" lvl="1"/>
            <a:r>
              <a:rPr lang="en-US">
                <a:latin typeface="Source Sans Pro" panose="020B0503030403020204" pitchFamily="34" charset="0"/>
                <a:ea typeface="Source Sans Pro" panose="020B0503030403020204" pitchFamily="34" charset="0"/>
              </a:rPr>
              <a:t>Rustic Roads &amp; Public Education </a:t>
            </a:r>
          </a:p>
          <a:p>
            <a:pPr marL="0" lvl="1"/>
            <a:r>
              <a:rPr lang="en-US">
                <a:latin typeface="Source Sans Pro" panose="020B0503030403020204" pitchFamily="34" charset="0"/>
                <a:ea typeface="Source Sans Pro" panose="020B0503030403020204" pitchFamily="34" charset="0"/>
              </a:rPr>
              <a:t>Historic Preservation</a:t>
            </a:r>
          </a:p>
          <a:p>
            <a:pPr marL="0" lvl="1"/>
            <a:r>
              <a:rPr lang="en-US">
                <a:latin typeface="Source Sans Pro" panose="020B0503030403020204" pitchFamily="34" charset="0"/>
                <a:ea typeface="Source Sans Pro" panose="020B0503030403020204" pitchFamily="34" charset="0"/>
              </a:rPr>
              <a:t>TDR Exhausted</a:t>
            </a:r>
          </a:p>
          <a:p>
            <a:pPr marL="0" lvl="1"/>
            <a:r>
              <a:rPr lang="en-US">
                <a:latin typeface="Source Sans Pro" panose="020B0503030403020204" pitchFamily="34" charset="0"/>
                <a:ea typeface="Source Sans Pro" panose="020B0503030403020204" pitchFamily="34" charset="0"/>
              </a:rPr>
              <a:t>Rockville Quarry</a:t>
            </a:r>
          </a:p>
          <a:p>
            <a:pPr marL="0" lvl="1"/>
            <a:r>
              <a:rPr lang="en-US">
                <a:latin typeface="Source Sans Pro" panose="020B0503030403020204" pitchFamily="34" charset="0"/>
                <a:ea typeface="Source Sans Pro" panose="020B0503030403020204" pitchFamily="34" charset="0"/>
              </a:rPr>
              <a:t>Regulated Affordable Housing,</a:t>
            </a:r>
          </a:p>
          <a:p>
            <a:pPr marL="0" lvl="1"/>
            <a:r>
              <a:rPr lang="en-US">
                <a:latin typeface="Source Sans Pro" panose="020B0503030403020204" pitchFamily="34" charset="0"/>
                <a:ea typeface="Source Sans Pro" panose="020B0503030403020204" pitchFamily="34" charset="0"/>
              </a:rPr>
              <a:t>Private Institutional</a:t>
            </a:r>
          </a:p>
          <a:p>
            <a:pPr marL="0" lvl="1"/>
            <a:r>
              <a:rPr lang="en-US">
                <a:latin typeface="Source Sans Pro" panose="020B0503030403020204" pitchFamily="34" charset="0"/>
                <a:ea typeface="Source Sans Pro" panose="020B0503030403020204" pitchFamily="34" charset="0"/>
              </a:rPr>
              <a:t>HOA  Common Ownership</a:t>
            </a:r>
          </a:p>
          <a:p>
            <a:pPr marL="0" lvl="1"/>
            <a:r>
              <a:rPr lang="en-US">
                <a:latin typeface="Source Sans Pro" panose="020B0503030403020204" pitchFamily="34" charset="0"/>
                <a:ea typeface="Source Sans Pro" panose="020B0503030403020204" pitchFamily="34" charset="0"/>
              </a:rPr>
              <a:t>Single Family Dwellings</a:t>
            </a:r>
          </a:p>
        </p:txBody>
      </p:sp>
      <p:pic>
        <p:nvPicPr>
          <p:cNvPr id="10242" name="Picture 2" descr="C:\Users\Arun\Documents\My Drop Box Docs\Dropbox\DSAT\Graphics - Final\Pie Chart - 3.1 - Map 1+2, plus Qualifier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975" t="1926" r="15173" b="3327"/>
          <a:stretch/>
        </p:blipFill>
        <p:spPr bwMode="auto">
          <a:xfrm>
            <a:off x="8525986" y="7780141"/>
            <a:ext cx="1480026" cy="13038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73662" y="7924260"/>
            <a:ext cx="6915920" cy="1015663"/>
          </a:xfrm>
          <a:prstGeom prst="rect">
            <a:avLst/>
          </a:prstGeom>
          <a:noFill/>
        </p:spPr>
        <p:txBody>
          <a:bodyPr wrap="square" rtlCol="0">
            <a:spAutoFit/>
          </a:bodyPr>
          <a:lstStyle/>
          <a:p>
            <a:r>
              <a:rPr lang="en-US" sz="3000">
                <a:latin typeface="Source Sans Pro" panose="020B0503030403020204" pitchFamily="34" charset="0"/>
                <a:ea typeface="Source Sans Pro" panose="020B0503030403020204" pitchFamily="34" charset="0"/>
              </a:rPr>
              <a:t>Constrained area  = 276,515 Acres (85%)</a:t>
            </a:r>
          </a:p>
          <a:p>
            <a:r>
              <a:rPr lang="en-US" sz="3000">
                <a:latin typeface="Source Sans Pro" panose="020B0503030403020204" pitchFamily="34" charset="0"/>
                <a:ea typeface="Source Sans Pro" panose="020B0503030403020204" pitchFamily="34" charset="0"/>
              </a:rPr>
              <a:t>Unconstrained area  =   47,804 Acres (15%)</a:t>
            </a:r>
          </a:p>
        </p:txBody>
      </p:sp>
      <p:sp>
        <p:nvSpPr>
          <p:cNvPr id="14" name="Title 1">
            <a:extLst>
              <a:ext uri="{FF2B5EF4-FFF2-40B4-BE49-F238E27FC236}">
                <a16:creationId xmlns:a16="http://schemas.microsoft.com/office/drawing/2014/main" id="{DFEB1773-A25F-4425-9985-69669E2B44F2}"/>
              </a:ext>
            </a:extLst>
          </p:cNvPr>
          <p:cNvSpPr txBox="1">
            <a:spLocks/>
          </p:cNvSpPr>
          <p:nvPr/>
        </p:nvSpPr>
        <p:spPr>
          <a:xfrm>
            <a:off x="386508" y="39653"/>
            <a:ext cx="17514983" cy="1482441"/>
          </a:xfrm>
          <a:prstGeom prst="rect">
            <a:avLst/>
          </a:prstGeom>
        </p:spPr>
        <p:txBody>
          <a:bodyPr vert="horz" lIns="0" tIns="45720" rIns="91440" bIns="0" rtlCol="0" anchor="b">
            <a:noAutofit/>
          </a:bodyPr>
          <a:lstStyle>
            <a:lvl1pPr algn="l" defTabSz="1371600" rtl="0" eaLnBrk="1" latinLnBrk="0" hangingPunct="1">
              <a:lnSpc>
                <a:spcPct val="80000"/>
              </a:lnSpc>
              <a:spcBef>
                <a:spcPct val="0"/>
              </a:spcBef>
              <a:buNone/>
              <a:defRPr sz="7200" kern="1200">
                <a:solidFill>
                  <a:srgbClr val="3C90FF"/>
                </a:solidFill>
                <a:latin typeface="Source Sans Pro Light" panose="020B0403030403020204" pitchFamily="34" charset="0"/>
                <a:ea typeface="+mj-ea"/>
                <a:cs typeface="+mj-cs"/>
              </a:defRPr>
            </a:lvl1pPr>
          </a:lstStyle>
          <a:p>
            <a:pPr algn="ctr"/>
            <a:r>
              <a:rPr lang="en-US" b="1">
                <a:solidFill>
                  <a:srgbClr val="00AEEF"/>
                </a:solidFill>
                <a:latin typeface="Source Sans Pro"/>
                <a:ea typeface="Source Sans Pro"/>
              </a:rPr>
              <a:t>County is mostly built out</a:t>
            </a:r>
          </a:p>
        </p:txBody>
      </p:sp>
    </p:spTree>
    <p:extLst>
      <p:ext uri="{BB962C8B-B14F-4D97-AF65-F5344CB8AC3E}">
        <p14:creationId xmlns:p14="http://schemas.microsoft.com/office/powerpoint/2010/main" val="18218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AF274A-0B6B-4C9F-BDB9-A8DAA90C2559}"/>
              </a:ext>
            </a:extLst>
          </p:cNvPr>
          <p:cNvSpPr/>
          <p:nvPr/>
        </p:nvSpPr>
        <p:spPr>
          <a:xfrm>
            <a:off x="8866852" y="1580322"/>
            <a:ext cx="8270528" cy="726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DA6300C-EF77-4554-B6A6-EBFB03EA56D1}"/>
              </a:ext>
            </a:extLst>
          </p:cNvPr>
          <p:cNvSpPr>
            <a:spLocks noGrp="1"/>
          </p:cNvSpPr>
          <p:nvPr>
            <p:ph type="title"/>
          </p:nvPr>
        </p:nvSpPr>
        <p:spPr>
          <a:xfrm>
            <a:off x="5660614" y="4243"/>
            <a:ext cx="8887812" cy="1564324"/>
          </a:xfrm>
        </p:spPr>
        <p:txBody>
          <a:bodyPr>
            <a:normAutofit/>
          </a:bodyPr>
          <a:lstStyle/>
          <a:p>
            <a:r>
              <a:rPr lang="en-US" b="1">
                <a:latin typeface="Source Sans Pro"/>
                <a:ea typeface="Source Sans Pro"/>
              </a:rPr>
              <a:t>Current Land Use</a:t>
            </a:r>
          </a:p>
        </p:txBody>
      </p:sp>
      <p:pic>
        <p:nvPicPr>
          <p:cNvPr id="1026" name="Picture 2" descr="image001">
            <a:extLst>
              <a:ext uri="{FF2B5EF4-FFF2-40B4-BE49-F238E27FC236}">
                <a16:creationId xmlns:a16="http://schemas.microsoft.com/office/drawing/2014/main" id="{A46B6E50-5BB5-4638-B9F5-6721F7C4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083" y="1815320"/>
            <a:ext cx="10110487" cy="75244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5424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2F41368-5C89-405B-A642-65851A2DA001}" vid="{798D8692-D4D7-4C7F-98C9-8A678D7BB9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e32a7b7-3d2f-43e1-9c57-8dff4cb79b67">
      <UserInfo>
        <DisplayName>Findley, Steve</DisplayName>
        <AccountId>28</AccountId>
        <AccountType/>
      </UserInfo>
      <UserInfo>
        <DisplayName>Wright, Gwen</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B1DD3A45C69A47AD1ED450FB86BC1D" ma:contentTypeVersion="12" ma:contentTypeDescription="Create a new document." ma:contentTypeScope="" ma:versionID="9fa68d6aeda47b14cfc6c0e5f8b81c06">
  <xsd:schema xmlns:xsd="http://www.w3.org/2001/XMLSchema" xmlns:xs="http://www.w3.org/2001/XMLSchema" xmlns:p="http://schemas.microsoft.com/office/2006/metadata/properties" xmlns:ns2="7b57586f-41d0-4811-9769-3c73041ad183" xmlns:ns3="7e32a7b7-3d2f-43e1-9c57-8dff4cb79b67" targetNamespace="http://schemas.microsoft.com/office/2006/metadata/properties" ma:root="true" ma:fieldsID="6024eeb2409db75c663b5f72469236b4" ns2:_="" ns3:_="">
    <xsd:import namespace="7b57586f-41d0-4811-9769-3c73041ad183"/>
    <xsd:import namespace="7e32a7b7-3d2f-43e1-9c57-8dff4cb79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7586f-41d0-4811-9769-3c73041ad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32a7b7-3d2f-43e1-9c57-8dff4cb79b6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F9A37E-A077-4B1A-B3C4-18F439CD5338}">
  <ds:schemaRefs>
    <ds:schemaRef ds:uri="http://schemas.microsoft.com/sharepoint/v3/contenttype/forms"/>
  </ds:schemaRefs>
</ds:datastoreItem>
</file>

<file path=customXml/itemProps2.xml><?xml version="1.0" encoding="utf-8"?>
<ds:datastoreItem xmlns:ds="http://schemas.openxmlformats.org/officeDocument/2006/customXml" ds:itemID="{C11DBEAB-5DED-4484-AFB2-E38B84F90315}">
  <ds:schemaRefs>
    <ds:schemaRef ds:uri="http://purl.org/dc/elements/1.1/"/>
    <ds:schemaRef ds:uri="http://schemas.microsoft.com/office/2006/documentManagement/types"/>
    <ds:schemaRef ds:uri="http://schemas.microsoft.com/office/infopath/2007/PartnerControls"/>
    <ds:schemaRef ds:uri="7b57586f-41d0-4811-9769-3c73041ad183"/>
    <ds:schemaRef ds:uri="http://purl.org/dc/terms/"/>
    <ds:schemaRef ds:uri="7e32a7b7-3d2f-43e1-9c57-8dff4cb79b6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0764A99-4086-4141-A095-C6101A47A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7586f-41d0-4811-9769-3c73041ad183"/>
    <ds:schemaRef ds:uri="7e32a7b7-3d2f-43e1-9c57-8dff4cb79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1.0 planning</Template>
  <TotalTime>0</TotalTime>
  <Words>1614</Words>
  <Application>Microsoft Office PowerPoint</Application>
  <PresentationFormat>Custom</PresentationFormat>
  <Paragraphs>183</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Myriad Pro</vt:lpstr>
      <vt:lpstr>Source Sans Pro</vt:lpstr>
      <vt:lpstr>Calibri</vt:lpstr>
      <vt:lpstr>Arial</vt:lpstr>
      <vt:lpstr>Source Sans Pro Semibold</vt:lpstr>
      <vt:lpstr>Calibri Light</vt:lpstr>
      <vt:lpstr>Wingdings</vt:lpstr>
      <vt:lpstr>Source Sans Pro Light</vt:lpstr>
      <vt:lpstr>Office Theme</vt:lpstr>
      <vt:lpstr>PowerPoint Presentation</vt:lpstr>
      <vt:lpstr>Today’s presentation</vt:lpstr>
      <vt:lpstr>Introduction-Context-Rationale</vt:lpstr>
      <vt:lpstr>PowerPoint Presentation</vt:lpstr>
      <vt:lpstr>PowerPoint Presentation</vt:lpstr>
      <vt:lpstr>        Housing Growth Not Meeting Needs of Growing Population </vt:lpstr>
      <vt:lpstr>Other Trends and challenges</vt:lpstr>
      <vt:lpstr>PowerPoint Presentation</vt:lpstr>
      <vt:lpstr>Current Land Use</vt:lpstr>
      <vt:lpstr>Planning Framework</vt:lpstr>
      <vt:lpstr>Overall Vision</vt:lpstr>
      <vt:lpstr>Key Themes</vt:lpstr>
      <vt:lpstr>PowerPoint Presentation</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cp:lastPrinted>2017-08-23T20:31:13Z</cp:lastPrinted>
  <dcterms:created xsi:type="dcterms:W3CDTF">2019-10-31T13:12:11Z</dcterms:created>
  <dcterms:modified xsi:type="dcterms:W3CDTF">2020-07-21T22:39:12Z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0x010100D2B1DD3A45C69A47AD1ED450FB86BC1D</vt:lpwstr>
  </property>
</Properties>
</file>