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324" r:id="rId4"/>
    <p:sldMasterId id="2147484296" r:id="rId5"/>
  </p:sldMasterIdLst>
  <p:notesMasterIdLst>
    <p:notesMasterId r:id="rId34"/>
  </p:notesMasterIdLst>
  <p:handoutMasterIdLst>
    <p:handoutMasterId r:id="rId35"/>
  </p:handoutMasterIdLst>
  <p:sldIdLst>
    <p:sldId id="816" r:id="rId6"/>
    <p:sldId id="693" r:id="rId7"/>
    <p:sldId id="657" r:id="rId8"/>
    <p:sldId id="648" r:id="rId9"/>
    <p:sldId id="762" r:id="rId10"/>
    <p:sldId id="811" r:id="rId11"/>
    <p:sldId id="799" r:id="rId12"/>
    <p:sldId id="796" r:id="rId13"/>
    <p:sldId id="812" r:id="rId14"/>
    <p:sldId id="785" r:id="rId15"/>
    <p:sldId id="804" r:id="rId16"/>
    <p:sldId id="797" r:id="rId17"/>
    <p:sldId id="798" r:id="rId18"/>
    <p:sldId id="805" r:id="rId19"/>
    <p:sldId id="806" r:id="rId20"/>
    <p:sldId id="788" r:id="rId21"/>
    <p:sldId id="789" r:id="rId22"/>
    <p:sldId id="817" r:id="rId23"/>
    <p:sldId id="813" r:id="rId24"/>
    <p:sldId id="809" r:id="rId25"/>
    <p:sldId id="807" r:id="rId26"/>
    <p:sldId id="808" r:id="rId27"/>
    <p:sldId id="787" r:id="rId28"/>
    <p:sldId id="795" r:id="rId29"/>
    <p:sldId id="779" r:id="rId30"/>
    <p:sldId id="780" r:id="rId31"/>
    <p:sldId id="810" r:id="rId32"/>
    <p:sldId id="793" r:id="rId33"/>
  </p:sldIdLst>
  <p:sldSz cx="7772400" cy="51435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4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2DB819-2B25-4E4E-0FEC-0BBF68C0076F}" name="Bruskin, Heather Bois." initials="BB" userId="S::bruskh01@montgomerycountymd.gov::2e941bc2-704d-404c-a8a4-dd1dbe07c31b" providerId="AD"/>
  <p188:author id="{83D26721-E1DC-78BA-9078-19A60D45D5ED}" name="Shaw, Lindsey (DEP)" initials="SL(" userId="S::shawli02@MontgomeryCountyMD.gov::bbe0f977-5261-4d6b-aeea-a14bc71ebafd" providerId="AD"/>
  <p188:author id="{5E2F4B41-26FA-96D7-C9EC-44748F92B802}" name="Good, Jeremy" initials="GJ" userId="S::GOODJE01@MontgomeryCountyMD.gov::bf410247-f0c6-4eee-b362-92ddfc90c012" providerId="AD"/>
  <p188:author id="{C83F554E-FD96-A2D4-0CC3-C982EFB52B45}" name="Hoy, Allison M." initials="HAM" userId="S::HOYALL01@MontgomeryCountyMD.gov::471a8d3b-6b74-426e-9f25-71897ae2fe35" providerId="AD"/>
  <p188:author id="{0F2114B9-9721-6247-82E8-671E8091A3E0}" name="Shaw, Lindsey (DEP)" initials="S(" userId="S::shawli02@montgomerycountymd.gov::bbe0f977-5261-4d6b-aeea-a14bc71ebafd" providerId="AD"/>
  <p188:author id="{2AECA5C7-E222-3C8B-153E-BE42BECDEDE9}" name="Murphy, Rafael P." initials="MRP" userId="S::MURPHR04@montgomerycountymd.gov::f816572c-ff7f-4f17-8a95-a134cac3435d" providerId="AD"/>
  <p188:author id="{F61C5FCA-E96B-5C5D-1F7B-012F1A9723FB}" name="Nardi, Catherine" initials="NC" userId="S::nardic01@montgomerycountymd.gov::ba810969-de78-4c04-9193-5bc9a5231e3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59DD5E"/>
    <a:srgbClr val="66FF66"/>
    <a:srgbClr val="66FF33"/>
    <a:srgbClr val="FF9900"/>
    <a:srgbClr val="9A7044"/>
    <a:srgbClr val="2C79C7"/>
    <a:srgbClr val="C6BAA3"/>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603D2B-DD3B-4828-B06F-53B6193248B8}" v="138" dt="2024-12-05T15:33:52.140"/>
    <p1510:client id="{B27DD586-320B-40E2-A4C3-40A4BEEDE1FF}" v="5" dt="2024-12-06T14:33:06.8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9" d="100"/>
          <a:sy n="139" d="100"/>
        </p:scale>
        <p:origin x="1404" y="120"/>
      </p:cViewPr>
      <p:guideLst>
        <p:guide orient="horz" pos="1620"/>
        <p:guide pos="242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notesMaster" Target="notesMasters/notesMaster1.xml"/><Relationship Id="rId42"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avets, Olga" userId="c97ea085-a0ba-4659-86ff-fc6121ffdd34" providerId="ADAL" clId="{B27DD586-320B-40E2-A4C3-40A4BEEDE1FF}"/>
    <pc:docChg chg="custSel modSld">
      <pc:chgData name="Kravets, Olga" userId="c97ea085-a0ba-4659-86ff-fc6121ffdd34" providerId="ADAL" clId="{B27DD586-320B-40E2-A4C3-40A4BEEDE1FF}" dt="2024-12-06T14:33:06.884" v="2"/>
      <pc:docMkLst>
        <pc:docMk/>
      </pc:docMkLst>
      <pc:sldChg chg="addSp delSp modSp mod">
        <pc:chgData name="Kravets, Olga" userId="c97ea085-a0ba-4659-86ff-fc6121ffdd34" providerId="ADAL" clId="{B27DD586-320B-40E2-A4C3-40A4BEEDE1FF}" dt="2024-12-06T14:33:06.884" v="2"/>
        <pc:sldMkLst>
          <pc:docMk/>
          <pc:sldMk cId="3403497835" sldId="811"/>
        </pc:sldMkLst>
        <pc:graphicFrameChg chg="add mod">
          <ac:chgData name="Kravets, Olga" userId="c97ea085-a0ba-4659-86ff-fc6121ffdd34" providerId="ADAL" clId="{B27DD586-320B-40E2-A4C3-40A4BEEDE1FF}" dt="2024-12-06T14:32:58.576" v="1"/>
          <ac:graphicFrameMkLst>
            <pc:docMk/>
            <pc:sldMk cId="3403497835" sldId="811"/>
            <ac:graphicFrameMk id="2" creationId="{284F2A15-AC73-9B27-8195-D393354918BB}"/>
          </ac:graphicFrameMkLst>
        </pc:graphicFrameChg>
        <pc:picChg chg="add">
          <ac:chgData name="Kravets, Olga" userId="c97ea085-a0ba-4659-86ff-fc6121ffdd34" providerId="ADAL" clId="{B27DD586-320B-40E2-A4C3-40A4BEEDE1FF}" dt="2024-12-06T14:33:06.884" v="2"/>
          <ac:picMkLst>
            <pc:docMk/>
            <pc:sldMk cId="3403497835" sldId="811"/>
            <ac:picMk id="4" creationId="{5BF65780-0946-6791-C95F-D7174AF1E43D}"/>
          </ac:picMkLst>
        </pc:picChg>
        <pc:picChg chg="del">
          <ac:chgData name="Kravets, Olga" userId="c97ea085-a0ba-4659-86ff-fc6121ffdd34" providerId="ADAL" clId="{B27DD586-320B-40E2-A4C3-40A4BEEDE1FF}" dt="2024-12-06T14:32:57.418" v="0" actId="478"/>
          <ac:picMkLst>
            <pc:docMk/>
            <pc:sldMk cId="3403497835" sldId="811"/>
            <ac:picMk id="7" creationId="{AECE5E0F-7677-46DB-807D-064D7DAF7C52}"/>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E18DFB-83EE-48E3-92CE-A99A2DBD5CA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23B9DE55-C2E2-4943-A505-90F0836A4773}">
      <dgm:prSet/>
      <dgm:spPr/>
      <dgm:t>
        <a:bodyPr/>
        <a:lstStyle/>
        <a:p>
          <a:r>
            <a:rPr lang="en-US" b="1" dirty="0"/>
            <a:t>Coversheet </a:t>
          </a:r>
        </a:p>
        <a:p>
          <a:r>
            <a:rPr lang="en-US" dirty="0"/>
            <a:t>Condenses all key information into a single page for easy reference by both Grantee and Grantor </a:t>
          </a:r>
        </a:p>
      </dgm:t>
    </dgm:pt>
    <dgm:pt modelId="{6EF4E7E5-C1DD-4A91-B9D8-BBFFF65924D2}" type="parTrans" cxnId="{0A65D77C-6BAB-4A71-A2A3-63E6DCCCD6C7}">
      <dgm:prSet/>
      <dgm:spPr/>
      <dgm:t>
        <a:bodyPr/>
        <a:lstStyle/>
        <a:p>
          <a:endParaRPr lang="en-US"/>
        </a:p>
      </dgm:t>
    </dgm:pt>
    <dgm:pt modelId="{69647C25-3AF6-4D2C-9130-770A2B47942B}" type="sibTrans" cxnId="{0A65D77C-6BAB-4A71-A2A3-63E6DCCCD6C7}">
      <dgm:prSet/>
      <dgm:spPr/>
      <dgm:t>
        <a:bodyPr/>
        <a:lstStyle/>
        <a:p>
          <a:endParaRPr lang="en-US"/>
        </a:p>
      </dgm:t>
    </dgm:pt>
    <dgm:pt modelId="{0F939DDB-1200-47B5-A244-2EFA7AAFE33D}">
      <dgm:prSet/>
      <dgm:spPr/>
      <dgm:t>
        <a:bodyPr/>
        <a:lstStyle/>
        <a:p>
          <a:r>
            <a:rPr lang="en-US" b="1" dirty="0"/>
            <a:t>List of Attachments (page 2) </a:t>
          </a:r>
        </a:p>
        <a:p>
          <a:r>
            <a:rPr lang="en-US" b="1" dirty="0"/>
            <a:t> </a:t>
          </a:r>
          <a:r>
            <a:rPr lang="en-US" dirty="0"/>
            <a:t>Lists the key documents that are part of the Grant Agreement providing details on implementation scope.</a:t>
          </a:r>
        </a:p>
      </dgm:t>
    </dgm:pt>
    <dgm:pt modelId="{63EE7DA0-2639-42A9-8630-08708715867B}" type="parTrans" cxnId="{17A16CB5-BD62-4C1F-AB53-C0E391C39F4F}">
      <dgm:prSet/>
      <dgm:spPr/>
      <dgm:t>
        <a:bodyPr/>
        <a:lstStyle/>
        <a:p>
          <a:endParaRPr lang="en-US"/>
        </a:p>
      </dgm:t>
    </dgm:pt>
    <dgm:pt modelId="{E9FCE6AE-D176-45BD-93F8-6814EF34BB36}" type="sibTrans" cxnId="{17A16CB5-BD62-4C1F-AB53-C0E391C39F4F}">
      <dgm:prSet/>
      <dgm:spPr/>
      <dgm:t>
        <a:bodyPr/>
        <a:lstStyle/>
        <a:p>
          <a:endParaRPr lang="en-US"/>
        </a:p>
      </dgm:t>
    </dgm:pt>
    <dgm:pt modelId="{0397D44E-CF25-4C59-A125-EFD0B56F377F}">
      <dgm:prSet/>
      <dgm:spPr/>
      <dgm:t>
        <a:bodyPr/>
        <a:lstStyle/>
        <a:p>
          <a:r>
            <a:rPr lang="en-US" b="1" dirty="0"/>
            <a:t>Order of Authority (Page 2) </a:t>
          </a:r>
        </a:p>
        <a:p>
          <a:r>
            <a:rPr lang="en-US" b="1" dirty="0"/>
            <a:t> </a:t>
          </a:r>
          <a:r>
            <a:rPr lang="en-US" dirty="0"/>
            <a:t>List the order of authority of documents (which trumps the others) if there is a conflict between different documents in the Grant Agreement package</a:t>
          </a:r>
        </a:p>
      </dgm:t>
    </dgm:pt>
    <dgm:pt modelId="{E3F4F464-C55E-4D22-9AF1-D9466B3D0800}" type="parTrans" cxnId="{2FC6187E-0339-4B23-BD98-4DC671D148B5}">
      <dgm:prSet/>
      <dgm:spPr/>
      <dgm:t>
        <a:bodyPr/>
        <a:lstStyle/>
        <a:p>
          <a:endParaRPr lang="en-US"/>
        </a:p>
      </dgm:t>
    </dgm:pt>
    <dgm:pt modelId="{B3864DF7-2C54-4140-BC1B-E70867839FDA}" type="sibTrans" cxnId="{2FC6187E-0339-4B23-BD98-4DC671D148B5}">
      <dgm:prSet/>
      <dgm:spPr/>
      <dgm:t>
        <a:bodyPr/>
        <a:lstStyle/>
        <a:p>
          <a:endParaRPr lang="en-US"/>
        </a:p>
      </dgm:t>
    </dgm:pt>
    <dgm:pt modelId="{39DC3D0E-E4B8-492C-ADD6-2700DCB50E59}">
      <dgm:prSet/>
      <dgm:spPr/>
      <dgm:t>
        <a:bodyPr/>
        <a:lstStyle/>
        <a:p>
          <a:r>
            <a:rPr lang="en-US" b="1" dirty="0"/>
            <a:t>Data Elements</a:t>
          </a:r>
          <a:r>
            <a:rPr lang="en-US" dirty="0"/>
            <a:t> </a:t>
          </a:r>
        </a:p>
        <a:p>
          <a:r>
            <a:rPr lang="en-US" dirty="0"/>
            <a:t>Specifically define roles, terms, standards, processes, and timelines for various aspects of implementation</a:t>
          </a:r>
        </a:p>
      </dgm:t>
    </dgm:pt>
    <dgm:pt modelId="{91E44195-6B5B-4793-A6B9-A9B7712D0AFE}" type="parTrans" cxnId="{1E73A725-AD68-4FC8-9AE8-CB8CB23C1FDA}">
      <dgm:prSet/>
      <dgm:spPr/>
      <dgm:t>
        <a:bodyPr/>
        <a:lstStyle/>
        <a:p>
          <a:endParaRPr lang="en-US"/>
        </a:p>
      </dgm:t>
    </dgm:pt>
    <dgm:pt modelId="{DB95AC8A-067B-4AC6-85E6-6A87B42E33CA}" type="sibTrans" cxnId="{1E73A725-AD68-4FC8-9AE8-CB8CB23C1FDA}">
      <dgm:prSet/>
      <dgm:spPr/>
      <dgm:t>
        <a:bodyPr/>
        <a:lstStyle/>
        <a:p>
          <a:endParaRPr lang="en-US"/>
        </a:p>
      </dgm:t>
    </dgm:pt>
    <dgm:pt modelId="{72F210B0-08FC-467B-BF81-EFBDBDC23EA8}">
      <dgm:prSet/>
      <dgm:spPr/>
      <dgm:t>
        <a:bodyPr/>
        <a:lstStyle/>
        <a:p>
          <a:r>
            <a:rPr lang="en-US" b="1" dirty="0"/>
            <a:t>Signatures </a:t>
          </a:r>
        </a:p>
        <a:p>
          <a:r>
            <a:rPr lang="en-US" dirty="0"/>
            <a:t>Captures the signatures of all key parties. Grant Agreement is Finalized when all three parties have signed the document</a:t>
          </a:r>
        </a:p>
      </dgm:t>
    </dgm:pt>
    <dgm:pt modelId="{A6D9286F-91BD-49F4-8069-701EB723D53B}" type="parTrans" cxnId="{8137DE63-5FDD-4F78-9A55-B5ED51B83E4C}">
      <dgm:prSet/>
      <dgm:spPr/>
      <dgm:t>
        <a:bodyPr/>
        <a:lstStyle/>
        <a:p>
          <a:endParaRPr lang="en-US"/>
        </a:p>
      </dgm:t>
    </dgm:pt>
    <dgm:pt modelId="{6F5775AC-D7EA-4E0A-9684-3EC52A962A2D}" type="sibTrans" cxnId="{8137DE63-5FDD-4F78-9A55-B5ED51B83E4C}">
      <dgm:prSet/>
      <dgm:spPr/>
      <dgm:t>
        <a:bodyPr/>
        <a:lstStyle/>
        <a:p>
          <a:endParaRPr lang="en-US"/>
        </a:p>
      </dgm:t>
    </dgm:pt>
    <dgm:pt modelId="{495C3541-A253-4255-A828-D1B6751B8AE6}">
      <dgm:prSet/>
      <dgm:spPr/>
      <dgm:t>
        <a:bodyPr/>
        <a:lstStyle/>
        <a:p>
          <a:r>
            <a:rPr lang="en-US" b="1" dirty="0"/>
            <a:t>General Conditions</a:t>
          </a:r>
        </a:p>
        <a:p>
          <a:r>
            <a:rPr lang="en-US" b="1" dirty="0"/>
            <a:t> </a:t>
          </a:r>
          <a:r>
            <a:rPr lang="en-US" dirty="0"/>
            <a:t>Additional, more general, and inflexible requirements for all County Grant Agreements</a:t>
          </a:r>
        </a:p>
      </dgm:t>
    </dgm:pt>
    <dgm:pt modelId="{0A8C1179-73DA-4329-AE58-4E5D103EBAE5}" type="parTrans" cxnId="{FC3766A0-C391-457C-97DF-1012FF098A5D}">
      <dgm:prSet/>
      <dgm:spPr/>
      <dgm:t>
        <a:bodyPr/>
        <a:lstStyle/>
        <a:p>
          <a:endParaRPr lang="en-US"/>
        </a:p>
      </dgm:t>
    </dgm:pt>
    <dgm:pt modelId="{CE778BA9-C78F-4C65-9DCF-0A7C8B1F9F46}" type="sibTrans" cxnId="{FC3766A0-C391-457C-97DF-1012FF098A5D}">
      <dgm:prSet/>
      <dgm:spPr/>
      <dgm:t>
        <a:bodyPr/>
        <a:lstStyle/>
        <a:p>
          <a:endParaRPr lang="en-US"/>
        </a:p>
      </dgm:t>
    </dgm:pt>
    <dgm:pt modelId="{D29B5F07-78C8-46A2-B448-F851A3A24363}" type="pres">
      <dgm:prSet presAssocID="{01E18DFB-83EE-48E3-92CE-A99A2DBD5CAB}" presName="diagram" presStyleCnt="0">
        <dgm:presLayoutVars>
          <dgm:dir/>
          <dgm:resizeHandles val="exact"/>
        </dgm:presLayoutVars>
      </dgm:prSet>
      <dgm:spPr/>
    </dgm:pt>
    <dgm:pt modelId="{E168FAA0-5264-4947-B6AB-5C97EFFC8155}" type="pres">
      <dgm:prSet presAssocID="{23B9DE55-C2E2-4943-A505-90F0836A4773}" presName="node" presStyleLbl="node1" presStyleIdx="0" presStyleCnt="6">
        <dgm:presLayoutVars>
          <dgm:bulletEnabled val="1"/>
        </dgm:presLayoutVars>
      </dgm:prSet>
      <dgm:spPr/>
    </dgm:pt>
    <dgm:pt modelId="{6B6400C9-D4F2-4E81-A044-CB36E5C97403}" type="pres">
      <dgm:prSet presAssocID="{69647C25-3AF6-4D2C-9130-770A2B47942B}" presName="sibTrans" presStyleCnt="0"/>
      <dgm:spPr/>
    </dgm:pt>
    <dgm:pt modelId="{FCDABE9E-ADA2-4FFD-BE95-20B7E259C6CA}" type="pres">
      <dgm:prSet presAssocID="{0F939DDB-1200-47B5-A244-2EFA7AAFE33D}" presName="node" presStyleLbl="node1" presStyleIdx="1" presStyleCnt="6">
        <dgm:presLayoutVars>
          <dgm:bulletEnabled val="1"/>
        </dgm:presLayoutVars>
      </dgm:prSet>
      <dgm:spPr/>
    </dgm:pt>
    <dgm:pt modelId="{6F91C193-4479-4D1D-8B77-115988573FC2}" type="pres">
      <dgm:prSet presAssocID="{E9FCE6AE-D176-45BD-93F8-6814EF34BB36}" presName="sibTrans" presStyleCnt="0"/>
      <dgm:spPr/>
    </dgm:pt>
    <dgm:pt modelId="{1DA92BD5-B1C8-4453-A3DD-DD07F923288C}" type="pres">
      <dgm:prSet presAssocID="{0397D44E-CF25-4C59-A125-EFD0B56F377F}" presName="node" presStyleLbl="node1" presStyleIdx="2" presStyleCnt="6">
        <dgm:presLayoutVars>
          <dgm:bulletEnabled val="1"/>
        </dgm:presLayoutVars>
      </dgm:prSet>
      <dgm:spPr/>
    </dgm:pt>
    <dgm:pt modelId="{C8156D24-A7F7-4F3E-B212-82BCFBC2ED15}" type="pres">
      <dgm:prSet presAssocID="{B3864DF7-2C54-4140-BC1B-E70867839FDA}" presName="sibTrans" presStyleCnt="0"/>
      <dgm:spPr/>
    </dgm:pt>
    <dgm:pt modelId="{2966B322-8E35-4621-8C8D-7CCCF9261368}" type="pres">
      <dgm:prSet presAssocID="{39DC3D0E-E4B8-492C-ADD6-2700DCB50E59}" presName="node" presStyleLbl="node1" presStyleIdx="3" presStyleCnt="6">
        <dgm:presLayoutVars>
          <dgm:bulletEnabled val="1"/>
        </dgm:presLayoutVars>
      </dgm:prSet>
      <dgm:spPr/>
    </dgm:pt>
    <dgm:pt modelId="{2ECE2A90-F80F-43C4-ADA3-F54AE5500CFE}" type="pres">
      <dgm:prSet presAssocID="{DB95AC8A-067B-4AC6-85E6-6A87B42E33CA}" presName="sibTrans" presStyleCnt="0"/>
      <dgm:spPr/>
    </dgm:pt>
    <dgm:pt modelId="{C04344AD-F8C0-417D-991B-5B6C567CE6C5}" type="pres">
      <dgm:prSet presAssocID="{72F210B0-08FC-467B-BF81-EFBDBDC23EA8}" presName="node" presStyleLbl="node1" presStyleIdx="4" presStyleCnt="6">
        <dgm:presLayoutVars>
          <dgm:bulletEnabled val="1"/>
        </dgm:presLayoutVars>
      </dgm:prSet>
      <dgm:spPr/>
    </dgm:pt>
    <dgm:pt modelId="{74A7B50B-77E5-4278-8DA0-5F7B70F84FE9}" type="pres">
      <dgm:prSet presAssocID="{6F5775AC-D7EA-4E0A-9684-3EC52A962A2D}" presName="sibTrans" presStyleCnt="0"/>
      <dgm:spPr/>
    </dgm:pt>
    <dgm:pt modelId="{F4CE7D4B-6F47-427E-90B1-E8804956E4F7}" type="pres">
      <dgm:prSet presAssocID="{495C3541-A253-4255-A828-D1B6751B8AE6}" presName="node" presStyleLbl="node1" presStyleIdx="5" presStyleCnt="6">
        <dgm:presLayoutVars>
          <dgm:bulletEnabled val="1"/>
        </dgm:presLayoutVars>
      </dgm:prSet>
      <dgm:spPr/>
    </dgm:pt>
  </dgm:ptLst>
  <dgm:cxnLst>
    <dgm:cxn modelId="{797A1D24-5192-469C-86A5-E0B0E420E972}" type="presOf" srcId="{495C3541-A253-4255-A828-D1B6751B8AE6}" destId="{F4CE7D4B-6F47-427E-90B1-E8804956E4F7}" srcOrd="0" destOrd="0" presId="urn:microsoft.com/office/officeart/2005/8/layout/default"/>
    <dgm:cxn modelId="{1E73A725-AD68-4FC8-9AE8-CB8CB23C1FDA}" srcId="{01E18DFB-83EE-48E3-92CE-A99A2DBD5CAB}" destId="{39DC3D0E-E4B8-492C-ADD6-2700DCB50E59}" srcOrd="3" destOrd="0" parTransId="{91E44195-6B5B-4793-A6B9-A9B7712D0AFE}" sibTransId="{DB95AC8A-067B-4AC6-85E6-6A87B42E33CA}"/>
    <dgm:cxn modelId="{B618A83B-5A33-4522-9A99-33DEE49CA412}" type="presOf" srcId="{72F210B0-08FC-467B-BF81-EFBDBDC23EA8}" destId="{C04344AD-F8C0-417D-991B-5B6C567CE6C5}" srcOrd="0" destOrd="0" presId="urn:microsoft.com/office/officeart/2005/8/layout/default"/>
    <dgm:cxn modelId="{8137DE63-5FDD-4F78-9A55-B5ED51B83E4C}" srcId="{01E18DFB-83EE-48E3-92CE-A99A2DBD5CAB}" destId="{72F210B0-08FC-467B-BF81-EFBDBDC23EA8}" srcOrd="4" destOrd="0" parTransId="{A6D9286F-91BD-49F4-8069-701EB723D53B}" sibTransId="{6F5775AC-D7EA-4E0A-9684-3EC52A962A2D}"/>
    <dgm:cxn modelId="{0A65D77C-6BAB-4A71-A2A3-63E6DCCCD6C7}" srcId="{01E18DFB-83EE-48E3-92CE-A99A2DBD5CAB}" destId="{23B9DE55-C2E2-4943-A505-90F0836A4773}" srcOrd="0" destOrd="0" parTransId="{6EF4E7E5-C1DD-4A91-B9D8-BBFFF65924D2}" sibTransId="{69647C25-3AF6-4D2C-9130-770A2B47942B}"/>
    <dgm:cxn modelId="{50D40E7D-A39B-4C6E-AE8F-334A7E437148}" type="presOf" srcId="{01E18DFB-83EE-48E3-92CE-A99A2DBD5CAB}" destId="{D29B5F07-78C8-46A2-B448-F851A3A24363}" srcOrd="0" destOrd="0" presId="urn:microsoft.com/office/officeart/2005/8/layout/default"/>
    <dgm:cxn modelId="{2FC6187E-0339-4B23-BD98-4DC671D148B5}" srcId="{01E18DFB-83EE-48E3-92CE-A99A2DBD5CAB}" destId="{0397D44E-CF25-4C59-A125-EFD0B56F377F}" srcOrd="2" destOrd="0" parTransId="{E3F4F464-C55E-4D22-9AF1-D9466B3D0800}" sibTransId="{B3864DF7-2C54-4140-BC1B-E70867839FDA}"/>
    <dgm:cxn modelId="{FC3766A0-C391-457C-97DF-1012FF098A5D}" srcId="{01E18DFB-83EE-48E3-92CE-A99A2DBD5CAB}" destId="{495C3541-A253-4255-A828-D1B6751B8AE6}" srcOrd="5" destOrd="0" parTransId="{0A8C1179-73DA-4329-AE58-4E5D103EBAE5}" sibTransId="{CE778BA9-C78F-4C65-9DCF-0A7C8B1F9F46}"/>
    <dgm:cxn modelId="{B90ED7A2-A4A7-4568-AA31-D2FE8EF09D9E}" type="presOf" srcId="{0397D44E-CF25-4C59-A125-EFD0B56F377F}" destId="{1DA92BD5-B1C8-4453-A3DD-DD07F923288C}" srcOrd="0" destOrd="0" presId="urn:microsoft.com/office/officeart/2005/8/layout/default"/>
    <dgm:cxn modelId="{C06BDFAB-8235-4A9C-BC98-0269475BA3AA}" type="presOf" srcId="{0F939DDB-1200-47B5-A244-2EFA7AAFE33D}" destId="{FCDABE9E-ADA2-4FFD-BE95-20B7E259C6CA}" srcOrd="0" destOrd="0" presId="urn:microsoft.com/office/officeart/2005/8/layout/default"/>
    <dgm:cxn modelId="{17A16CB5-BD62-4C1F-AB53-C0E391C39F4F}" srcId="{01E18DFB-83EE-48E3-92CE-A99A2DBD5CAB}" destId="{0F939DDB-1200-47B5-A244-2EFA7AAFE33D}" srcOrd="1" destOrd="0" parTransId="{63EE7DA0-2639-42A9-8630-08708715867B}" sibTransId="{E9FCE6AE-D176-45BD-93F8-6814EF34BB36}"/>
    <dgm:cxn modelId="{3BFEDEE4-8D8A-4074-8E66-45B99C43180C}" type="presOf" srcId="{23B9DE55-C2E2-4943-A505-90F0836A4773}" destId="{E168FAA0-5264-4947-B6AB-5C97EFFC8155}" srcOrd="0" destOrd="0" presId="urn:microsoft.com/office/officeart/2005/8/layout/default"/>
    <dgm:cxn modelId="{37F675EB-24C2-48B2-9A3A-A38EB6289DD2}" type="presOf" srcId="{39DC3D0E-E4B8-492C-ADD6-2700DCB50E59}" destId="{2966B322-8E35-4621-8C8D-7CCCF9261368}" srcOrd="0" destOrd="0" presId="urn:microsoft.com/office/officeart/2005/8/layout/default"/>
    <dgm:cxn modelId="{F688BF8F-420D-4094-BFE6-20FDC8216E48}" type="presParOf" srcId="{D29B5F07-78C8-46A2-B448-F851A3A24363}" destId="{E168FAA0-5264-4947-B6AB-5C97EFFC8155}" srcOrd="0" destOrd="0" presId="urn:microsoft.com/office/officeart/2005/8/layout/default"/>
    <dgm:cxn modelId="{FE075787-0A14-42DD-B72C-E1480028B570}" type="presParOf" srcId="{D29B5F07-78C8-46A2-B448-F851A3A24363}" destId="{6B6400C9-D4F2-4E81-A044-CB36E5C97403}" srcOrd="1" destOrd="0" presId="urn:microsoft.com/office/officeart/2005/8/layout/default"/>
    <dgm:cxn modelId="{67E0AE9E-BF8D-440F-BEB2-0B1B8C27375B}" type="presParOf" srcId="{D29B5F07-78C8-46A2-B448-F851A3A24363}" destId="{FCDABE9E-ADA2-4FFD-BE95-20B7E259C6CA}" srcOrd="2" destOrd="0" presId="urn:microsoft.com/office/officeart/2005/8/layout/default"/>
    <dgm:cxn modelId="{632572EC-B537-4F92-861C-2FFDCA74CEEA}" type="presParOf" srcId="{D29B5F07-78C8-46A2-B448-F851A3A24363}" destId="{6F91C193-4479-4D1D-8B77-115988573FC2}" srcOrd="3" destOrd="0" presId="urn:microsoft.com/office/officeart/2005/8/layout/default"/>
    <dgm:cxn modelId="{1C887DB3-BD39-443D-9BF5-19648820FDBD}" type="presParOf" srcId="{D29B5F07-78C8-46A2-B448-F851A3A24363}" destId="{1DA92BD5-B1C8-4453-A3DD-DD07F923288C}" srcOrd="4" destOrd="0" presId="urn:microsoft.com/office/officeart/2005/8/layout/default"/>
    <dgm:cxn modelId="{3C69B1A9-3D41-4362-8746-004FFAC274C1}" type="presParOf" srcId="{D29B5F07-78C8-46A2-B448-F851A3A24363}" destId="{C8156D24-A7F7-4F3E-B212-82BCFBC2ED15}" srcOrd="5" destOrd="0" presId="urn:microsoft.com/office/officeart/2005/8/layout/default"/>
    <dgm:cxn modelId="{CE4E9C9D-3E96-44A7-BAD7-0444D7FD634E}" type="presParOf" srcId="{D29B5F07-78C8-46A2-B448-F851A3A24363}" destId="{2966B322-8E35-4621-8C8D-7CCCF9261368}" srcOrd="6" destOrd="0" presId="urn:microsoft.com/office/officeart/2005/8/layout/default"/>
    <dgm:cxn modelId="{4C3532CD-132F-4E49-8CC9-6AAEED047080}" type="presParOf" srcId="{D29B5F07-78C8-46A2-B448-F851A3A24363}" destId="{2ECE2A90-F80F-43C4-ADA3-F54AE5500CFE}" srcOrd="7" destOrd="0" presId="urn:microsoft.com/office/officeart/2005/8/layout/default"/>
    <dgm:cxn modelId="{F8525774-A79B-49E3-895D-4866C46B3E12}" type="presParOf" srcId="{D29B5F07-78C8-46A2-B448-F851A3A24363}" destId="{C04344AD-F8C0-417D-991B-5B6C567CE6C5}" srcOrd="8" destOrd="0" presId="urn:microsoft.com/office/officeart/2005/8/layout/default"/>
    <dgm:cxn modelId="{E11842B0-D22E-45EA-86EE-75289DC28AE7}" type="presParOf" srcId="{D29B5F07-78C8-46A2-B448-F851A3A24363}" destId="{74A7B50B-77E5-4278-8DA0-5F7B70F84FE9}" srcOrd="9" destOrd="0" presId="urn:microsoft.com/office/officeart/2005/8/layout/default"/>
    <dgm:cxn modelId="{68B15C49-E0B7-4DFC-82C5-2F238D36783D}" type="presParOf" srcId="{D29B5F07-78C8-46A2-B448-F851A3A24363}" destId="{F4CE7D4B-6F47-427E-90B1-E8804956E4F7}"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8FAA0-5264-4947-B6AB-5C97EFFC8155}">
      <dsp:nvSpPr>
        <dsp:cNvPr id="0" name=""/>
        <dsp:cNvSpPr/>
      </dsp:nvSpPr>
      <dsp:spPr>
        <a:xfrm>
          <a:off x="0" y="194674"/>
          <a:ext cx="2094904" cy="12569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Coversheet </a:t>
          </a:r>
        </a:p>
        <a:p>
          <a:pPr marL="0" lvl="0" indent="0" algn="ctr" defTabSz="533400">
            <a:lnSpc>
              <a:spcPct val="90000"/>
            </a:lnSpc>
            <a:spcBef>
              <a:spcPct val="0"/>
            </a:spcBef>
            <a:spcAft>
              <a:spcPct val="35000"/>
            </a:spcAft>
            <a:buNone/>
          </a:pPr>
          <a:r>
            <a:rPr lang="en-US" sz="1200" kern="1200" dirty="0"/>
            <a:t>Condenses all key information into a single page for easy reference by both Grantee and Grantor </a:t>
          </a:r>
        </a:p>
      </dsp:txBody>
      <dsp:txXfrm>
        <a:off x="0" y="194674"/>
        <a:ext cx="2094904" cy="1256942"/>
      </dsp:txXfrm>
    </dsp:sp>
    <dsp:sp modelId="{FCDABE9E-ADA2-4FFD-BE95-20B7E259C6CA}">
      <dsp:nvSpPr>
        <dsp:cNvPr id="0" name=""/>
        <dsp:cNvSpPr/>
      </dsp:nvSpPr>
      <dsp:spPr>
        <a:xfrm>
          <a:off x="2304395" y="194674"/>
          <a:ext cx="2094904" cy="12569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List of Attachments (page 2) </a:t>
          </a:r>
        </a:p>
        <a:p>
          <a:pPr marL="0" lvl="0" indent="0" algn="ctr" defTabSz="533400">
            <a:lnSpc>
              <a:spcPct val="90000"/>
            </a:lnSpc>
            <a:spcBef>
              <a:spcPct val="0"/>
            </a:spcBef>
            <a:spcAft>
              <a:spcPct val="35000"/>
            </a:spcAft>
            <a:buNone/>
          </a:pPr>
          <a:r>
            <a:rPr lang="en-US" sz="1200" b="1" kern="1200" dirty="0"/>
            <a:t> </a:t>
          </a:r>
          <a:r>
            <a:rPr lang="en-US" sz="1200" kern="1200" dirty="0"/>
            <a:t>Lists the key documents that are part of the Grant Agreement providing details on implementation scope.</a:t>
          </a:r>
        </a:p>
      </dsp:txBody>
      <dsp:txXfrm>
        <a:off x="2304395" y="194674"/>
        <a:ext cx="2094904" cy="1256942"/>
      </dsp:txXfrm>
    </dsp:sp>
    <dsp:sp modelId="{1DA92BD5-B1C8-4453-A3DD-DD07F923288C}">
      <dsp:nvSpPr>
        <dsp:cNvPr id="0" name=""/>
        <dsp:cNvSpPr/>
      </dsp:nvSpPr>
      <dsp:spPr>
        <a:xfrm>
          <a:off x="4608790" y="194674"/>
          <a:ext cx="2094904" cy="12569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Order of Authority (Page 2) </a:t>
          </a:r>
        </a:p>
        <a:p>
          <a:pPr marL="0" lvl="0" indent="0" algn="ctr" defTabSz="533400">
            <a:lnSpc>
              <a:spcPct val="90000"/>
            </a:lnSpc>
            <a:spcBef>
              <a:spcPct val="0"/>
            </a:spcBef>
            <a:spcAft>
              <a:spcPct val="35000"/>
            </a:spcAft>
            <a:buNone/>
          </a:pPr>
          <a:r>
            <a:rPr lang="en-US" sz="1200" b="1" kern="1200" dirty="0"/>
            <a:t> </a:t>
          </a:r>
          <a:r>
            <a:rPr lang="en-US" sz="1200" kern="1200" dirty="0"/>
            <a:t>List the order of authority of documents (which trumps the others) if there is a conflict between different documents in the Grant Agreement package</a:t>
          </a:r>
        </a:p>
      </dsp:txBody>
      <dsp:txXfrm>
        <a:off x="4608790" y="194674"/>
        <a:ext cx="2094904" cy="1256942"/>
      </dsp:txXfrm>
    </dsp:sp>
    <dsp:sp modelId="{2966B322-8E35-4621-8C8D-7CCCF9261368}">
      <dsp:nvSpPr>
        <dsp:cNvPr id="0" name=""/>
        <dsp:cNvSpPr/>
      </dsp:nvSpPr>
      <dsp:spPr>
        <a:xfrm>
          <a:off x="0" y="1661108"/>
          <a:ext cx="2094904" cy="12569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Data Elements</a:t>
          </a:r>
          <a:r>
            <a:rPr lang="en-US" sz="1200" kern="1200" dirty="0"/>
            <a:t> </a:t>
          </a:r>
        </a:p>
        <a:p>
          <a:pPr marL="0" lvl="0" indent="0" algn="ctr" defTabSz="533400">
            <a:lnSpc>
              <a:spcPct val="90000"/>
            </a:lnSpc>
            <a:spcBef>
              <a:spcPct val="0"/>
            </a:spcBef>
            <a:spcAft>
              <a:spcPct val="35000"/>
            </a:spcAft>
            <a:buNone/>
          </a:pPr>
          <a:r>
            <a:rPr lang="en-US" sz="1200" kern="1200" dirty="0"/>
            <a:t>Specifically define roles, terms, standards, processes, and timelines for various aspects of implementation</a:t>
          </a:r>
        </a:p>
      </dsp:txBody>
      <dsp:txXfrm>
        <a:off x="0" y="1661108"/>
        <a:ext cx="2094904" cy="1256942"/>
      </dsp:txXfrm>
    </dsp:sp>
    <dsp:sp modelId="{C04344AD-F8C0-417D-991B-5B6C567CE6C5}">
      <dsp:nvSpPr>
        <dsp:cNvPr id="0" name=""/>
        <dsp:cNvSpPr/>
      </dsp:nvSpPr>
      <dsp:spPr>
        <a:xfrm>
          <a:off x="2304395" y="1661108"/>
          <a:ext cx="2094904" cy="12569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Signatures </a:t>
          </a:r>
        </a:p>
        <a:p>
          <a:pPr marL="0" lvl="0" indent="0" algn="ctr" defTabSz="533400">
            <a:lnSpc>
              <a:spcPct val="90000"/>
            </a:lnSpc>
            <a:spcBef>
              <a:spcPct val="0"/>
            </a:spcBef>
            <a:spcAft>
              <a:spcPct val="35000"/>
            </a:spcAft>
            <a:buNone/>
          </a:pPr>
          <a:r>
            <a:rPr lang="en-US" sz="1200" kern="1200" dirty="0"/>
            <a:t>Captures the signatures of all key parties. Grant Agreement is Finalized when all three parties have signed the document</a:t>
          </a:r>
        </a:p>
      </dsp:txBody>
      <dsp:txXfrm>
        <a:off x="2304395" y="1661108"/>
        <a:ext cx="2094904" cy="1256942"/>
      </dsp:txXfrm>
    </dsp:sp>
    <dsp:sp modelId="{F4CE7D4B-6F47-427E-90B1-E8804956E4F7}">
      <dsp:nvSpPr>
        <dsp:cNvPr id="0" name=""/>
        <dsp:cNvSpPr/>
      </dsp:nvSpPr>
      <dsp:spPr>
        <a:xfrm>
          <a:off x="4608790" y="1661108"/>
          <a:ext cx="2094904" cy="12569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General Conditions</a:t>
          </a:r>
        </a:p>
        <a:p>
          <a:pPr marL="0" lvl="0" indent="0" algn="ctr" defTabSz="533400">
            <a:lnSpc>
              <a:spcPct val="90000"/>
            </a:lnSpc>
            <a:spcBef>
              <a:spcPct val="0"/>
            </a:spcBef>
            <a:spcAft>
              <a:spcPct val="35000"/>
            </a:spcAft>
            <a:buNone/>
          </a:pPr>
          <a:r>
            <a:rPr lang="en-US" sz="1200" b="1" kern="1200" dirty="0"/>
            <a:t> </a:t>
          </a:r>
          <a:r>
            <a:rPr lang="en-US" sz="1200" kern="1200" dirty="0"/>
            <a:t>Additional, more general, and inflexible requirements for all County Grant Agreements</a:t>
          </a:r>
        </a:p>
      </dsp:txBody>
      <dsp:txXfrm>
        <a:off x="4608790" y="1661108"/>
        <a:ext cx="2094904" cy="125694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7840" cy="466434"/>
          </a:xfrm>
          <a:prstGeom prst="rect">
            <a:avLst/>
          </a:prstGeom>
        </p:spPr>
        <p:txBody>
          <a:bodyPr vert="horz" lIns="93909" tIns="46954" rIns="93909" bIns="46954" rtlCol="0"/>
          <a:lstStyle>
            <a:lvl1pPr algn="l">
              <a:defRPr sz="1300"/>
            </a:lvl1pPr>
          </a:lstStyle>
          <a:p>
            <a:endParaRPr lang="en-US"/>
          </a:p>
        </p:txBody>
      </p:sp>
      <p:sp>
        <p:nvSpPr>
          <p:cNvPr id="3" name="Date Placeholder 2"/>
          <p:cNvSpPr>
            <a:spLocks noGrp="1"/>
          </p:cNvSpPr>
          <p:nvPr>
            <p:ph type="dt" sz="quarter" idx="1"/>
          </p:nvPr>
        </p:nvSpPr>
        <p:spPr>
          <a:xfrm>
            <a:off x="3970940" y="1"/>
            <a:ext cx="3037840" cy="466434"/>
          </a:xfrm>
          <a:prstGeom prst="rect">
            <a:avLst/>
          </a:prstGeom>
        </p:spPr>
        <p:txBody>
          <a:bodyPr vert="horz" lIns="93909" tIns="46954" rIns="93909" bIns="46954" rtlCol="0"/>
          <a:lstStyle>
            <a:lvl1pPr algn="r">
              <a:defRPr sz="1300"/>
            </a:lvl1pPr>
          </a:lstStyle>
          <a:p>
            <a:fld id="{1F11649D-7942-6D44-A605-D8AD3FFC4148}" type="datetimeFigureOut">
              <a:rPr lang="en-US" smtClean="0"/>
              <a:t>12/6/2024</a:t>
            </a:fld>
            <a:endParaRPr lang="en-US"/>
          </a:p>
        </p:txBody>
      </p:sp>
      <p:sp>
        <p:nvSpPr>
          <p:cNvPr id="4" name="Footer Placeholder 3"/>
          <p:cNvSpPr>
            <a:spLocks noGrp="1"/>
          </p:cNvSpPr>
          <p:nvPr>
            <p:ph type="ftr" sz="quarter" idx="2"/>
          </p:nvPr>
        </p:nvSpPr>
        <p:spPr>
          <a:xfrm>
            <a:off x="3" y="8829973"/>
            <a:ext cx="3037840" cy="466433"/>
          </a:xfrm>
          <a:prstGeom prst="rect">
            <a:avLst/>
          </a:prstGeom>
        </p:spPr>
        <p:txBody>
          <a:bodyPr vert="horz" lIns="93909" tIns="46954" rIns="93909" bIns="46954" rtlCol="0" anchor="b"/>
          <a:lstStyle>
            <a:lvl1pPr algn="l">
              <a:defRPr sz="1300"/>
            </a:lvl1pPr>
          </a:lstStyle>
          <a:p>
            <a:endParaRPr lang="en-US"/>
          </a:p>
        </p:txBody>
      </p:sp>
      <p:sp>
        <p:nvSpPr>
          <p:cNvPr id="5" name="Slide Number Placeholder 4"/>
          <p:cNvSpPr>
            <a:spLocks noGrp="1"/>
          </p:cNvSpPr>
          <p:nvPr>
            <p:ph type="sldNum" sz="quarter" idx="3"/>
          </p:nvPr>
        </p:nvSpPr>
        <p:spPr>
          <a:xfrm>
            <a:off x="3970940" y="8829973"/>
            <a:ext cx="3037840" cy="466433"/>
          </a:xfrm>
          <a:prstGeom prst="rect">
            <a:avLst/>
          </a:prstGeom>
        </p:spPr>
        <p:txBody>
          <a:bodyPr vert="horz" lIns="93909" tIns="46954" rIns="93909" bIns="46954" rtlCol="0" anchor="b"/>
          <a:lstStyle>
            <a:lvl1pPr algn="r">
              <a:defRPr sz="1300"/>
            </a:lvl1pPr>
          </a:lstStyle>
          <a:p>
            <a:fld id="{D47A84F7-ED2F-6A49-BFA4-C158FEEE1215}" type="slidenum">
              <a:rPr lang="en-US" smtClean="0"/>
              <a:t>‹#›</a:t>
            </a:fld>
            <a:endParaRPr lang="en-US"/>
          </a:p>
        </p:txBody>
      </p:sp>
    </p:spTree>
    <p:extLst>
      <p:ext uri="{BB962C8B-B14F-4D97-AF65-F5344CB8AC3E}">
        <p14:creationId xmlns:p14="http://schemas.microsoft.com/office/powerpoint/2010/main" val="1469262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840" cy="464820"/>
          </a:xfrm>
          <a:prstGeom prst="rect">
            <a:avLst/>
          </a:prstGeom>
        </p:spPr>
        <p:txBody>
          <a:bodyPr vert="horz" lIns="93909" tIns="46954" rIns="93909" bIns="46954" rtlCol="0"/>
          <a:lstStyle>
            <a:lvl1pPr algn="l">
              <a:defRPr sz="13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909" tIns="46954" rIns="93909" bIns="46954" rtlCol="0"/>
          <a:lstStyle>
            <a:lvl1pPr algn="r">
              <a:defRPr sz="1300"/>
            </a:lvl1pPr>
          </a:lstStyle>
          <a:p>
            <a:fld id="{2585A59D-70F8-D247-82DD-BA5A6D366B3E}" type="datetimeFigureOut">
              <a:rPr lang="en-US" smtClean="0"/>
              <a:t>12/5/2024</a:t>
            </a:fld>
            <a:endParaRPr lang="en-US"/>
          </a:p>
        </p:txBody>
      </p:sp>
      <p:sp>
        <p:nvSpPr>
          <p:cNvPr id="4" name="Slide Image Placeholder 3"/>
          <p:cNvSpPr>
            <a:spLocks noGrp="1" noRot="1" noChangeAspect="1"/>
          </p:cNvSpPr>
          <p:nvPr>
            <p:ph type="sldImg" idx="2"/>
          </p:nvPr>
        </p:nvSpPr>
        <p:spPr>
          <a:xfrm>
            <a:off x="871538" y="696913"/>
            <a:ext cx="5267325" cy="3486150"/>
          </a:xfrm>
          <a:prstGeom prst="rect">
            <a:avLst/>
          </a:prstGeom>
          <a:noFill/>
          <a:ln w="12700">
            <a:solidFill>
              <a:prstClr val="black"/>
            </a:solidFill>
          </a:ln>
        </p:spPr>
        <p:txBody>
          <a:bodyPr vert="horz" lIns="93909" tIns="46954" rIns="93909" bIns="46954"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909" tIns="46954" rIns="93909" bIns="469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967"/>
            <a:ext cx="3037840" cy="464820"/>
          </a:xfrm>
          <a:prstGeom prst="rect">
            <a:avLst/>
          </a:prstGeom>
        </p:spPr>
        <p:txBody>
          <a:bodyPr vert="horz" lIns="93909" tIns="46954" rIns="93909" bIns="46954" rtlCol="0" anchor="b"/>
          <a:lstStyle>
            <a:lvl1pPr algn="l">
              <a:defRPr sz="1300"/>
            </a:lvl1pPr>
          </a:lstStyle>
          <a:p>
            <a:endParaRPr lang="en-US"/>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909" tIns="46954" rIns="93909" bIns="46954" rtlCol="0" anchor="b"/>
          <a:lstStyle>
            <a:lvl1pPr algn="r">
              <a:defRPr sz="1300"/>
            </a:lvl1pPr>
          </a:lstStyle>
          <a:p>
            <a:fld id="{BFA35223-E47F-1946-8A6D-4B121950ACDE}" type="slidenum">
              <a:rPr lang="en-US" smtClean="0"/>
              <a:t>‹#›</a:t>
            </a:fld>
            <a:endParaRPr lang="en-US"/>
          </a:p>
        </p:txBody>
      </p:sp>
    </p:spTree>
    <p:extLst>
      <p:ext uri="{BB962C8B-B14F-4D97-AF65-F5344CB8AC3E}">
        <p14:creationId xmlns:p14="http://schemas.microsoft.com/office/powerpoint/2010/main" val="39196526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9CDDB67-6EF7-4AE2-A03A-9180A20934EF}" type="slidenum">
              <a:rPr lang="en-US" smtClean="0"/>
              <a:t>1</a:t>
            </a:fld>
            <a:endParaRPr lang="en-US"/>
          </a:p>
        </p:txBody>
      </p:sp>
    </p:spTree>
    <p:extLst>
      <p:ext uri="{BB962C8B-B14F-4D97-AF65-F5344CB8AC3E}">
        <p14:creationId xmlns:p14="http://schemas.microsoft.com/office/powerpoint/2010/main" val="2181769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Olga</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FA35223-E47F-1946-8A6D-4B121950ACDE}" type="slidenum">
              <a:rPr lang="en-US" smtClean="0"/>
              <a:t>10</a:t>
            </a:fld>
            <a:endParaRPr lang="en-US"/>
          </a:p>
        </p:txBody>
      </p:sp>
    </p:spTree>
    <p:extLst>
      <p:ext uri="{BB962C8B-B14F-4D97-AF65-F5344CB8AC3E}">
        <p14:creationId xmlns:p14="http://schemas.microsoft.com/office/powerpoint/2010/main" val="297317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OGM</a:t>
            </a:r>
          </a:p>
        </p:txBody>
      </p:sp>
      <p:sp>
        <p:nvSpPr>
          <p:cNvPr id="4" name="Slide Number Placeholder 3"/>
          <p:cNvSpPr>
            <a:spLocks noGrp="1"/>
          </p:cNvSpPr>
          <p:nvPr>
            <p:ph type="sldNum" sz="quarter" idx="5"/>
          </p:nvPr>
        </p:nvSpPr>
        <p:spPr/>
        <p:txBody>
          <a:bodyPr/>
          <a:lstStyle/>
          <a:p>
            <a:fld id="{BFA35223-E47F-1946-8A6D-4B121950ACDE}" type="slidenum">
              <a:rPr lang="en-US" smtClean="0"/>
              <a:t>11</a:t>
            </a:fld>
            <a:endParaRPr lang="en-US"/>
          </a:p>
        </p:txBody>
      </p:sp>
    </p:spTree>
    <p:extLst>
      <p:ext uri="{BB962C8B-B14F-4D97-AF65-F5344CB8AC3E}">
        <p14:creationId xmlns:p14="http://schemas.microsoft.com/office/powerpoint/2010/main" val="1898534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A35223-E47F-1946-8A6D-4B121950ACDE}" type="slidenum">
              <a:rPr lang="en-US" smtClean="0"/>
              <a:t>12</a:t>
            </a:fld>
            <a:endParaRPr lang="en-US"/>
          </a:p>
        </p:txBody>
      </p:sp>
    </p:spTree>
    <p:extLst>
      <p:ext uri="{BB962C8B-B14F-4D97-AF65-F5344CB8AC3E}">
        <p14:creationId xmlns:p14="http://schemas.microsoft.com/office/powerpoint/2010/main" val="3422972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A35223-E47F-1946-8A6D-4B121950ACDE}" type="slidenum">
              <a:rPr lang="en-US" smtClean="0"/>
              <a:t>13</a:t>
            </a:fld>
            <a:endParaRPr lang="en-US"/>
          </a:p>
        </p:txBody>
      </p:sp>
    </p:spTree>
    <p:extLst>
      <p:ext uri="{BB962C8B-B14F-4D97-AF65-F5344CB8AC3E}">
        <p14:creationId xmlns:p14="http://schemas.microsoft.com/office/powerpoint/2010/main" val="2312838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A35223-E47F-1946-8A6D-4B121950ACDE}" type="slidenum">
              <a:rPr lang="en-US" smtClean="0"/>
              <a:t>14</a:t>
            </a:fld>
            <a:endParaRPr lang="en-US"/>
          </a:p>
        </p:txBody>
      </p:sp>
    </p:spTree>
    <p:extLst>
      <p:ext uri="{BB962C8B-B14F-4D97-AF65-F5344CB8AC3E}">
        <p14:creationId xmlns:p14="http://schemas.microsoft.com/office/powerpoint/2010/main" val="4079041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A35223-E47F-1946-8A6D-4B121950ACDE}" type="slidenum">
              <a:rPr lang="en-US" smtClean="0"/>
              <a:t>15</a:t>
            </a:fld>
            <a:endParaRPr lang="en-US"/>
          </a:p>
        </p:txBody>
      </p:sp>
    </p:spTree>
    <p:extLst>
      <p:ext uri="{BB962C8B-B14F-4D97-AF65-F5344CB8AC3E}">
        <p14:creationId xmlns:p14="http://schemas.microsoft.com/office/powerpoint/2010/main" val="21722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BFA35223-E47F-1946-8A6D-4B121950ACDE}" type="slidenum">
              <a:rPr lang="en-US" smtClean="0"/>
              <a:t>16</a:t>
            </a:fld>
            <a:endParaRPr lang="en-US"/>
          </a:p>
        </p:txBody>
      </p:sp>
    </p:spTree>
    <p:extLst>
      <p:ext uri="{BB962C8B-B14F-4D97-AF65-F5344CB8AC3E}">
        <p14:creationId xmlns:p14="http://schemas.microsoft.com/office/powerpoint/2010/main" val="544473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OGM</a:t>
            </a:r>
          </a:p>
        </p:txBody>
      </p:sp>
      <p:sp>
        <p:nvSpPr>
          <p:cNvPr id="4" name="Slide Number Placeholder 3"/>
          <p:cNvSpPr>
            <a:spLocks noGrp="1"/>
          </p:cNvSpPr>
          <p:nvPr>
            <p:ph type="sldNum" sz="quarter" idx="5"/>
          </p:nvPr>
        </p:nvSpPr>
        <p:spPr/>
        <p:txBody>
          <a:bodyPr/>
          <a:lstStyle/>
          <a:p>
            <a:fld id="{BFA35223-E47F-1946-8A6D-4B121950ACDE}" type="slidenum">
              <a:rPr lang="en-US" smtClean="0"/>
              <a:t>17</a:t>
            </a:fld>
            <a:endParaRPr lang="en-US"/>
          </a:p>
        </p:txBody>
      </p:sp>
    </p:spTree>
    <p:extLst>
      <p:ext uri="{BB962C8B-B14F-4D97-AF65-F5344CB8AC3E}">
        <p14:creationId xmlns:p14="http://schemas.microsoft.com/office/powerpoint/2010/main" val="29905255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3B3DE-30BD-0684-F77A-26B2D48C87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0C72DC-6614-6CBE-3CB4-5A9BF7319D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848CEF-58C5-BE11-314D-44A6743677E7}"/>
              </a:ext>
            </a:extLst>
          </p:cNvPr>
          <p:cNvSpPr>
            <a:spLocks noGrp="1"/>
          </p:cNvSpPr>
          <p:nvPr>
            <p:ph type="body" idx="1"/>
          </p:nvPr>
        </p:nvSpPr>
        <p:spPr/>
        <p:txBody>
          <a:bodyPr/>
          <a:lstStyle/>
          <a:p>
            <a:r>
              <a:rPr lang="en-US">
                <a:cs typeface="Calibri"/>
              </a:rPr>
              <a:t>OGM</a:t>
            </a:r>
          </a:p>
        </p:txBody>
      </p:sp>
      <p:sp>
        <p:nvSpPr>
          <p:cNvPr id="4" name="Slide Number Placeholder 3">
            <a:extLst>
              <a:ext uri="{FF2B5EF4-FFF2-40B4-BE49-F238E27FC236}">
                <a16:creationId xmlns:a16="http://schemas.microsoft.com/office/drawing/2014/main" id="{8813692E-F396-BFA7-A4FA-ED31080CAB9A}"/>
              </a:ext>
            </a:extLst>
          </p:cNvPr>
          <p:cNvSpPr>
            <a:spLocks noGrp="1"/>
          </p:cNvSpPr>
          <p:nvPr>
            <p:ph type="sldNum" sz="quarter" idx="5"/>
          </p:nvPr>
        </p:nvSpPr>
        <p:spPr/>
        <p:txBody>
          <a:bodyPr/>
          <a:lstStyle/>
          <a:p>
            <a:fld id="{BFA35223-E47F-1946-8A6D-4B121950ACDE}" type="slidenum">
              <a:rPr lang="en-US" smtClean="0"/>
              <a:t>18</a:t>
            </a:fld>
            <a:endParaRPr lang="en-US"/>
          </a:p>
        </p:txBody>
      </p:sp>
    </p:spTree>
    <p:extLst>
      <p:ext uri="{BB962C8B-B14F-4D97-AF65-F5344CB8AC3E}">
        <p14:creationId xmlns:p14="http://schemas.microsoft.com/office/powerpoint/2010/main" val="3297162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OGM</a:t>
            </a:r>
          </a:p>
        </p:txBody>
      </p:sp>
      <p:sp>
        <p:nvSpPr>
          <p:cNvPr id="4" name="Slide Number Placeholder 3"/>
          <p:cNvSpPr>
            <a:spLocks noGrp="1"/>
          </p:cNvSpPr>
          <p:nvPr>
            <p:ph type="sldNum" sz="quarter" idx="5"/>
          </p:nvPr>
        </p:nvSpPr>
        <p:spPr/>
        <p:txBody>
          <a:bodyPr/>
          <a:lstStyle/>
          <a:p>
            <a:fld id="{BFA35223-E47F-1946-8A6D-4B121950ACDE}" type="slidenum">
              <a:rPr lang="en-US" smtClean="0"/>
              <a:t>19</a:t>
            </a:fld>
            <a:endParaRPr lang="en-US"/>
          </a:p>
        </p:txBody>
      </p:sp>
    </p:spTree>
    <p:extLst>
      <p:ext uri="{BB962C8B-B14F-4D97-AF65-F5344CB8AC3E}">
        <p14:creationId xmlns:p14="http://schemas.microsoft.com/office/powerpoint/2010/main" val="3735387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Rafael</a:t>
            </a:r>
          </a:p>
        </p:txBody>
      </p:sp>
      <p:sp>
        <p:nvSpPr>
          <p:cNvPr id="4" name="Slide Number Placeholder 3"/>
          <p:cNvSpPr>
            <a:spLocks noGrp="1"/>
          </p:cNvSpPr>
          <p:nvPr>
            <p:ph type="sldNum" sz="quarter" idx="5"/>
          </p:nvPr>
        </p:nvSpPr>
        <p:spPr/>
        <p:txBody>
          <a:bodyPr/>
          <a:lstStyle/>
          <a:p>
            <a:fld id="{BFA35223-E47F-1946-8A6D-4B121950ACDE}" type="slidenum">
              <a:rPr lang="en-US" smtClean="0"/>
              <a:t>2</a:t>
            </a:fld>
            <a:endParaRPr lang="en-US"/>
          </a:p>
        </p:txBody>
      </p:sp>
    </p:spTree>
    <p:extLst>
      <p:ext uri="{BB962C8B-B14F-4D97-AF65-F5344CB8AC3E}">
        <p14:creationId xmlns:p14="http://schemas.microsoft.com/office/powerpoint/2010/main" val="3420172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OGM</a:t>
            </a:r>
          </a:p>
        </p:txBody>
      </p:sp>
      <p:sp>
        <p:nvSpPr>
          <p:cNvPr id="4" name="Slide Number Placeholder 3"/>
          <p:cNvSpPr>
            <a:spLocks noGrp="1"/>
          </p:cNvSpPr>
          <p:nvPr>
            <p:ph type="sldNum" sz="quarter" idx="5"/>
          </p:nvPr>
        </p:nvSpPr>
        <p:spPr/>
        <p:txBody>
          <a:bodyPr/>
          <a:lstStyle/>
          <a:p>
            <a:fld id="{BFA35223-E47F-1946-8A6D-4B121950ACDE}" type="slidenum">
              <a:rPr lang="en-US" smtClean="0"/>
              <a:t>20</a:t>
            </a:fld>
            <a:endParaRPr lang="en-US"/>
          </a:p>
        </p:txBody>
      </p:sp>
    </p:spTree>
    <p:extLst>
      <p:ext uri="{BB962C8B-B14F-4D97-AF65-F5344CB8AC3E}">
        <p14:creationId xmlns:p14="http://schemas.microsoft.com/office/powerpoint/2010/main" val="1513921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OGM</a:t>
            </a:r>
          </a:p>
        </p:txBody>
      </p:sp>
      <p:sp>
        <p:nvSpPr>
          <p:cNvPr id="4" name="Slide Number Placeholder 3"/>
          <p:cNvSpPr>
            <a:spLocks noGrp="1"/>
          </p:cNvSpPr>
          <p:nvPr>
            <p:ph type="sldNum" sz="quarter" idx="5"/>
          </p:nvPr>
        </p:nvSpPr>
        <p:spPr/>
        <p:txBody>
          <a:bodyPr/>
          <a:lstStyle/>
          <a:p>
            <a:fld id="{BFA35223-E47F-1946-8A6D-4B121950ACDE}" type="slidenum">
              <a:rPr lang="en-US" smtClean="0"/>
              <a:t>21</a:t>
            </a:fld>
            <a:endParaRPr lang="en-US"/>
          </a:p>
        </p:txBody>
      </p:sp>
    </p:spTree>
    <p:extLst>
      <p:ext uri="{BB962C8B-B14F-4D97-AF65-F5344CB8AC3E}">
        <p14:creationId xmlns:p14="http://schemas.microsoft.com/office/powerpoint/2010/main" val="15356314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OGM</a:t>
            </a:r>
          </a:p>
        </p:txBody>
      </p:sp>
      <p:sp>
        <p:nvSpPr>
          <p:cNvPr id="4" name="Slide Number Placeholder 3"/>
          <p:cNvSpPr>
            <a:spLocks noGrp="1"/>
          </p:cNvSpPr>
          <p:nvPr>
            <p:ph type="sldNum" sz="quarter" idx="5"/>
          </p:nvPr>
        </p:nvSpPr>
        <p:spPr/>
        <p:txBody>
          <a:bodyPr/>
          <a:lstStyle/>
          <a:p>
            <a:fld id="{BFA35223-E47F-1946-8A6D-4B121950ACDE}" type="slidenum">
              <a:rPr lang="en-US" smtClean="0"/>
              <a:t>22</a:t>
            </a:fld>
            <a:endParaRPr lang="en-US"/>
          </a:p>
        </p:txBody>
      </p:sp>
    </p:spTree>
    <p:extLst>
      <p:ext uri="{BB962C8B-B14F-4D97-AF65-F5344CB8AC3E}">
        <p14:creationId xmlns:p14="http://schemas.microsoft.com/office/powerpoint/2010/main" val="4026784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BFA35223-E47F-1946-8A6D-4B121950ACDE}" type="slidenum">
              <a:rPr lang="en-US" smtClean="0"/>
              <a:t>23</a:t>
            </a:fld>
            <a:endParaRPr lang="en-US"/>
          </a:p>
        </p:txBody>
      </p:sp>
    </p:spTree>
    <p:extLst>
      <p:ext uri="{BB962C8B-B14F-4D97-AF65-F5344CB8AC3E}">
        <p14:creationId xmlns:p14="http://schemas.microsoft.com/office/powerpoint/2010/main" val="1259554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OGM</a:t>
            </a:r>
          </a:p>
        </p:txBody>
      </p:sp>
      <p:sp>
        <p:nvSpPr>
          <p:cNvPr id="4" name="Slide Number Placeholder 3"/>
          <p:cNvSpPr>
            <a:spLocks noGrp="1"/>
          </p:cNvSpPr>
          <p:nvPr>
            <p:ph type="sldNum" sz="quarter" idx="5"/>
          </p:nvPr>
        </p:nvSpPr>
        <p:spPr/>
        <p:txBody>
          <a:bodyPr/>
          <a:lstStyle/>
          <a:p>
            <a:fld id="{BFA35223-E47F-1946-8A6D-4B121950ACDE}" type="slidenum">
              <a:rPr lang="en-US" smtClean="0"/>
              <a:t>24</a:t>
            </a:fld>
            <a:endParaRPr lang="en-US"/>
          </a:p>
        </p:txBody>
      </p:sp>
    </p:spTree>
    <p:extLst>
      <p:ext uri="{BB962C8B-B14F-4D97-AF65-F5344CB8AC3E}">
        <p14:creationId xmlns:p14="http://schemas.microsoft.com/office/powerpoint/2010/main" val="32797373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7075CB-B726-9F82-6F58-5F7843CE72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018CEE-FACA-EB04-7144-654819FFC8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F72364-4F9D-B000-19C6-D6629BA7A54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C9E7E88-1C95-ADA8-4E3E-AE2719F8D0D3}"/>
              </a:ext>
            </a:extLst>
          </p:cNvPr>
          <p:cNvSpPr>
            <a:spLocks noGrp="1"/>
          </p:cNvSpPr>
          <p:nvPr>
            <p:ph type="sldNum" sz="quarter" idx="5"/>
          </p:nvPr>
        </p:nvSpPr>
        <p:spPr/>
        <p:txBody>
          <a:bodyPr/>
          <a:lstStyle/>
          <a:p>
            <a:fld id="{BFA35223-E47F-1946-8A6D-4B121950ACDE}" type="slidenum">
              <a:rPr lang="en-US" smtClean="0"/>
              <a:t>25</a:t>
            </a:fld>
            <a:endParaRPr lang="en-US"/>
          </a:p>
        </p:txBody>
      </p:sp>
    </p:spTree>
    <p:extLst>
      <p:ext uri="{BB962C8B-B14F-4D97-AF65-F5344CB8AC3E}">
        <p14:creationId xmlns:p14="http://schemas.microsoft.com/office/powerpoint/2010/main" val="8108383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7075CB-B726-9F82-6F58-5F7843CE72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018CEE-FACA-EB04-7144-654819FFC8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F72364-4F9D-B000-19C6-D6629BA7A54A}"/>
              </a:ext>
            </a:extLst>
          </p:cNvPr>
          <p:cNvSpPr>
            <a:spLocks noGrp="1"/>
          </p:cNvSpPr>
          <p:nvPr>
            <p:ph type="body" idx="1"/>
          </p:nvPr>
        </p:nvSpPr>
        <p:spPr/>
        <p:txBody>
          <a:bodyPr/>
          <a:lstStyle/>
          <a:p>
            <a:r>
              <a:rPr lang="en-US"/>
              <a:t>OGM</a:t>
            </a:r>
          </a:p>
        </p:txBody>
      </p:sp>
      <p:sp>
        <p:nvSpPr>
          <p:cNvPr id="4" name="Slide Number Placeholder 3">
            <a:extLst>
              <a:ext uri="{FF2B5EF4-FFF2-40B4-BE49-F238E27FC236}">
                <a16:creationId xmlns:a16="http://schemas.microsoft.com/office/drawing/2014/main" id="{6C9E7E88-1C95-ADA8-4E3E-AE2719F8D0D3}"/>
              </a:ext>
            </a:extLst>
          </p:cNvPr>
          <p:cNvSpPr>
            <a:spLocks noGrp="1"/>
          </p:cNvSpPr>
          <p:nvPr>
            <p:ph type="sldNum" sz="quarter" idx="5"/>
          </p:nvPr>
        </p:nvSpPr>
        <p:spPr/>
        <p:txBody>
          <a:bodyPr/>
          <a:lstStyle/>
          <a:p>
            <a:fld id="{BFA35223-E47F-1946-8A6D-4B121950ACDE}" type="slidenum">
              <a:rPr lang="en-US" smtClean="0"/>
              <a:t>26</a:t>
            </a:fld>
            <a:endParaRPr lang="en-US"/>
          </a:p>
        </p:txBody>
      </p:sp>
    </p:spTree>
    <p:extLst>
      <p:ext uri="{BB962C8B-B14F-4D97-AF65-F5344CB8AC3E}">
        <p14:creationId xmlns:p14="http://schemas.microsoft.com/office/powerpoint/2010/main" val="27355449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OGM</a:t>
            </a:r>
          </a:p>
        </p:txBody>
      </p:sp>
      <p:sp>
        <p:nvSpPr>
          <p:cNvPr id="4" name="Slide Number Placeholder 3"/>
          <p:cNvSpPr>
            <a:spLocks noGrp="1"/>
          </p:cNvSpPr>
          <p:nvPr>
            <p:ph type="sldNum" sz="quarter" idx="5"/>
          </p:nvPr>
        </p:nvSpPr>
        <p:spPr/>
        <p:txBody>
          <a:bodyPr/>
          <a:lstStyle/>
          <a:p>
            <a:fld id="{BFA35223-E47F-1946-8A6D-4B121950ACDE}" type="slidenum">
              <a:rPr lang="en-US" smtClean="0"/>
              <a:t>28</a:t>
            </a:fld>
            <a:endParaRPr lang="en-US"/>
          </a:p>
        </p:txBody>
      </p:sp>
    </p:spTree>
    <p:extLst>
      <p:ext uri="{BB962C8B-B14F-4D97-AF65-F5344CB8AC3E}">
        <p14:creationId xmlns:p14="http://schemas.microsoft.com/office/powerpoint/2010/main" val="3436976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OGM</a:t>
            </a:r>
          </a:p>
        </p:txBody>
      </p:sp>
      <p:sp>
        <p:nvSpPr>
          <p:cNvPr id="4" name="Slide Number Placeholder 3"/>
          <p:cNvSpPr>
            <a:spLocks noGrp="1"/>
          </p:cNvSpPr>
          <p:nvPr>
            <p:ph type="sldNum" sz="quarter" idx="5"/>
          </p:nvPr>
        </p:nvSpPr>
        <p:spPr/>
        <p:txBody>
          <a:bodyPr/>
          <a:lstStyle/>
          <a:p>
            <a:fld id="{BFA35223-E47F-1946-8A6D-4B121950ACDE}" type="slidenum">
              <a:rPr lang="en-US" smtClean="0"/>
              <a:t>3</a:t>
            </a:fld>
            <a:endParaRPr lang="en-US"/>
          </a:p>
        </p:txBody>
      </p:sp>
    </p:spTree>
    <p:extLst>
      <p:ext uri="{BB962C8B-B14F-4D97-AF65-F5344CB8AC3E}">
        <p14:creationId xmlns:p14="http://schemas.microsoft.com/office/powerpoint/2010/main" val="4229957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Next slide presented by DEP</a:t>
            </a:r>
          </a:p>
        </p:txBody>
      </p:sp>
      <p:sp>
        <p:nvSpPr>
          <p:cNvPr id="4" name="Slide Number Placeholder 3"/>
          <p:cNvSpPr>
            <a:spLocks noGrp="1"/>
          </p:cNvSpPr>
          <p:nvPr>
            <p:ph type="sldNum" sz="quarter" idx="5"/>
          </p:nvPr>
        </p:nvSpPr>
        <p:spPr/>
        <p:txBody>
          <a:bodyPr/>
          <a:lstStyle/>
          <a:p>
            <a:fld id="{BFA35223-E47F-1946-8A6D-4B121950ACDE}" type="slidenum">
              <a:rPr lang="en-US" smtClean="0"/>
              <a:t>4</a:t>
            </a:fld>
            <a:endParaRPr lang="en-US"/>
          </a:p>
        </p:txBody>
      </p:sp>
    </p:spTree>
    <p:extLst>
      <p:ext uri="{BB962C8B-B14F-4D97-AF65-F5344CB8AC3E}">
        <p14:creationId xmlns:p14="http://schemas.microsoft.com/office/powerpoint/2010/main" val="1740489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DEP</a:t>
            </a:r>
          </a:p>
        </p:txBody>
      </p:sp>
      <p:sp>
        <p:nvSpPr>
          <p:cNvPr id="4" name="Slide Number Placeholder 3"/>
          <p:cNvSpPr>
            <a:spLocks noGrp="1"/>
          </p:cNvSpPr>
          <p:nvPr>
            <p:ph type="sldNum" sz="quarter" idx="5"/>
          </p:nvPr>
        </p:nvSpPr>
        <p:spPr/>
        <p:txBody>
          <a:bodyPr/>
          <a:lstStyle/>
          <a:p>
            <a:fld id="{BFA35223-E47F-1946-8A6D-4B121950ACDE}" type="slidenum">
              <a:rPr lang="en-US" smtClean="0"/>
              <a:t>5</a:t>
            </a:fld>
            <a:endParaRPr lang="en-US"/>
          </a:p>
        </p:txBody>
      </p:sp>
    </p:spTree>
    <p:extLst>
      <p:ext uri="{BB962C8B-B14F-4D97-AF65-F5344CB8AC3E}">
        <p14:creationId xmlns:p14="http://schemas.microsoft.com/office/powerpoint/2010/main" val="2202139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7E530-524F-0930-88C7-1C7FB7FACA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EC8E6-8ABF-E27F-6535-398CBCA20C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338803-9260-B62E-0800-32288A9E1D8E}"/>
              </a:ext>
            </a:extLst>
          </p:cNvPr>
          <p:cNvSpPr>
            <a:spLocks noGrp="1"/>
          </p:cNvSpPr>
          <p:nvPr>
            <p:ph type="body" idx="1"/>
          </p:nvPr>
        </p:nvSpPr>
        <p:spPr/>
        <p:txBody>
          <a:bodyPr/>
          <a:lstStyle/>
          <a:p>
            <a:r>
              <a:rPr lang="en-US"/>
              <a:t>DEP</a:t>
            </a:r>
          </a:p>
        </p:txBody>
      </p:sp>
      <p:sp>
        <p:nvSpPr>
          <p:cNvPr id="4" name="Slide Number Placeholder 3">
            <a:extLst>
              <a:ext uri="{FF2B5EF4-FFF2-40B4-BE49-F238E27FC236}">
                <a16:creationId xmlns:a16="http://schemas.microsoft.com/office/drawing/2014/main" id="{07506986-C7DB-003E-5CD3-4B24E644279C}"/>
              </a:ext>
            </a:extLst>
          </p:cNvPr>
          <p:cNvSpPr>
            <a:spLocks noGrp="1"/>
          </p:cNvSpPr>
          <p:nvPr>
            <p:ph type="sldNum" sz="quarter" idx="5"/>
          </p:nvPr>
        </p:nvSpPr>
        <p:spPr/>
        <p:txBody>
          <a:bodyPr/>
          <a:lstStyle/>
          <a:p>
            <a:fld id="{BFA35223-E47F-1946-8A6D-4B121950ACDE}" type="slidenum">
              <a:rPr lang="en-US" smtClean="0"/>
              <a:t>6</a:t>
            </a:fld>
            <a:endParaRPr lang="en-US"/>
          </a:p>
        </p:txBody>
      </p:sp>
    </p:spTree>
    <p:extLst>
      <p:ext uri="{BB962C8B-B14F-4D97-AF65-F5344CB8AC3E}">
        <p14:creationId xmlns:p14="http://schemas.microsoft.com/office/powerpoint/2010/main" val="1448747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OGM</a:t>
            </a:r>
          </a:p>
        </p:txBody>
      </p:sp>
      <p:sp>
        <p:nvSpPr>
          <p:cNvPr id="4" name="Slide Number Placeholder 3"/>
          <p:cNvSpPr>
            <a:spLocks noGrp="1"/>
          </p:cNvSpPr>
          <p:nvPr>
            <p:ph type="sldNum" sz="quarter" idx="5"/>
          </p:nvPr>
        </p:nvSpPr>
        <p:spPr/>
        <p:txBody>
          <a:bodyPr/>
          <a:lstStyle/>
          <a:p>
            <a:fld id="{BFA35223-E47F-1946-8A6D-4B121950ACDE}" type="slidenum">
              <a:rPr lang="en-US" smtClean="0"/>
              <a:t>7</a:t>
            </a:fld>
            <a:endParaRPr lang="en-US"/>
          </a:p>
        </p:txBody>
      </p:sp>
    </p:spTree>
    <p:extLst>
      <p:ext uri="{BB962C8B-B14F-4D97-AF65-F5344CB8AC3E}">
        <p14:creationId xmlns:p14="http://schemas.microsoft.com/office/powerpoint/2010/main" val="1058754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OGM</a:t>
            </a:r>
          </a:p>
        </p:txBody>
      </p:sp>
      <p:sp>
        <p:nvSpPr>
          <p:cNvPr id="4" name="Slide Number Placeholder 3"/>
          <p:cNvSpPr>
            <a:spLocks noGrp="1"/>
          </p:cNvSpPr>
          <p:nvPr>
            <p:ph type="sldNum" sz="quarter" idx="5"/>
          </p:nvPr>
        </p:nvSpPr>
        <p:spPr/>
        <p:txBody>
          <a:bodyPr/>
          <a:lstStyle/>
          <a:p>
            <a:fld id="{BFA35223-E47F-1946-8A6D-4B121950ACDE}" type="slidenum">
              <a:rPr lang="en-US" smtClean="0"/>
              <a:t>8</a:t>
            </a:fld>
            <a:endParaRPr lang="en-US"/>
          </a:p>
        </p:txBody>
      </p:sp>
    </p:spTree>
    <p:extLst>
      <p:ext uri="{BB962C8B-B14F-4D97-AF65-F5344CB8AC3E}">
        <p14:creationId xmlns:p14="http://schemas.microsoft.com/office/powerpoint/2010/main" val="1898534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BD551E-AED5-E2C1-9010-561154604B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8F3373-D3DC-7A26-D889-2EA0BE71DB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28616E-2E95-64FC-8382-FF3811939156}"/>
              </a:ext>
            </a:extLst>
          </p:cNvPr>
          <p:cNvSpPr>
            <a:spLocks noGrp="1"/>
          </p:cNvSpPr>
          <p:nvPr>
            <p:ph type="body" idx="1"/>
          </p:nvPr>
        </p:nvSpPr>
        <p:spPr/>
        <p:txBody>
          <a:bodyPr/>
          <a:lstStyle/>
          <a:p>
            <a:r>
              <a:rPr lang="en-US"/>
              <a:t>OGM</a:t>
            </a:r>
          </a:p>
        </p:txBody>
      </p:sp>
      <p:sp>
        <p:nvSpPr>
          <p:cNvPr id="4" name="Slide Number Placeholder 3">
            <a:extLst>
              <a:ext uri="{FF2B5EF4-FFF2-40B4-BE49-F238E27FC236}">
                <a16:creationId xmlns:a16="http://schemas.microsoft.com/office/drawing/2014/main" id="{5B54CC3A-9A30-883F-E3A1-D5C523C7CCDB}"/>
              </a:ext>
            </a:extLst>
          </p:cNvPr>
          <p:cNvSpPr>
            <a:spLocks noGrp="1"/>
          </p:cNvSpPr>
          <p:nvPr>
            <p:ph type="sldNum" sz="quarter" idx="5"/>
          </p:nvPr>
        </p:nvSpPr>
        <p:spPr/>
        <p:txBody>
          <a:bodyPr/>
          <a:lstStyle/>
          <a:p>
            <a:fld id="{BFA35223-E47F-1946-8A6D-4B121950ACDE}" type="slidenum">
              <a:rPr lang="en-US" smtClean="0"/>
              <a:t>9</a:t>
            </a:fld>
            <a:endParaRPr lang="en-US"/>
          </a:p>
        </p:txBody>
      </p:sp>
    </p:spTree>
    <p:extLst>
      <p:ext uri="{BB962C8B-B14F-4D97-AF65-F5344CB8AC3E}">
        <p14:creationId xmlns:p14="http://schemas.microsoft.com/office/powerpoint/2010/main" val="11791860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a:gsLst>
            <a:gs pos="68000">
              <a:srgbClr val="D4DCEA"/>
            </a:gs>
            <a:gs pos="99000">
              <a:schemeClr val="bg1"/>
            </a:gs>
            <a:gs pos="0">
              <a:schemeClr val="accent1">
                <a:lumMod val="75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FD0D4-DAE6-E962-C2A3-62F7EBEDD9EB}"/>
              </a:ext>
            </a:extLst>
          </p:cNvPr>
          <p:cNvSpPr>
            <a:spLocks noGrp="1"/>
          </p:cNvSpPr>
          <p:nvPr>
            <p:ph type="ctrTitle"/>
          </p:nvPr>
        </p:nvSpPr>
        <p:spPr>
          <a:xfrm>
            <a:off x="971550" y="1908815"/>
            <a:ext cx="5829300" cy="1082035"/>
          </a:xfrm>
        </p:spPr>
        <p:txBody>
          <a:bodyPr anchor="b">
            <a:normAutofit/>
          </a:bodyPr>
          <a:lstStyle>
            <a:lvl1pPr algn="ctr">
              <a:defRPr sz="3442">
                <a:latin typeface="Segoe UI" panose="020B0502040204020203" pitchFamily="34" charset="0"/>
                <a:cs typeface="Segoe UI" panose="020B0502040204020203"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6CC947B8-0B5D-F8BF-CABB-E3F88D3387FC}"/>
              </a:ext>
            </a:extLst>
          </p:cNvPr>
          <p:cNvSpPr>
            <a:spLocks noGrp="1"/>
          </p:cNvSpPr>
          <p:nvPr>
            <p:ph type="subTitle" idx="1"/>
          </p:nvPr>
        </p:nvSpPr>
        <p:spPr>
          <a:xfrm>
            <a:off x="971550" y="3064317"/>
            <a:ext cx="5829300" cy="1241822"/>
          </a:xfrm>
        </p:spPr>
        <p:txBody>
          <a:bodyPr/>
          <a:lstStyle>
            <a:lvl1pPr marL="0" indent="0" algn="ctr">
              <a:buNone/>
              <a:defRPr sz="1530">
                <a:latin typeface="Segoe UI" panose="020B0502040204020203" pitchFamily="34" charset="0"/>
                <a:cs typeface="Segoe UI" panose="020B0502040204020203" pitchFamily="34" charset="0"/>
              </a:defRPr>
            </a:lvl1pPr>
            <a:lvl2pPr marL="291465" indent="0" algn="ctr">
              <a:buNone/>
              <a:defRPr sz="1275"/>
            </a:lvl2pPr>
            <a:lvl3pPr marL="582930" indent="0" algn="ctr">
              <a:buNone/>
              <a:defRPr sz="1148"/>
            </a:lvl3pPr>
            <a:lvl4pPr marL="874395" indent="0" algn="ctr">
              <a:buNone/>
              <a:defRPr sz="1020"/>
            </a:lvl4pPr>
            <a:lvl5pPr marL="1165860" indent="0" algn="ctr">
              <a:buNone/>
              <a:defRPr sz="1020"/>
            </a:lvl5pPr>
            <a:lvl6pPr marL="1457325" indent="0" algn="ctr">
              <a:buNone/>
              <a:defRPr sz="1020"/>
            </a:lvl6pPr>
            <a:lvl7pPr marL="1748790" indent="0" algn="ctr">
              <a:buNone/>
              <a:defRPr sz="1020"/>
            </a:lvl7pPr>
            <a:lvl8pPr marL="2040255" indent="0" algn="ctr">
              <a:buNone/>
              <a:defRPr sz="1020"/>
            </a:lvl8pPr>
            <a:lvl9pPr marL="2331720" indent="0" algn="ctr">
              <a:buNone/>
              <a:defRPr sz="1020"/>
            </a:lvl9pPr>
          </a:lstStyle>
          <a:p>
            <a:r>
              <a:rPr lang="en-US"/>
              <a:t>Click to edit Master subtitle style</a:t>
            </a:r>
          </a:p>
        </p:txBody>
      </p:sp>
      <p:sp>
        <p:nvSpPr>
          <p:cNvPr id="4" name="Date Placeholder 3">
            <a:extLst>
              <a:ext uri="{FF2B5EF4-FFF2-40B4-BE49-F238E27FC236}">
                <a16:creationId xmlns:a16="http://schemas.microsoft.com/office/drawing/2014/main" id="{EDBF5747-7BDE-96F7-F8CE-17E3C8C9FAB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BF6CF29-4CDF-1FA4-A7C3-82D1526D0906}"/>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CADDB49D-C23C-1DF5-885F-9C82FA880A6D}"/>
              </a:ext>
            </a:extLst>
          </p:cNvPr>
          <p:cNvSpPr>
            <a:spLocks noGrp="1"/>
          </p:cNvSpPr>
          <p:nvPr>
            <p:ph type="sldNum" sz="quarter" idx="12"/>
          </p:nvPr>
        </p:nvSpPr>
        <p:spPr/>
        <p:txBody>
          <a:bodyPr/>
          <a:lstStyle/>
          <a:p>
            <a:fld id="{D54A55BF-8F0A-4A50-B8F4-E25F20C77787}" type="slidenum">
              <a:rPr lang="en-US" smtClean="0"/>
              <a:t>‹#›</a:t>
            </a:fld>
            <a:endParaRPr lang="en-US"/>
          </a:p>
        </p:txBody>
      </p:sp>
      <p:pic>
        <p:nvPicPr>
          <p:cNvPr id="8" name="Picture 7" descr="Text&#10;&#10;Description automatically generated with medium confidence">
            <a:extLst>
              <a:ext uri="{FF2B5EF4-FFF2-40B4-BE49-F238E27FC236}">
                <a16:creationId xmlns:a16="http://schemas.microsoft.com/office/drawing/2014/main" id="{6BE36926-C3EB-27F8-2CE9-D759784D66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7974" y="903929"/>
            <a:ext cx="4156453" cy="931418"/>
          </a:xfrm>
          <a:prstGeom prst="rect">
            <a:avLst/>
          </a:prstGeom>
        </p:spPr>
      </p:pic>
    </p:spTree>
    <p:extLst>
      <p:ext uri="{BB962C8B-B14F-4D97-AF65-F5344CB8AC3E}">
        <p14:creationId xmlns:p14="http://schemas.microsoft.com/office/powerpoint/2010/main" val="3481924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8D088-88E0-F7D1-122C-5829B08C7574}"/>
              </a:ext>
            </a:extLst>
          </p:cNvPr>
          <p:cNvSpPr>
            <a:spLocks noGrp="1"/>
          </p:cNvSpPr>
          <p:nvPr>
            <p:ph type="title"/>
          </p:nvPr>
        </p:nvSpPr>
        <p:spPr/>
        <p:txBody>
          <a:bodyPr/>
          <a:lstStyle>
            <a:lvl1pPr>
              <a:defRPr>
                <a:solidFill>
                  <a:schemeClr val="accent1">
                    <a:lumMod val="50000"/>
                  </a:schemeClr>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401973F5-39D5-02E5-AC3C-53D3910FB127}"/>
              </a:ext>
            </a:extLst>
          </p:cNvPr>
          <p:cNvSpPr>
            <a:spLocks noGrp="1"/>
          </p:cNvSpPr>
          <p:nvPr>
            <p:ph sz="half" idx="1"/>
          </p:nvPr>
        </p:nvSpPr>
        <p:spPr>
          <a:xfrm>
            <a:off x="534353" y="1369219"/>
            <a:ext cx="330327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12E813-0D2A-2FA8-9562-447DA36335CE}"/>
              </a:ext>
            </a:extLst>
          </p:cNvPr>
          <p:cNvSpPr>
            <a:spLocks noGrp="1"/>
          </p:cNvSpPr>
          <p:nvPr>
            <p:ph sz="half" idx="2"/>
          </p:nvPr>
        </p:nvSpPr>
        <p:spPr>
          <a:xfrm>
            <a:off x="3934778" y="1369219"/>
            <a:ext cx="330327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3C48EA-0827-3E36-948B-E78675C32CB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DBA090A-264C-9ED8-83A5-8AF2D0407A63}"/>
              </a:ext>
            </a:extLst>
          </p:cNvPr>
          <p:cNvSpPr>
            <a:spLocks noGrp="1"/>
          </p:cNvSpPr>
          <p:nvPr>
            <p:ph type="ftr" sz="quarter" idx="11"/>
          </p:nvPr>
        </p:nvSpPr>
        <p:spPr/>
        <p:txBody>
          <a:bodyPr/>
          <a:lstStyle/>
          <a:p>
            <a:r>
              <a:rPr lang="en-US"/>
              <a:t>FY21 Operating Budget Forum</a:t>
            </a:r>
          </a:p>
        </p:txBody>
      </p:sp>
      <p:sp>
        <p:nvSpPr>
          <p:cNvPr id="7" name="Slide Number Placeholder 6">
            <a:extLst>
              <a:ext uri="{FF2B5EF4-FFF2-40B4-BE49-F238E27FC236}">
                <a16:creationId xmlns:a16="http://schemas.microsoft.com/office/drawing/2014/main" id="{35A4E0EA-0019-524B-ED6E-AEC7F2255D73}"/>
              </a:ext>
            </a:extLst>
          </p:cNvPr>
          <p:cNvSpPr>
            <a:spLocks noGrp="1"/>
          </p:cNvSpPr>
          <p:nvPr>
            <p:ph type="sldNum" sz="quarter" idx="12"/>
          </p:nvPr>
        </p:nvSpPr>
        <p:spPr/>
        <p:txBody>
          <a:bodyPr/>
          <a:lstStyle/>
          <a:p>
            <a:fld id="{D54A55BF-8F0A-4A50-B8F4-E25F20C77787}" type="slidenum">
              <a:rPr lang="en-US" smtClean="0"/>
              <a:t>‹#›</a:t>
            </a:fld>
            <a:endParaRPr lang="en-US"/>
          </a:p>
        </p:txBody>
      </p:sp>
      <p:cxnSp>
        <p:nvCxnSpPr>
          <p:cNvPr id="8" name="Straight Connector 7">
            <a:extLst>
              <a:ext uri="{FF2B5EF4-FFF2-40B4-BE49-F238E27FC236}">
                <a16:creationId xmlns:a16="http://schemas.microsoft.com/office/drawing/2014/main" id="{F64AF139-D75B-3252-83B3-E4DA5310F6B7}"/>
              </a:ext>
            </a:extLst>
          </p:cNvPr>
          <p:cNvCxnSpPr/>
          <p:nvPr/>
        </p:nvCxnSpPr>
        <p:spPr>
          <a:xfrm>
            <a:off x="0" y="4771788"/>
            <a:ext cx="7772400" cy="0"/>
          </a:xfrm>
          <a:prstGeom prst="line">
            <a:avLst/>
          </a:prstGeom>
          <a:ln w="762000">
            <a:gradFill flip="none" rotWithShape="1">
              <a:gsLst>
                <a:gs pos="99000">
                  <a:schemeClr val="bg1"/>
                </a:gs>
                <a:gs pos="0">
                  <a:srgbClr val="0BAABB"/>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B309B60-B32F-73AE-72EF-C4E23658F27C}"/>
              </a:ext>
            </a:extLst>
          </p:cNvPr>
          <p:cNvSpPr txBox="1"/>
          <p:nvPr/>
        </p:nvSpPr>
        <p:spPr>
          <a:xfrm>
            <a:off x="46122" y="4535143"/>
            <a:ext cx="3258161" cy="484748"/>
          </a:xfrm>
          <a:prstGeom prst="rect">
            <a:avLst/>
          </a:prstGeom>
          <a:noFill/>
        </p:spPr>
        <p:txBody>
          <a:bodyPr wrap="square" rtlCol="0">
            <a:spAutoFit/>
          </a:bodyPr>
          <a:lstStyle/>
          <a:p>
            <a:r>
              <a:rPr lang="en-US" sz="2550" i="1">
                <a:solidFill>
                  <a:schemeClr val="accent1">
                    <a:lumMod val="50000"/>
                  </a:schemeClr>
                </a:solidFill>
                <a:latin typeface="Ink Free" panose="03080402000500000000" pitchFamily="66" charset="0"/>
              </a:rPr>
              <a:t>Outgoing Grants</a:t>
            </a:r>
          </a:p>
        </p:txBody>
      </p:sp>
      <p:pic>
        <p:nvPicPr>
          <p:cNvPr id="11" name="Picture 10" descr="Text&#10;&#10;Description automatically generated with medium confidence">
            <a:extLst>
              <a:ext uri="{FF2B5EF4-FFF2-40B4-BE49-F238E27FC236}">
                <a16:creationId xmlns:a16="http://schemas.microsoft.com/office/drawing/2014/main" id="{D189E770-055A-EB0E-1DD7-850A3B240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793" y="4507150"/>
            <a:ext cx="2369206" cy="530915"/>
          </a:xfrm>
          <a:prstGeom prst="rect">
            <a:avLst/>
          </a:prstGeom>
        </p:spPr>
      </p:pic>
    </p:spTree>
    <p:extLst>
      <p:ext uri="{BB962C8B-B14F-4D97-AF65-F5344CB8AC3E}">
        <p14:creationId xmlns:p14="http://schemas.microsoft.com/office/powerpoint/2010/main" val="1530085262"/>
      </p:ext>
    </p:extLst>
  </p:cSld>
  <p:clrMapOvr>
    <a:masterClrMapping/>
  </p:clrMapOvr>
  <p:hf sldNum="0" hdr="0" dt="0"/>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Custom Mockup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2581037" y="699543"/>
            <a:ext cx="3277107" cy="260792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60229789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Couple Mockup Im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1605446" y="1183036"/>
            <a:ext cx="4574249" cy="129127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4485057" y="1761344"/>
            <a:ext cx="2081809" cy="185128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82678291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Custom Mockup 3">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2835016" y="571804"/>
            <a:ext cx="2854127" cy="276350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47512243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Small Couple Im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1823906" y="1014415"/>
            <a:ext cx="1667304" cy="110669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2069605" y="1689350"/>
            <a:ext cx="1134919" cy="112130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9486059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Wide Img Bi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853428" y="1645694"/>
            <a:ext cx="6091561" cy="171959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94202456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Square Img 3">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1580511" y="904875"/>
            <a:ext cx="1687721" cy="198073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80744498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Square Small Middle Im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2817495" y="1466850"/>
            <a:ext cx="1376363" cy="161531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49942964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1242776" y="1843352"/>
            <a:ext cx="1227088" cy="25664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2648910" y="1843352"/>
            <a:ext cx="1227088" cy="25664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5"/>
          </p:nvPr>
        </p:nvSpPr>
        <p:spPr>
          <a:xfrm>
            <a:off x="4065609" y="1843352"/>
            <a:ext cx="1227088" cy="25664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8" name="Picture Placeholder 3"/>
          <p:cNvSpPr>
            <a:spLocks noGrp="1"/>
          </p:cNvSpPr>
          <p:nvPr>
            <p:ph type="pic" sz="quarter" idx="16"/>
          </p:nvPr>
        </p:nvSpPr>
        <p:spPr>
          <a:xfrm>
            <a:off x="5471744" y="1843352"/>
            <a:ext cx="1227088" cy="25664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5036522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967221" y="1870053"/>
            <a:ext cx="1857640" cy="12309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1" name="Picture Placeholder 3"/>
          <p:cNvSpPr>
            <a:spLocks noGrp="1"/>
          </p:cNvSpPr>
          <p:nvPr>
            <p:ph type="pic" sz="quarter" idx="15"/>
          </p:nvPr>
        </p:nvSpPr>
        <p:spPr>
          <a:xfrm>
            <a:off x="3944707" y="1870053"/>
            <a:ext cx="1857640" cy="12309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2" name="Picture Placeholder 3"/>
          <p:cNvSpPr>
            <a:spLocks noGrp="1"/>
          </p:cNvSpPr>
          <p:nvPr>
            <p:ph type="pic" sz="quarter" idx="16"/>
          </p:nvPr>
        </p:nvSpPr>
        <p:spPr>
          <a:xfrm>
            <a:off x="1975486" y="3252808"/>
            <a:ext cx="1857640" cy="12309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3" name="Picture Placeholder 3"/>
          <p:cNvSpPr>
            <a:spLocks noGrp="1"/>
          </p:cNvSpPr>
          <p:nvPr>
            <p:ph type="pic" sz="quarter" idx="17"/>
          </p:nvPr>
        </p:nvSpPr>
        <p:spPr>
          <a:xfrm>
            <a:off x="4949106" y="3252808"/>
            <a:ext cx="1857640" cy="12309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43795160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Portfolio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3542110" y="1390915"/>
            <a:ext cx="1445687" cy="30236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322569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8D088-88E0-F7D1-122C-5829B08C7574}"/>
              </a:ext>
            </a:extLst>
          </p:cNvPr>
          <p:cNvSpPr>
            <a:spLocks noGrp="1"/>
          </p:cNvSpPr>
          <p:nvPr>
            <p:ph type="title"/>
          </p:nvPr>
        </p:nvSpPr>
        <p:spPr/>
        <p:txBody>
          <a:bodyPr/>
          <a:lstStyle>
            <a:lvl1pPr>
              <a:defRPr>
                <a:solidFill>
                  <a:schemeClr val="accent1">
                    <a:lumMod val="50000"/>
                  </a:schemeClr>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401973F5-39D5-02E5-AC3C-53D3910FB127}"/>
              </a:ext>
            </a:extLst>
          </p:cNvPr>
          <p:cNvSpPr>
            <a:spLocks noGrp="1"/>
          </p:cNvSpPr>
          <p:nvPr>
            <p:ph sz="half" idx="1"/>
          </p:nvPr>
        </p:nvSpPr>
        <p:spPr>
          <a:xfrm>
            <a:off x="534353" y="1369219"/>
            <a:ext cx="330327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12E813-0D2A-2FA8-9562-447DA36335CE}"/>
              </a:ext>
            </a:extLst>
          </p:cNvPr>
          <p:cNvSpPr>
            <a:spLocks noGrp="1"/>
          </p:cNvSpPr>
          <p:nvPr>
            <p:ph sz="half" idx="2"/>
          </p:nvPr>
        </p:nvSpPr>
        <p:spPr>
          <a:xfrm>
            <a:off x="3934778" y="1369219"/>
            <a:ext cx="330327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3C48EA-0827-3E36-948B-E78675C32CB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DBA090A-264C-9ED8-83A5-8AF2D0407A63}"/>
              </a:ext>
            </a:extLst>
          </p:cNvPr>
          <p:cNvSpPr>
            <a:spLocks noGrp="1"/>
          </p:cNvSpPr>
          <p:nvPr>
            <p:ph type="ftr" sz="quarter" idx="11"/>
          </p:nvPr>
        </p:nvSpPr>
        <p:spPr/>
        <p:txBody>
          <a:bodyPr/>
          <a:lstStyle/>
          <a:p>
            <a:r>
              <a:rPr lang="en-US"/>
              <a:t>FY21 Operating Budget Forum</a:t>
            </a:r>
          </a:p>
        </p:txBody>
      </p:sp>
      <p:sp>
        <p:nvSpPr>
          <p:cNvPr id="7" name="Slide Number Placeholder 6">
            <a:extLst>
              <a:ext uri="{FF2B5EF4-FFF2-40B4-BE49-F238E27FC236}">
                <a16:creationId xmlns:a16="http://schemas.microsoft.com/office/drawing/2014/main" id="{35A4E0EA-0019-524B-ED6E-AEC7F2255D73}"/>
              </a:ext>
            </a:extLst>
          </p:cNvPr>
          <p:cNvSpPr>
            <a:spLocks noGrp="1"/>
          </p:cNvSpPr>
          <p:nvPr>
            <p:ph type="sldNum" sz="quarter" idx="12"/>
          </p:nvPr>
        </p:nvSpPr>
        <p:spPr/>
        <p:txBody>
          <a:bodyPr/>
          <a:lstStyle/>
          <a:p>
            <a:fld id="{D54A55BF-8F0A-4A50-B8F4-E25F20C77787}" type="slidenum">
              <a:rPr lang="en-US" smtClean="0"/>
              <a:t>‹#›</a:t>
            </a:fld>
            <a:endParaRPr lang="en-US"/>
          </a:p>
        </p:txBody>
      </p:sp>
      <p:cxnSp>
        <p:nvCxnSpPr>
          <p:cNvPr id="8" name="Straight Connector 7">
            <a:extLst>
              <a:ext uri="{FF2B5EF4-FFF2-40B4-BE49-F238E27FC236}">
                <a16:creationId xmlns:a16="http://schemas.microsoft.com/office/drawing/2014/main" id="{F64AF139-D75B-3252-83B3-E4DA5310F6B7}"/>
              </a:ext>
            </a:extLst>
          </p:cNvPr>
          <p:cNvCxnSpPr/>
          <p:nvPr/>
        </p:nvCxnSpPr>
        <p:spPr>
          <a:xfrm>
            <a:off x="0" y="4771788"/>
            <a:ext cx="7772400" cy="0"/>
          </a:xfrm>
          <a:prstGeom prst="line">
            <a:avLst/>
          </a:prstGeom>
          <a:ln w="762000">
            <a:gradFill flip="none" rotWithShape="1">
              <a:gsLst>
                <a:gs pos="99000">
                  <a:schemeClr val="bg1"/>
                </a:gs>
                <a:gs pos="0">
                  <a:schemeClr val="accent4">
                    <a:lumMod val="75000"/>
                  </a:schemeClr>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pic>
        <p:nvPicPr>
          <p:cNvPr id="9" name="Picture 8" descr="Text&#10;&#10;Description automatically generated with medium confidence">
            <a:extLst>
              <a:ext uri="{FF2B5EF4-FFF2-40B4-BE49-F238E27FC236}">
                <a16:creationId xmlns:a16="http://schemas.microsoft.com/office/drawing/2014/main" id="{AA954B84-4FF0-5A82-E937-AE783ED1D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156" y="4524423"/>
            <a:ext cx="2303687" cy="524559"/>
          </a:xfrm>
          <a:prstGeom prst="rect">
            <a:avLst/>
          </a:prstGeom>
        </p:spPr>
      </p:pic>
      <p:sp>
        <p:nvSpPr>
          <p:cNvPr id="10" name="TextBox 9">
            <a:extLst>
              <a:ext uri="{FF2B5EF4-FFF2-40B4-BE49-F238E27FC236}">
                <a16:creationId xmlns:a16="http://schemas.microsoft.com/office/drawing/2014/main" id="{9B309B60-B32F-73AE-72EF-C4E23658F27C}"/>
              </a:ext>
            </a:extLst>
          </p:cNvPr>
          <p:cNvSpPr txBox="1"/>
          <p:nvPr/>
        </p:nvSpPr>
        <p:spPr>
          <a:xfrm>
            <a:off x="46122" y="4535143"/>
            <a:ext cx="3258161" cy="484748"/>
          </a:xfrm>
          <a:prstGeom prst="rect">
            <a:avLst/>
          </a:prstGeom>
          <a:noFill/>
        </p:spPr>
        <p:txBody>
          <a:bodyPr wrap="square" rtlCol="0">
            <a:spAutoFit/>
          </a:bodyPr>
          <a:lstStyle/>
          <a:p>
            <a:r>
              <a:rPr lang="en-US" sz="2550" i="1">
                <a:solidFill>
                  <a:schemeClr val="accent1">
                    <a:lumMod val="50000"/>
                  </a:schemeClr>
                </a:solidFill>
                <a:latin typeface="Ink Free" panose="03080402000500000000" pitchFamily="66" charset="0"/>
              </a:rPr>
              <a:t>Incoming Grants</a:t>
            </a:r>
          </a:p>
        </p:txBody>
      </p:sp>
    </p:spTree>
    <p:extLst>
      <p:ext uri="{BB962C8B-B14F-4D97-AF65-F5344CB8AC3E}">
        <p14:creationId xmlns:p14="http://schemas.microsoft.com/office/powerpoint/2010/main" val="2443847524"/>
      </p:ext>
    </p:extLst>
  </p:cSld>
  <p:clrMapOvr>
    <a:masterClrMapping/>
  </p:clrMapOvr>
  <p:hf sldNum="0" hdr="0" dt="0"/>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Social P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1856571" y="2223492"/>
            <a:ext cx="4858081" cy="138598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58026839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Award p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772399" y="2048806"/>
            <a:ext cx="726736" cy="177756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5"/>
          </p:nvPr>
        </p:nvSpPr>
        <p:spPr>
          <a:xfrm>
            <a:off x="2993085" y="2241312"/>
            <a:ext cx="726736" cy="177756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6"/>
          </p:nvPr>
        </p:nvSpPr>
        <p:spPr>
          <a:xfrm>
            <a:off x="5143644" y="2578196"/>
            <a:ext cx="726736" cy="177756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06348505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_Award p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861460" y="1514475"/>
            <a:ext cx="6055552" cy="173355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57846745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Right 2 Im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3305546" y="1583831"/>
            <a:ext cx="2232609" cy="197577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5541067" y="1583831"/>
            <a:ext cx="2232609" cy="197577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32624764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Half BG &amp; Man Img">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6370" y="1839593"/>
            <a:ext cx="7778770" cy="217777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6"/>
          </p:nvPr>
        </p:nvSpPr>
        <p:spPr>
          <a:xfrm>
            <a:off x="2905094" y="472190"/>
            <a:ext cx="1960415" cy="354517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52297172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Generic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2320557" y="2259722"/>
            <a:ext cx="3126549" cy="206878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4131532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Vector Group Mockup">
    <p:spTree>
      <p:nvGrpSpPr>
        <p:cNvPr id="1" name=""/>
        <p:cNvGrpSpPr/>
        <p:nvPr/>
      </p:nvGrpSpPr>
      <p:grpSpPr>
        <a:xfrm>
          <a:off x="0" y="0"/>
          <a:ext cx="0" cy="0"/>
          <a:chOff x="0" y="0"/>
          <a:chExt cx="0" cy="0"/>
        </a:xfrm>
      </p:grpSpPr>
      <p:sp>
        <p:nvSpPr>
          <p:cNvPr id="16" name="Picture Placeholder 3"/>
          <p:cNvSpPr>
            <a:spLocks noGrp="1"/>
          </p:cNvSpPr>
          <p:nvPr>
            <p:ph type="pic" sz="quarter" idx="15"/>
          </p:nvPr>
        </p:nvSpPr>
        <p:spPr>
          <a:xfrm>
            <a:off x="2410838" y="2723527"/>
            <a:ext cx="2547271" cy="168770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04" name="Picture Placeholder 3"/>
          <p:cNvSpPr>
            <a:spLocks noGrp="1"/>
          </p:cNvSpPr>
          <p:nvPr>
            <p:ph type="pic" sz="quarter" idx="16"/>
          </p:nvPr>
        </p:nvSpPr>
        <p:spPr>
          <a:xfrm>
            <a:off x="1395277" y="4243829"/>
            <a:ext cx="1581297" cy="89088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05" name="Picture Placeholder 3"/>
          <p:cNvSpPr>
            <a:spLocks noGrp="1"/>
          </p:cNvSpPr>
          <p:nvPr>
            <p:ph type="pic" sz="quarter" idx="17"/>
          </p:nvPr>
        </p:nvSpPr>
        <p:spPr>
          <a:xfrm>
            <a:off x="4890190" y="4146380"/>
            <a:ext cx="1169945" cy="100657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06" name="Picture Placeholder 3"/>
          <p:cNvSpPr>
            <a:spLocks noGrp="1"/>
          </p:cNvSpPr>
          <p:nvPr>
            <p:ph type="pic" sz="quarter" idx="18"/>
          </p:nvPr>
        </p:nvSpPr>
        <p:spPr>
          <a:xfrm>
            <a:off x="4361385" y="4469441"/>
            <a:ext cx="506593" cy="676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3141841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Generic 4">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455141" y="1721681"/>
            <a:ext cx="2373733" cy="267812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9281951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Generic 5">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1" y="1369734"/>
            <a:ext cx="7775448" cy="347205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8883087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Timeline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2461862" y="3413760"/>
            <a:ext cx="1035719" cy="12192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162088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AC955-4609-193C-308A-C53BD6368619}"/>
              </a:ext>
            </a:extLst>
          </p:cNvPr>
          <p:cNvSpPr>
            <a:spLocks noGrp="1"/>
          </p:cNvSpPr>
          <p:nvPr>
            <p:ph type="title"/>
          </p:nvPr>
        </p:nvSpPr>
        <p:spPr/>
        <p:txBody>
          <a:bodyPr/>
          <a:lstStyle>
            <a:lvl1pPr>
              <a:defRPr>
                <a:solidFill>
                  <a:schemeClr val="accent1">
                    <a:lumMod val="50000"/>
                  </a:schemeClr>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Date Placeholder 2">
            <a:extLst>
              <a:ext uri="{FF2B5EF4-FFF2-40B4-BE49-F238E27FC236}">
                <a16:creationId xmlns:a16="http://schemas.microsoft.com/office/drawing/2014/main" id="{5A35E750-C3DD-E6DD-F252-A7025F8663E2}"/>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0681EB8-1DF4-A7A8-3320-498A9D3C23F8}"/>
              </a:ext>
            </a:extLst>
          </p:cNvPr>
          <p:cNvSpPr>
            <a:spLocks noGrp="1"/>
          </p:cNvSpPr>
          <p:nvPr>
            <p:ph type="ftr" sz="quarter" idx="11"/>
          </p:nvPr>
        </p:nvSpPr>
        <p:spPr/>
        <p:txBody>
          <a:bodyPr/>
          <a:lstStyle/>
          <a:p>
            <a:r>
              <a:rPr lang="en-US"/>
              <a:t>FY21 Operating Budget Forum</a:t>
            </a:r>
          </a:p>
        </p:txBody>
      </p:sp>
      <p:sp>
        <p:nvSpPr>
          <p:cNvPr id="5" name="Slide Number Placeholder 4">
            <a:extLst>
              <a:ext uri="{FF2B5EF4-FFF2-40B4-BE49-F238E27FC236}">
                <a16:creationId xmlns:a16="http://schemas.microsoft.com/office/drawing/2014/main" id="{C7E2884B-5900-D339-BEEC-91E2F3E91D73}"/>
              </a:ext>
            </a:extLst>
          </p:cNvPr>
          <p:cNvSpPr>
            <a:spLocks noGrp="1"/>
          </p:cNvSpPr>
          <p:nvPr>
            <p:ph type="sldNum" sz="quarter" idx="12"/>
          </p:nvPr>
        </p:nvSpPr>
        <p:spPr/>
        <p:txBody>
          <a:bodyPr/>
          <a:lstStyle/>
          <a:p>
            <a:fld id="{D54A55BF-8F0A-4A50-B8F4-E25F20C77787}" type="slidenum">
              <a:rPr lang="en-US" smtClean="0"/>
              <a:t>‹#›</a:t>
            </a:fld>
            <a:endParaRPr lang="en-US"/>
          </a:p>
        </p:txBody>
      </p:sp>
      <p:cxnSp>
        <p:nvCxnSpPr>
          <p:cNvPr id="6" name="Straight Connector 5">
            <a:extLst>
              <a:ext uri="{FF2B5EF4-FFF2-40B4-BE49-F238E27FC236}">
                <a16:creationId xmlns:a16="http://schemas.microsoft.com/office/drawing/2014/main" id="{851B6A51-CE18-7214-A729-0CA8F4769BBB}"/>
              </a:ext>
            </a:extLst>
          </p:cNvPr>
          <p:cNvCxnSpPr/>
          <p:nvPr/>
        </p:nvCxnSpPr>
        <p:spPr>
          <a:xfrm>
            <a:off x="0" y="4771788"/>
            <a:ext cx="7772400" cy="0"/>
          </a:xfrm>
          <a:prstGeom prst="line">
            <a:avLst/>
          </a:prstGeom>
          <a:ln w="762000">
            <a:gradFill flip="none" rotWithShape="1">
              <a:gsLst>
                <a:gs pos="99000">
                  <a:schemeClr val="bg1"/>
                </a:gs>
                <a:gs pos="0">
                  <a:srgbClr val="0BAABB"/>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253C662-7699-91D0-25D8-62FC9D41455D}"/>
              </a:ext>
            </a:extLst>
          </p:cNvPr>
          <p:cNvSpPr txBox="1"/>
          <p:nvPr/>
        </p:nvSpPr>
        <p:spPr>
          <a:xfrm>
            <a:off x="46122" y="4535143"/>
            <a:ext cx="3258161" cy="484748"/>
          </a:xfrm>
          <a:prstGeom prst="rect">
            <a:avLst/>
          </a:prstGeom>
          <a:noFill/>
        </p:spPr>
        <p:txBody>
          <a:bodyPr wrap="square" rtlCol="0">
            <a:spAutoFit/>
          </a:bodyPr>
          <a:lstStyle/>
          <a:p>
            <a:r>
              <a:rPr lang="en-US" sz="2550" i="1">
                <a:solidFill>
                  <a:schemeClr val="accent1">
                    <a:lumMod val="75000"/>
                  </a:schemeClr>
                </a:solidFill>
                <a:latin typeface="Ink Free" panose="03080402000500000000" pitchFamily="66" charset="0"/>
              </a:rPr>
              <a:t>Outgoing Grants</a:t>
            </a:r>
          </a:p>
        </p:txBody>
      </p:sp>
      <p:pic>
        <p:nvPicPr>
          <p:cNvPr id="10" name="Picture 9" descr="Text&#10;&#10;Description automatically generated with medium confidence">
            <a:extLst>
              <a:ext uri="{FF2B5EF4-FFF2-40B4-BE49-F238E27FC236}">
                <a16:creationId xmlns:a16="http://schemas.microsoft.com/office/drawing/2014/main" id="{0CE27AAB-B42A-65F4-FA0F-81369F8F89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793" y="4507150"/>
            <a:ext cx="2369206" cy="530915"/>
          </a:xfrm>
          <a:prstGeom prst="rect">
            <a:avLst/>
          </a:prstGeom>
        </p:spPr>
      </p:pic>
    </p:spTree>
    <p:extLst>
      <p:ext uri="{BB962C8B-B14F-4D97-AF65-F5344CB8AC3E}">
        <p14:creationId xmlns:p14="http://schemas.microsoft.com/office/powerpoint/2010/main" val="2188558795"/>
      </p:ext>
    </p:extLst>
  </p:cSld>
  <p:clrMapOvr>
    <a:masterClrMapping/>
  </p:clrMapOvr>
  <p:hf sldNum="0" hdr="0" dt="0"/>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Timeline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3380184" y="1682797"/>
            <a:ext cx="1021656" cy="120264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32175686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Timeline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5"/>
          </p:nvPr>
        </p:nvSpPr>
        <p:spPr>
          <a:xfrm>
            <a:off x="4105608" y="1855515"/>
            <a:ext cx="1170988" cy="137843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1716152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5"/>
          </p:nvPr>
        </p:nvSpPr>
        <p:spPr>
          <a:xfrm>
            <a:off x="3397456" y="2698797"/>
            <a:ext cx="989633" cy="116494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461273879"/>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Infographic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5"/>
          </p:nvPr>
        </p:nvSpPr>
        <p:spPr>
          <a:xfrm>
            <a:off x="0" y="2570814"/>
            <a:ext cx="7772400" cy="227106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46674731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New Mockup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519826" y="483518"/>
            <a:ext cx="4406890" cy="427199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684110661"/>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New Mockup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3847976" y="230021"/>
            <a:ext cx="3499374" cy="492659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4"/>
          </p:nvPr>
        </p:nvSpPr>
        <p:spPr>
          <a:xfrm>
            <a:off x="-12552" y="1688758"/>
            <a:ext cx="1917140" cy="168052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03659972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New Mockup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2314822" y="1059582"/>
            <a:ext cx="3041833" cy="37749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88008119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New Mockup 4">
    <p:spTree>
      <p:nvGrpSpPr>
        <p:cNvPr id="1" name=""/>
        <p:cNvGrpSpPr/>
        <p:nvPr/>
      </p:nvGrpSpPr>
      <p:grpSpPr>
        <a:xfrm>
          <a:off x="0" y="0"/>
          <a:ext cx="0" cy="0"/>
          <a:chOff x="0" y="0"/>
          <a:chExt cx="0" cy="0"/>
        </a:xfrm>
      </p:grpSpPr>
      <p:sp>
        <p:nvSpPr>
          <p:cNvPr id="14" name="Picture Placeholder 3"/>
          <p:cNvSpPr>
            <a:spLocks noGrp="1"/>
          </p:cNvSpPr>
          <p:nvPr>
            <p:ph type="pic" sz="quarter" idx="14"/>
          </p:nvPr>
        </p:nvSpPr>
        <p:spPr>
          <a:xfrm>
            <a:off x="-9546" y="2067694"/>
            <a:ext cx="7784995" cy="1706180"/>
          </a:xfrm>
          <a:prstGeom prst="rect">
            <a:avLst/>
          </a:prstGeom>
        </p:spPr>
        <p:txBody>
          <a:bodyPr/>
          <a:lstStyle>
            <a:lvl1pPr algn="l">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1506630" y="1059582"/>
            <a:ext cx="4752641" cy="37749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23843345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New Mockup 5">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5110336" y="627534"/>
            <a:ext cx="3488788" cy="420700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31308902"/>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New Portfolio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771338" y="872880"/>
            <a:ext cx="5183454" cy="340384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31602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AC955-4609-193C-308A-C53BD6368619}"/>
              </a:ext>
            </a:extLst>
          </p:cNvPr>
          <p:cNvSpPr>
            <a:spLocks noGrp="1"/>
          </p:cNvSpPr>
          <p:nvPr>
            <p:ph type="title"/>
          </p:nvPr>
        </p:nvSpPr>
        <p:spPr/>
        <p:txBody>
          <a:bodyPr/>
          <a:lstStyle>
            <a:lvl1pPr>
              <a:defRPr>
                <a:solidFill>
                  <a:schemeClr val="accent1">
                    <a:lumMod val="50000"/>
                  </a:schemeClr>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Date Placeholder 2">
            <a:extLst>
              <a:ext uri="{FF2B5EF4-FFF2-40B4-BE49-F238E27FC236}">
                <a16:creationId xmlns:a16="http://schemas.microsoft.com/office/drawing/2014/main" id="{5A35E750-C3DD-E6DD-F252-A7025F8663E2}"/>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0681EB8-1DF4-A7A8-3320-498A9D3C23F8}"/>
              </a:ext>
            </a:extLst>
          </p:cNvPr>
          <p:cNvSpPr>
            <a:spLocks noGrp="1"/>
          </p:cNvSpPr>
          <p:nvPr>
            <p:ph type="ftr" sz="quarter" idx="11"/>
          </p:nvPr>
        </p:nvSpPr>
        <p:spPr/>
        <p:txBody>
          <a:bodyPr/>
          <a:lstStyle/>
          <a:p>
            <a:r>
              <a:rPr lang="en-US"/>
              <a:t>FY21 Operating Budget Forum</a:t>
            </a:r>
          </a:p>
        </p:txBody>
      </p:sp>
      <p:sp>
        <p:nvSpPr>
          <p:cNvPr id="5" name="Slide Number Placeholder 4">
            <a:extLst>
              <a:ext uri="{FF2B5EF4-FFF2-40B4-BE49-F238E27FC236}">
                <a16:creationId xmlns:a16="http://schemas.microsoft.com/office/drawing/2014/main" id="{C7E2884B-5900-D339-BEEC-91E2F3E91D73}"/>
              </a:ext>
            </a:extLst>
          </p:cNvPr>
          <p:cNvSpPr>
            <a:spLocks noGrp="1"/>
          </p:cNvSpPr>
          <p:nvPr>
            <p:ph type="sldNum" sz="quarter" idx="12"/>
          </p:nvPr>
        </p:nvSpPr>
        <p:spPr/>
        <p:txBody>
          <a:bodyPr/>
          <a:lstStyle/>
          <a:p>
            <a:fld id="{D54A55BF-8F0A-4A50-B8F4-E25F20C77787}" type="slidenum">
              <a:rPr lang="en-US" smtClean="0"/>
              <a:t>‹#›</a:t>
            </a:fld>
            <a:endParaRPr lang="en-US"/>
          </a:p>
        </p:txBody>
      </p:sp>
      <p:cxnSp>
        <p:nvCxnSpPr>
          <p:cNvPr id="6" name="Straight Connector 5">
            <a:extLst>
              <a:ext uri="{FF2B5EF4-FFF2-40B4-BE49-F238E27FC236}">
                <a16:creationId xmlns:a16="http://schemas.microsoft.com/office/drawing/2014/main" id="{851B6A51-CE18-7214-A729-0CA8F4769BBB}"/>
              </a:ext>
            </a:extLst>
          </p:cNvPr>
          <p:cNvCxnSpPr/>
          <p:nvPr/>
        </p:nvCxnSpPr>
        <p:spPr>
          <a:xfrm>
            <a:off x="0" y="4771788"/>
            <a:ext cx="7772400" cy="0"/>
          </a:xfrm>
          <a:prstGeom prst="line">
            <a:avLst/>
          </a:prstGeom>
          <a:ln w="762000">
            <a:gradFill flip="none" rotWithShape="1">
              <a:gsLst>
                <a:gs pos="0">
                  <a:schemeClr val="bg1"/>
                </a:gs>
                <a:gs pos="100000">
                  <a:schemeClr val="accent1"/>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pic>
        <p:nvPicPr>
          <p:cNvPr id="10" name="Picture 9" descr="Text&#10;&#10;Description automatically generated with medium confidence">
            <a:extLst>
              <a:ext uri="{FF2B5EF4-FFF2-40B4-BE49-F238E27FC236}">
                <a16:creationId xmlns:a16="http://schemas.microsoft.com/office/drawing/2014/main" id="{0CE27AAB-B42A-65F4-FA0F-81369F8F89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793" y="4507150"/>
            <a:ext cx="2369206" cy="530915"/>
          </a:xfrm>
          <a:prstGeom prst="rect">
            <a:avLst/>
          </a:prstGeom>
        </p:spPr>
      </p:pic>
    </p:spTree>
    <p:extLst>
      <p:ext uri="{BB962C8B-B14F-4D97-AF65-F5344CB8AC3E}">
        <p14:creationId xmlns:p14="http://schemas.microsoft.com/office/powerpoint/2010/main" val="3611880013"/>
      </p:ext>
    </p:extLst>
  </p:cSld>
  <p:clrMapOvr>
    <a:masterClrMapping/>
  </p:clrMapOvr>
  <p:hf sldNum="0" hdr="0" dt="0"/>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New Portfolio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3146912" y="872880"/>
            <a:ext cx="3829527" cy="338658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47257633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New Portfolio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529575" y="537264"/>
            <a:ext cx="2362013" cy="203739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529575" y="2580248"/>
            <a:ext cx="2362013" cy="203739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5"/>
          </p:nvPr>
        </p:nvSpPr>
        <p:spPr>
          <a:xfrm>
            <a:off x="2889304" y="537264"/>
            <a:ext cx="2362013" cy="203739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8" name="Picture Placeholder 3"/>
          <p:cNvSpPr>
            <a:spLocks noGrp="1"/>
          </p:cNvSpPr>
          <p:nvPr>
            <p:ph type="pic" sz="quarter" idx="16"/>
          </p:nvPr>
        </p:nvSpPr>
        <p:spPr>
          <a:xfrm>
            <a:off x="2889304" y="2580248"/>
            <a:ext cx="2362013" cy="203739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9" name="Picture Placeholder 3"/>
          <p:cNvSpPr>
            <a:spLocks noGrp="1"/>
          </p:cNvSpPr>
          <p:nvPr>
            <p:ph type="pic" sz="quarter" idx="17"/>
          </p:nvPr>
        </p:nvSpPr>
        <p:spPr>
          <a:xfrm>
            <a:off x="5249032" y="537264"/>
            <a:ext cx="1984201" cy="408416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71633447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New Portfolio 4">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rot="20733342">
            <a:off x="2330097" y="2848244"/>
            <a:ext cx="1159094" cy="136561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5" name="Picture Placeholder 3"/>
          <p:cNvSpPr>
            <a:spLocks noGrp="1"/>
          </p:cNvSpPr>
          <p:nvPr>
            <p:ph type="pic" sz="quarter" idx="14"/>
          </p:nvPr>
        </p:nvSpPr>
        <p:spPr>
          <a:xfrm rot="1224953">
            <a:off x="3320133" y="1725352"/>
            <a:ext cx="1160395" cy="1360494"/>
          </a:xfrm>
          <a:custGeom>
            <a:avLst/>
            <a:gdLst>
              <a:gd name="connsiteX0" fmla="*/ 0 w 1365171"/>
              <a:gd name="connsiteY0" fmla="*/ 0 h 1359755"/>
              <a:gd name="connsiteX1" fmla="*/ 1365171 w 1365171"/>
              <a:gd name="connsiteY1" fmla="*/ 0 h 1359755"/>
              <a:gd name="connsiteX2" fmla="*/ 1365171 w 1365171"/>
              <a:gd name="connsiteY2" fmla="*/ 1359755 h 1359755"/>
              <a:gd name="connsiteX3" fmla="*/ 0 w 1365171"/>
              <a:gd name="connsiteY3" fmla="*/ 1359755 h 1359755"/>
              <a:gd name="connsiteX4" fmla="*/ 0 w 1365171"/>
              <a:gd name="connsiteY4" fmla="*/ 0 h 1359755"/>
              <a:gd name="connsiteX0" fmla="*/ 0 w 1365171"/>
              <a:gd name="connsiteY0" fmla="*/ 0 h 1370217"/>
              <a:gd name="connsiteX1" fmla="*/ 1365171 w 1365171"/>
              <a:gd name="connsiteY1" fmla="*/ 0 h 1370217"/>
              <a:gd name="connsiteX2" fmla="*/ 1365171 w 1365171"/>
              <a:gd name="connsiteY2" fmla="*/ 1359755 h 1370217"/>
              <a:gd name="connsiteX3" fmla="*/ 528825 w 1365171"/>
              <a:gd name="connsiteY3" fmla="*/ 1370139 h 1370217"/>
              <a:gd name="connsiteX4" fmla="*/ 0 w 1365171"/>
              <a:gd name="connsiteY4" fmla="*/ 1359755 h 1370217"/>
              <a:gd name="connsiteX5" fmla="*/ 0 w 1365171"/>
              <a:gd name="connsiteY5" fmla="*/ 0 h 1370217"/>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0 w 1365171"/>
              <a:gd name="connsiteY4" fmla="*/ 1359755 h 1365223"/>
              <a:gd name="connsiteX5" fmla="*/ 0 w 1365171"/>
              <a:gd name="connsiteY5"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0 w 1365171"/>
              <a:gd name="connsiteY4" fmla="*/ 1359755 h 1365223"/>
              <a:gd name="connsiteX5" fmla="*/ 0 w 1365171"/>
              <a:gd name="connsiteY5" fmla="*/ 0 h 1365223"/>
              <a:gd name="connsiteX0" fmla="*/ 5469 w 1370640"/>
              <a:gd name="connsiteY0" fmla="*/ 0 h 1365223"/>
              <a:gd name="connsiteX1" fmla="*/ 1370640 w 1370640"/>
              <a:gd name="connsiteY1" fmla="*/ 0 h 1365223"/>
              <a:gd name="connsiteX2" fmla="*/ 1370640 w 1370640"/>
              <a:gd name="connsiteY2" fmla="*/ 1359755 h 1365223"/>
              <a:gd name="connsiteX3" fmla="*/ 513457 w 1370640"/>
              <a:gd name="connsiteY3" fmla="*/ 1365223 h 1365223"/>
              <a:gd name="connsiteX4" fmla="*/ 0 w 1370640"/>
              <a:gd name="connsiteY4" fmla="*/ 1038673 h 1365223"/>
              <a:gd name="connsiteX5" fmla="*/ 5469 w 1370640"/>
              <a:gd name="connsiteY5"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745 w 1365171"/>
              <a:gd name="connsiteY4" fmla="*/ 1055367 h 1365223"/>
              <a:gd name="connsiteX5" fmla="*/ 0 w 1365171"/>
              <a:gd name="connsiteY5"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745 w 1365171"/>
              <a:gd name="connsiteY4" fmla="*/ 1055367 h 1365223"/>
              <a:gd name="connsiteX5" fmla="*/ 0 w 1365171"/>
              <a:gd name="connsiteY5"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33067 w 1365171"/>
              <a:gd name="connsiteY4" fmla="*/ 967039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33067 w 1365171"/>
              <a:gd name="connsiteY4" fmla="*/ 967039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274 w 1365171"/>
              <a:gd name="connsiteY5" fmla="*/ 1041736 h 1365223"/>
              <a:gd name="connsiteX6" fmla="*/ 0 w 1365171"/>
              <a:gd name="connsiteY6" fmla="*/ 0 h 1365223"/>
              <a:gd name="connsiteX0" fmla="*/ 0 w 1365171"/>
              <a:gd name="connsiteY0" fmla="*/ 0 h 1362775"/>
              <a:gd name="connsiteX1" fmla="*/ 1365171 w 1365171"/>
              <a:gd name="connsiteY1" fmla="*/ 0 h 1362775"/>
              <a:gd name="connsiteX2" fmla="*/ 1365171 w 1365171"/>
              <a:gd name="connsiteY2" fmla="*/ 1359755 h 1362775"/>
              <a:gd name="connsiteX3" fmla="*/ 539293 w 1365171"/>
              <a:gd name="connsiteY3" fmla="*/ 1362775 h 1362775"/>
              <a:gd name="connsiteX4" fmla="*/ 203356 w 1365171"/>
              <a:gd name="connsiteY4" fmla="*/ 936676 h 1362775"/>
              <a:gd name="connsiteX5" fmla="*/ 274 w 1365171"/>
              <a:gd name="connsiteY5" fmla="*/ 1041736 h 1362775"/>
              <a:gd name="connsiteX6" fmla="*/ 0 w 1365171"/>
              <a:gd name="connsiteY6" fmla="*/ 0 h 1362775"/>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203356 w 1365171"/>
              <a:gd name="connsiteY4" fmla="*/ 936676 h 1360494"/>
              <a:gd name="connsiteX5" fmla="*/ 274 w 1365171"/>
              <a:gd name="connsiteY5" fmla="*/ 1041736 h 1360494"/>
              <a:gd name="connsiteX6" fmla="*/ 0 w 1365171"/>
              <a:gd name="connsiteY6" fmla="*/ 0 h 1360494"/>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203356 w 1365171"/>
              <a:gd name="connsiteY4" fmla="*/ 936676 h 1360494"/>
              <a:gd name="connsiteX5" fmla="*/ 274 w 1365171"/>
              <a:gd name="connsiteY5" fmla="*/ 1041736 h 1360494"/>
              <a:gd name="connsiteX6" fmla="*/ 0 w 1365171"/>
              <a:gd name="connsiteY6" fmla="*/ 0 h 1360494"/>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192628 w 1365171"/>
              <a:gd name="connsiteY4" fmla="*/ 916955 h 1360494"/>
              <a:gd name="connsiteX5" fmla="*/ 274 w 1365171"/>
              <a:gd name="connsiteY5" fmla="*/ 1041736 h 1360494"/>
              <a:gd name="connsiteX6" fmla="*/ 0 w 1365171"/>
              <a:gd name="connsiteY6" fmla="*/ 0 h 1360494"/>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192628 w 1365171"/>
              <a:gd name="connsiteY4" fmla="*/ 916955 h 1360494"/>
              <a:gd name="connsiteX5" fmla="*/ 274 w 1365171"/>
              <a:gd name="connsiteY5" fmla="*/ 1041736 h 1360494"/>
              <a:gd name="connsiteX6" fmla="*/ 0 w 1365171"/>
              <a:gd name="connsiteY6" fmla="*/ 0 h 1360494"/>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192628 w 1365171"/>
              <a:gd name="connsiteY4" fmla="*/ 916955 h 1360494"/>
              <a:gd name="connsiteX5" fmla="*/ 274 w 1365171"/>
              <a:gd name="connsiteY5" fmla="*/ 1041736 h 1360494"/>
              <a:gd name="connsiteX6" fmla="*/ 0 w 1365171"/>
              <a:gd name="connsiteY6" fmla="*/ 0 h 1360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65171" h="1360494">
                <a:moveTo>
                  <a:pt x="0" y="0"/>
                </a:moveTo>
                <a:lnTo>
                  <a:pt x="1365171" y="0"/>
                </a:lnTo>
                <a:lnTo>
                  <a:pt x="1365171" y="1359755"/>
                </a:lnTo>
                <a:lnTo>
                  <a:pt x="518117" y="1360494"/>
                </a:lnTo>
                <a:cubicBezTo>
                  <a:pt x="301821" y="1058384"/>
                  <a:pt x="252916" y="977626"/>
                  <a:pt x="192628" y="916955"/>
                </a:cubicBezTo>
                <a:cubicBezTo>
                  <a:pt x="165319" y="918093"/>
                  <a:pt x="93864" y="967877"/>
                  <a:pt x="274" y="1041736"/>
                </a:cubicBezTo>
                <a:cubicBezTo>
                  <a:pt x="26" y="689947"/>
                  <a:pt x="248" y="351789"/>
                  <a:pt x="0" y="0"/>
                </a:cubicBezTo>
                <a:close/>
              </a:path>
            </a:pathLst>
          </a:cu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6" name="Picture Placeholder 3"/>
          <p:cNvSpPr>
            <a:spLocks noGrp="1"/>
          </p:cNvSpPr>
          <p:nvPr>
            <p:ph type="pic" sz="quarter" idx="15"/>
          </p:nvPr>
        </p:nvSpPr>
        <p:spPr>
          <a:xfrm rot="20952885">
            <a:off x="2035766" y="943429"/>
            <a:ext cx="1158984" cy="1366206"/>
          </a:xfrm>
          <a:custGeom>
            <a:avLst/>
            <a:gdLst>
              <a:gd name="connsiteX0" fmla="*/ 0 w 1358514"/>
              <a:gd name="connsiteY0" fmla="*/ 0 h 1363740"/>
              <a:gd name="connsiteX1" fmla="*/ 1358514 w 1358514"/>
              <a:gd name="connsiteY1" fmla="*/ 0 h 1363740"/>
              <a:gd name="connsiteX2" fmla="*/ 1358514 w 1358514"/>
              <a:gd name="connsiteY2" fmla="*/ 1363740 h 1363740"/>
              <a:gd name="connsiteX3" fmla="*/ 0 w 1358514"/>
              <a:gd name="connsiteY3" fmla="*/ 1363740 h 1363740"/>
              <a:gd name="connsiteX4" fmla="*/ 0 w 1358514"/>
              <a:gd name="connsiteY4" fmla="*/ 0 h 1363740"/>
              <a:gd name="connsiteX0" fmla="*/ 0 w 1358514"/>
              <a:gd name="connsiteY0" fmla="*/ 0 h 1363740"/>
              <a:gd name="connsiteX1" fmla="*/ 1358514 w 1358514"/>
              <a:gd name="connsiteY1" fmla="*/ 0 h 1363740"/>
              <a:gd name="connsiteX2" fmla="*/ 1358514 w 1358514"/>
              <a:gd name="connsiteY2" fmla="*/ 1363740 h 1363740"/>
              <a:gd name="connsiteX3" fmla="*/ 1199144 w 1358514"/>
              <a:gd name="connsiteY3" fmla="*/ 1362684 h 1363740"/>
              <a:gd name="connsiteX4" fmla="*/ 0 w 1358514"/>
              <a:gd name="connsiteY4" fmla="*/ 1363740 h 1363740"/>
              <a:gd name="connsiteX5" fmla="*/ 0 w 1358514"/>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3511"/>
              <a:gd name="connsiteY0" fmla="*/ 0 h 1363740"/>
              <a:gd name="connsiteX1" fmla="*/ 1358514 w 1363511"/>
              <a:gd name="connsiteY1" fmla="*/ 0 h 1363740"/>
              <a:gd name="connsiteX2" fmla="*/ 1363511 w 1363511"/>
              <a:gd name="connsiteY2" fmla="*/ 1094400 h 1363740"/>
              <a:gd name="connsiteX3" fmla="*/ 1199144 w 1363511"/>
              <a:gd name="connsiteY3" fmla="*/ 1362684 h 1363740"/>
              <a:gd name="connsiteX4" fmla="*/ 0 w 1363511"/>
              <a:gd name="connsiteY4" fmla="*/ 1363740 h 1363740"/>
              <a:gd name="connsiteX5" fmla="*/ 0 w 1363511"/>
              <a:gd name="connsiteY5" fmla="*/ 0 h 1363740"/>
              <a:gd name="connsiteX0" fmla="*/ 0 w 1363511"/>
              <a:gd name="connsiteY0" fmla="*/ 0 h 1366206"/>
              <a:gd name="connsiteX1" fmla="*/ 1358514 w 1363511"/>
              <a:gd name="connsiteY1" fmla="*/ 0 h 1366206"/>
              <a:gd name="connsiteX2" fmla="*/ 1363511 w 1363511"/>
              <a:gd name="connsiteY2" fmla="*/ 1094400 h 1366206"/>
              <a:gd name="connsiteX3" fmla="*/ 1198473 w 1363511"/>
              <a:gd name="connsiteY3" fmla="*/ 1366206 h 1366206"/>
              <a:gd name="connsiteX4" fmla="*/ 0 w 1363511"/>
              <a:gd name="connsiteY4" fmla="*/ 1363740 h 1366206"/>
              <a:gd name="connsiteX5" fmla="*/ 0 w 1363511"/>
              <a:gd name="connsiteY5" fmla="*/ 0 h 1366206"/>
              <a:gd name="connsiteX0" fmla="*/ 0 w 1363511"/>
              <a:gd name="connsiteY0" fmla="*/ 0 h 1366206"/>
              <a:gd name="connsiteX1" fmla="*/ 1358514 w 1363511"/>
              <a:gd name="connsiteY1" fmla="*/ 0 h 1366206"/>
              <a:gd name="connsiteX2" fmla="*/ 1363511 w 1363511"/>
              <a:gd name="connsiteY2" fmla="*/ 1094400 h 1366206"/>
              <a:gd name="connsiteX3" fmla="*/ 1198473 w 1363511"/>
              <a:gd name="connsiteY3" fmla="*/ 1366206 h 1366206"/>
              <a:gd name="connsiteX4" fmla="*/ 0 w 1363511"/>
              <a:gd name="connsiteY4" fmla="*/ 1363740 h 1366206"/>
              <a:gd name="connsiteX5" fmla="*/ 0 w 1363511"/>
              <a:gd name="connsiteY5" fmla="*/ 0 h 1366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3511" h="1366206">
                <a:moveTo>
                  <a:pt x="0" y="0"/>
                </a:moveTo>
                <a:lnTo>
                  <a:pt x="1358514" y="0"/>
                </a:lnTo>
                <a:cubicBezTo>
                  <a:pt x="1359509" y="368322"/>
                  <a:pt x="1362516" y="726078"/>
                  <a:pt x="1363511" y="1094400"/>
                </a:cubicBezTo>
                <a:cubicBezTo>
                  <a:pt x="1317230" y="1151086"/>
                  <a:pt x="1276460" y="1238901"/>
                  <a:pt x="1198473" y="1366206"/>
                </a:cubicBezTo>
                <a:lnTo>
                  <a:pt x="0" y="1363740"/>
                </a:lnTo>
                <a:lnTo>
                  <a:pt x="0" y="0"/>
                </a:lnTo>
                <a:close/>
              </a:path>
            </a:pathLst>
          </a:cu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7" name="Picture Placeholder 3"/>
          <p:cNvSpPr>
            <a:spLocks noGrp="1"/>
          </p:cNvSpPr>
          <p:nvPr>
            <p:ph type="pic" sz="quarter" idx="16"/>
          </p:nvPr>
        </p:nvSpPr>
        <p:spPr>
          <a:xfrm rot="641361">
            <a:off x="908661" y="1571948"/>
            <a:ext cx="1151138" cy="1367649"/>
          </a:xfrm>
          <a:custGeom>
            <a:avLst/>
            <a:gdLst>
              <a:gd name="connsiteX0" fmla="*/ 0 w 1354082"/>
              <a:gd name="connsiteY0" fmla="*/ 0 h 1362713"/>
              <a:gd name="connsiteX1" fmla="*/ 1354082 w 1354082"/>
              <a:gd name="connsiteY1" fmla="*/ 0 h 1362713"/>
              <a:gd name="connsiteX2" fmla="*/ 1354082 w 1354082"/>
              <a:gd name="connsiteY2" fmla="*/ 1362713 h 1362713"/>
              <a:gd name="connsiteX3" fmla="*/ 0 w 1354082"/>
              <a:gd name="connsiteY3" fmla="*/ 1362713 h 1362713"/>
              <a:gd name="connsiteX4" fmla="*/ 0 w 1354082"/>
              <a:gd name="connsiteY4" fmla="*/ 0 h 1362713"/>
              <a:gd name="connsiteX0" fmla="*/ 0 w 1354082"/>
              <a:gd name="connsiteY0" fmla="*/ 0 h 1362713"/>
              <a:gd name="connsiteX1" fmla="*/ 971109 w 1354082"/>
              <a:gd name="connsiteY1" fmla="*/ 145 h 1362713"/>
              <a:gd name="connsiteX2" fmla="*/ 1354082 w 1354082"/>
              <a:gd name="connsiteY2" fmla="*/ 0 h 1362713"/>
              <a:gd name="connsiteX3" fmla="*/ 1354082 w 1354082"/>
              <a:gd name="connsiteY3" fmla="*/ 1362713 h 1362713"/>
              <a:gd name="connsiteX4" fmla="*/ 0 w 1354082"/>
              <a:gd name="connsiteY4" fmla="*/ 1362713 h 1362713"/>
              <a:gd name="connsiteX5" fmla="*/ 0 w 1354082"/>
              <a:gd name="connsiteY5" fmla="*/ 0 h 1362713"/>
              <a:gd name="connsiteX0" fmla="*/ 0 w 1356793"/>
              <a:gd name="connsiteY0" fmla="*/ 0 h 1362713"/>
              <a:gd name="connsiteX1" fmla="*/ 971109 w 1356793"/>
              <a:gd name="connsiteY1" fmla="*/ 145 h 1362713"/>
              <a:gd name="connsiteX2" fmla="*/ 1356793 w 1356793"/>
              <a:gd name="connsiteY2" fmla="*/ 921257 h 1362713"/>
              <a:gd name="connsiteX3" fmla="*/ 1354082 w 1356793"/>
              <a:gd name="connsiteY3" fmla="*/ 1362713 h 1362713"/>
              <a:gd name="connsiteX4" fmla="*/ 0 w 1356793"/>
              <a:gd name="connsiteY4" fmla="*/ 1362713 h 1362713"/>
              <a:gd name="connsiteX5" fmla="*/ 0 w 1356793"/>
              <a:gd name="connsiteY5" fmla="*/ 0 h 1362713"/>
              <a:gd name="connsiteX0" fmla="*/ 0 w 1356793"/>
              <a:gd name="connsiteY0" fmla="*/ 4936 h 1367649"/>
              <a:gd name="connsiteX1" fmla="*/ 980228 w 1356793"/>
              <a:gd name="connsiteY1" fmla="*/ 0 h 1367649"/>
              <a:gd name="connsiteX2" fmla="*/ 1356793 w 1356793"/>
              <a:gd name="connsiteY2" fmla="*/ 926193 h 1367649"/>
              <a:gd name="connsiteX3" fmla="*/ 1354082 w 1356793"/>
              <a:gd name="connsiteY3" fmla="*/ 1367649 h 1367649"/>
              <a:gd name="connsiteX4" fmla="*/ 0 w 1356793"/>
              <a:gd name="connsiteY4" fmla="*/ 1367649 h 1367649"/>
              <a:gd name="connsiteX5" fmla="*/ 0 w 1356793"/>
              <a:gd name="connsiteY5" fmla="*/ 4936 h 1367649"/>
              <a:gd name="connsiteX0" fmla="*/ 0 w 1354280"/>
              <a:gd name="connsiteY0" fmla="*/ 4936 h 1367649"/>
              <a:gd name="connsiteX1" fmla="*/ 980228 w 1354280"/>
              <a:gd name="connsiteY1" fmla="*/ 0 h 1367649"/>
              <a:gd name="connsiteX2" fmla="*/ 1353367 w 1354280"/>
              <a:gd name="connsiteY2" fmla="*/ 943636 h 1367649"/>
              <a:gd name="connsiteX3" fmla="*/ 1354082 w 1354280"/>
              <a:gd name="connsiteY3" fmla="*/ 1367649 h 1367649"/>
              <a:gd name="connsiteX4" fmla="*/ 0 w 1354280"/>
              <a:gd name="connsiteY4" fmla="*/ 1367649 h 1367649"/>
              <a:gd name="connsiteX5" fmla="*/ 0 w 1354280"/>
              <a:gd name="connsiteY5" fmla="*/ 4936 h 1367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54280" h="1367649">
                <a:moveTo>
                  <a:pt x="0" y="4936"/>
                </a:moveTo>
                <a:lnTo>
                  <a:pt x="980228" y="0"/>
                </a:lnTo>
                <a:lnTo>
                  <a:pt x="1353367" y="943636"/>
                </a:lnTo>
                <a:cubicBezTo>
                  <a:pt x="1352463" y="1090788"/>
                  <a:pt x="1354986" y="1220497"/>
                  <a:pt x="1354082" y="1367649"/>
                </a:cubicBezTo>
                <a:lnTo>
                  <a:pt x="0" y="1367649"/>
                </a:lnTo>
                <a:lnTo>
                  <a:pt x="0" y="4936"/>
                </a:lnTo>
                <a:close/>
              </a:path>
            </a:pathLst>
          </a:cu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712633417"/>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New Portfolio 5">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0" name="Picture Placeholder 3"/>
          <p:cNvSpPr>
            <a:spLocks noGrp="1"/>
          </p:cNvSpPr>
          <p:nvPr>
            <p:ph type="pic" sz="quarter" idx="10"/>
          </p:nvPr>
        </p:nvSpPr>
        <p:spPr>
          <a:xfrm>
            <a:off x="669892" y="741682"/>
            <a:ext cx="3108005" cy="366542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1" name="Picture Placeholder 3"/>
          <p:cNvSpPr>
            <a:spLocks noGrp="1"/>
          </p:cNvSpPr>
          <p:nvPr>
            <p:ph type="pic" sz="quarter" idx="14"/>
          </p:nvPr>
        </p:nvSpPr>
        <p:spPr>
          <a:xfrm>
            <a:off x="3823448" y="741682"/>
            <a:ext cx="3955323" cy="115457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2" name="Picture Placeholder 3"/>
          <p:cNvSpPr>
            <a:spLocks noGrp="1"/>
          </p:cNvSpPr>
          <p:nvPr>
            <p:ph type="pic" sz="quarter" idx="15"/>
          </p:nvPr>
        </p:nvSpPr>
        <p:spPr>
          <a:xfrm>
            <a:off x="3823448" y="1948390"/>
            <a:ext cx="3955323" cy="115457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3" name="Picture Placeholder 3"/>
          <p:cNvSpPr>
            <a:spLocks noGrp="1"/>
          </p:cNvSpPr>
          <p:nvPr>
            <p:ph type="pic" sz="quarter" idx="16"/>
          </p:nvPr>
        </p:nvSpPr>
        <p:spPr>
          <a:xfrm>
            <a:off x="3823448" y="3155100"/>
            <a:ext cx="1062971" cy="125200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4" name="Picture Placeholder 3"/>
          <p:cNvSpPr>
            <a:spLocks noGrp="1"/>
          </p:cNvSpPr>
          <p:nvPr>
            <p:ph type="pic" sz="quarter" idx="17"/>
          </p:nvPr>
        </p:nvSpPr>
        <p:spPr>
          <a:xfrm>
            <a:off x="4944712" y="3155100"/>
            <a:ext cx="1062971" cy="125200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6" name="Picture Placeholder 3"/>
          <p:cNvSpPr>
            <a:spLocks noGrp="1"/>
          </p:cNvSpPr>
          <p:nvPr>
            <p:ph type="pic" sz="quarter" idx="18"/>
          </p:nvPr>
        </p:nvSpPr>
        <p:spPr>
          <a:xfrm>
            <a:off x="6059605" y="3155100"/>
            <a:ext cx="1728988" cy="125200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05934423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New Portfolio 6">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9" name="Picture Placeholder 3"/>
          <p:cNvSpPr>
            <a:spLocks noGrp="1"/>
          </p:cNvSpPr>
          <p:nvPr>
            <p:ph type="pic" sz="quarter" idx="10"/>
          </p:nvPr>
        </p:nvSpPr>
        <p:spPr>
          <a:xfrm>
            <a:off x="810431" y="764382"/>
            <a:ext cx="1635964" cy="344785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0" name="Picture Placeholder 3"/>
          <p:cNvSpPr>
            <a:spLocks noGrp="1"/>
          </p:cNvSpPr>
          <p:nvPr>
            <p:ph type="pic" sz="quarter" idx="14"/>
          </p:nvPr>
        </p:nvSpPr>
        <p:spPr>
          <a:xfrm>
            <a:off x="2515536" y="-14990"/>
            <a:ext cx="1402519" cy="29372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1" name="Picture Placeholder 3"/>
          <p:cNvSpPr>
            <a:spLocks noGrp="1"/>
          </p:cNvSpPr>
          <p:nvPr>
            <p:ph type="pic" sz="quarter" idx="15"/>
          </p:nvPr>
        </p:nvSpPr>
        <p:spPr>
          <a:xfrm>
            <a:off x="2515536" y="2998034"/>
            <a:ext cx="4173825" cy="121420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2" name="Picture Placeholder 3"/>
          <p:cNvSpPr>
            <a:spLocks noGrp="1"/>
          </p:cNvSpPr>
          <p:nvPr>
            <p:ph type="pic" sz="quarter" idx="16"/>
          </p:nvPr>
        </p:nvSpPr>
        <p:spPr>
          <a:xfrm>
            <a:off x="3980823" y="1371600"/>
            <a:ext cx="1319699" cy="155064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3" name="Picture Placeholder 3"/>
          <p:cNvSpPr>
            <a:spLocks noGrp="1"/>
          </p:cNvSpPr>
          <p:nvPr>
            <p:ph type="pic" sz="quarter" idx="17"/>
          </p:nvPr>
        </p:nvSpPr>
        <p:spPr>
          <a:xfrm>
            <a:off x="3980823" y="-14990"/>
            <a:ext cx="1319699" cy="13183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4" name="Picture Placeholder 3"/>
          <p:cNvSpPr>
            <a:spLocks noGrp="1"/>
          </p:cNvSpPr>
          <p:nvPr>
            <p:ph type="pic" sz="quarter" idx="18"/>
          </p:nvPr>
        </p:nvSpPr>
        <p:spPr>
          <a:xfrm>
            <a:off x="5363291" y="1371600"/>
            <a:ext cx="1319699" cy="155064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4017033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New Portfolio 7">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9" name="Picture Placeholder 3"/>
          <p:cNvSpPr>
            <a:spLocks noGrp="1"/>
          </p:cNvSpPr>
          <p:nvPr>
            <p:ph type="pic" sz="quarter" idx="10"/>
          </p:nvPr>
        </p:nvSpPr>
        <p:spPr>
          <a:xfrm>
            <a:off x="2591307" y="857846"/>
            <a:ext cx="5193835" cy="34242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4653314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1_New Portfolio 7">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9" name="Picture Placeholder 3"/>
          <p:cNvSpPr>
            <a:spLocks noGrp="1"/>
          </p:cNvSpPr>
          <p:nvPr>
            <p:ph type="pic" sz="quarter" idx="10"/>
          </p:nvPr>
        </p:nvSpPr>
        <p:spPr>
          <a:xfrm>
            <a:off x="604490" y="592111"/>
            <a:ext cx="3052361" cy="200868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4"/>
          </p:nvPr>
        </p:nvSpPr>
        <p:spPr>
          <a:xfrm>
            <a:off x="3702931" y="592111"/>
            <a:ext cx="1709913" cy="200868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5"/>
          </p:nvPr>
        </p:nvSpPr>
        <p:spPr>
          <a:xfrm>
            <a:off x="5456975" y="592111"/>
            <a:ext cx="1709913" cy="200868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6"/>
          </p:nvPr>
        </p:nvSpPr>
        <p:spPr>
          <a:xfrm>
            <a:off x="604490" y="2653399"/>
            <a:ext cx="6560448" cy="191110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61048650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New Portfolio 9">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9" name="Picture Placeholder 3"/>
          <p:cNvSpPr>
            <a:spLocks noGrp="1"/>
          </p:cNvSpPr>
          <p:nvPr>
            <p:ph type="pic" sz="quarter" idx="10"/>
          </p:nvPr>
        </p:nvSpPr>
        <p:spPr>
          <a:xfrm>
            <a:off x="2255378" y="606392"/>
            <a:ext cx="1626732" cy="1914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2" name="Picture Placeholder 3"/>
          <p:cNvSpPr>
            <a:spLocks noGrp="1"/>
          </p:cNvSpPr>
          <p:nvPr>
            <p:ph type="pic" sz="quarter" idx="14"/>
          </p:nvPr>
        </p:nvSpPr>
        <p:spPr>
          <a:xfrm>
            <a:off x="630770" y="2524569"/>
            <a:ext cx="1626732" cy="1914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3" name="Picture Placeholder 3"/>
          <p:cNvSpPr>
            <a:spLocks noGrp="1"/>
          </p:cNvSpPr>
          <p:nvPr>
            <p:ph type="pic" sz="quarter" idx="15"/>
          </p:nvPr>
        </p:nvSpPr>
        <p:spPr>
          <a:xfrm>
            <a:off x="5510435" y="606392"/>
            <a:ext cx="1626732" cy="1914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4" name="Picture Placeholder 3"/>
          <p:cNvSpPr>
            <a:spLocks noGrp="1"/>
          </p:cNvSpPr>
          <p:nvPr>
            <p:ph type="pic" sz="quarter" idx="16"/>
          </p:nvPr>
        </p:nvSpPr>
        <p:spPr>
          <a:xfrm>
            <a:off x="3885827" y="2524569"/>
            <a:ext cx="1626732" cy="1914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14319551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New Portfolio 10">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2" name="Picture Placeholder 3"/>
          <p:cNvSpPr>
            <a:spLocks noGrp="1"/>
          </p:cNvSpPr>
          <p:nvPr>
            <p:ph type="pic" sz="quarter" idx="14"/>
          </p:nvPr>
        </p:nvSpPr>
        <p:spPr>
          <a:xfrm>
            <a:off x="662994" y="598755"/>
            <a:ext cx="2130395" cy="250883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5"/>
          </p:nvPr>
        </p:nvSpPr>
        <p:spPr>
          <a:xfrm>
            <a:off x="2831086" y="598755"/>
            <a:ext cx="2130395" cy="250883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8" name="Picture Placeholder 3"/>
          <p:cNvSpPr>
            <a:spLocks noGrp="1"/>
          </p:cNvSpPr>
          <p:nvPr>
            <p:ph type="pic" sz="quarter" idx="16"/>
          </p:nvPr>
        </p:nvSpPr>
        <p:spPr>
          <a:xfrm>
            <a:off x="4999176" y="598755"/>
            <a:ext cx="2130395" cy="250883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369893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AC955-4609-193C-308A-C53BD6368619}"/>
              </a:ext>
            </a:extLst>
          </p:cNvPr>
          <p:cNvSpPr>
            <a:spLocks noGrp="1"/>
          </p:cNvSpPr>
          <p:nvPr>
            <p:ph type="title"/>
          </p:nvPr>
        </p:nvSpPr>
        <p:spPr/>
        <p:txBody>
          <a:bodyPr/>
          <a:lstStyle>
            <a:lvl1pPr>
              <a:defRPr>
                <a:solidFill>
                  <a:schemeClr val="accent1">
                    <a:lumMod val="50000"/>
                  </a:schemeClr>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Date Placeholder 2">
            <a:extLst>
              <a:ext uri="{FF2B5EF4-FFF2-40B4-BE49-F238E27FC236}">
                <a16:creationId xmlns:a16="http://schemas.microsoft.com/office/drawing/2014/main" id="{5A35E750-C3DD-E6DD-F252-A7025F8663E2}"/>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0681EB8-1DF4-A7A8-3320-498A9D3C23F8}"/>
              </a:ext>
            </a:extLst>
          </p:cNvPr>
          <p:cNvSpPr>
            <a:spLocks noGrp="1"/>
          </p:cNvSpPr>
          <p:nvPr>
            <p:ph type="ftr" sz="quarter" idx="11"/>
          </p:nvPr>
        </p:nvSpPr>
        <p:spPr/>
        <p:txBody>
          <a:bodyPr/>
          <a:lstStyle/>
          <a:p>
            <a:r>
              <a:rPr lang="en-US"/>
              <a:t>FY21 Operating Budget Forum</a:t>
            </a:r>
          </a:p>
        </p:txBody>
      </p:sp>
      <p:sp>
        <p:nvSpPr>
          <p:cNvPr id="5" name="Slide Number Placeholder 4">
            <a:extLst>
              <a:ext uri="{FF2B5EF4-FFF2-40B4-BE49-F238E27FC236}">
                <a16:creationId xmlns:a16="http://schemas.microsoft.com/office/drawing/2014/main" id="{C7E2884B-5900-D339-BEEC-91E2F3E91D73}"/>
              </a:ext>
            </a:extLst>
          </p:cNvPr>
          <p:cNvSpPr>
            <a:spLocks noGrp="1"/>
          </p:cNvSpPr>
          <p:nvPr>
            <p:ph type="sldNum" sz="quarter" idx="12"/>
          </p:nvPr>
        </p:nvSpPr>
        <p:spPr/>
        <p:txBody>
          <a:bodyPr/>
          <a:lstStyle/>
          <a:p>
            <a:fld id="{D54A55BF-8F0A-4A50-B8F4-E25F20C77787}" type="slidenum">
              <a:rPr lang="en-US" smtClean="0"/>
              <a:t>‹#›</a:t>
            </a:fld>
            <a:endParaRPr lang="en-US"/>
          </a:p>
        </p:txBody>
      </p:sp>
      <p:cxnSp>
        <p:nvCxnSpPr>
          <p:cNvPr id="6" name="Straight Connector 5">
            <a:extLst>
              <a:ext uri="{FF2B5EF4-FFF2-40B4-BE49-F238E27FC236}">
                <a16:creationId xmlns:a16="http://schemas.microsoft.com/office/drawing/2014/main" id="{851B6A51-CE18-7214-A729-0CA8F4769BBB}"/>
              </a:ext>
            </a:extLst>
          </p:cNvPr>
          <p:cNvCxnSpPr/>
          <p:nvPr/>
        </p:nvCxnSpPr>
        <p:spPr>
          <a:xfrm>
            <a:off x="0" y="4771788"/>
            <a:ext cx="7772400" cy="0"/>
          </a:xfrm>
          <a:prstGeom prst="line">
            <a:avLst/>
          </a:prstGeom>
          <a:ln w="762000">
            <a:gradFill flip="none" rotWithShape="1">
              <a:gsLst>
                <a:gs pos="99000">
                  <a:schemeClr val="bg1"/>
                </a:gs>
                <a:gs pos="0">
                  <a:schemeClr val="accent4">
                    <a:lumMod val="75000"/>
                  </a:schemeClr>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pic>
        <p:nvPicPr>
          <p:cNvPr id="7" name="Picture 6" descr="Text&#10;&#10;Description automatically generated with medium confidence">
            <a:extLst>
              <a:ext uri="{FF2B5EF4-FFF2-40B4-BE49-F238E27FC236}">
                <a16:creationId xmlns:a16="http://schemas.microsoft.com/office/drawing/2014/main" id="{4BA03770-9423-E4D2-B2EA-28A354C4C2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156" y="4524423"/>
            <a:ext cx="2303687" cy="524559"/>
          </a:xfrm>
          <a:prstGeom prst="rect">
            <a:avLst/>
          </a:prstGeom>
        </p:spPr>
      </p:pic>
      <p:sp>
        <p:nvSpPr>
          <p:cNvPr id="8" name="TextBox 7">
            <a:extLst>
              <a:ext uri="{FF2B5EF4-FFF2-40B4-BE49-F238E27FC236}">
                <a16:creationId xmlns:a16="http://schemas.microsoft.com/office/drawing/2014/main" id="{2253C662-7699-91D0-25D8-62FC9D41455D}"/>
              </a:ext>
            </a:extLst>
          </p:cNvPr>
          <p:cNvSpPr txBox="1"/>
          <p:nvPr/>
        </p:nvSpPr>
        <p:spPr>
          <a:xfrm>
            <a:off x="46122" y="4535143"/>
            <a:ext cx="3258161" cy="484748"/>
          </a:xfrm>
          <a:prstGeom prst="rect">
            <a:avLst/>
          </a:prstGeom>
          <a:noFill/>
        </p:spPr>
        <p:txBody>
          <a:bodyPr wrap="square" rtlCol="0">
            <a:spAutoFit/>
          </a:bodyPr>
          <a:lstStyle/>
          <a:p>
            <a:r>
              <a:rPr lang="en-US" sz="2550" i="1">
                <a:solidFill>
                  <a:schemeClr val="accent1">
                    <a:lumMod val="50000"/>
                  </a:schemeClr>
                </a:solidFill>
                <a:latin typeface="Ink Free" panose="03080402000500000000" pitchFamily="66" charset="0"/>
              </a:rPr>
              <a:t>Incoming Grants</a:t>
            </a:r>
          </a:p>
        </p:txBody>
      </p:sp>
    </p:spTree>
    <p:extLst>
      <p:ext uri="{BB962C8B-B14F-4D97-AF65-F5344CB8AC3E}">
        <p14:creationId xmlns:p14="http://schemas.microsoft.com/office/powerpoint/2010/main" val="359058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BCBCE-9A99-FBAC-350A-1E5612F598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1F4798-1B6E-0C4C-6836-7F7BF47727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B26D0-E8C4-6B55-13D9-5B8F38658548}"/>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E3C37B22-DA8C-2E1A-1FEB-83D2387E7A24}"/>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56DD385A-89DF-FA5F-7358-F60D3CF368C5}"/>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2478699459"/>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E9D616-C8D2-B6D1-518F-79D5AFCA744D}"/>
              </a:ext>
            </a:extLst>
          </p:cNvPr>
          <p:cNvSpPr>
            <a:spLocks noGrp="1"/>
          </p:cNvSpPr>
          <p:nvPr>
            <p:ph type="title" orient="vert"/>
          </p:nvPr>
        </p:nvSpPr>
        <p:spPr>
          <a:xfrm>
            <a:off x="5562124" y="273844"/>
            <a:ext cx="1675924"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9166D2-F5EB-9C2F-A4D1-0F4FD49E87DE}"/>
              </a:ext>
            </a:extLst>
          </p:cNvPr>
          <p:cNvSpPr>
            <a:spLocks noGrp="1"/>
          </p:cNvSpPr>
          <p:nvPr>
            <p:ph type="body" orient="vert" idx="1"/>
          </p:nvPr>
        </p:nvSpPr>
        <p:spPr>
          <a:xfrm>
            <a:off x="534353" y="273844"/>
            <a:ext cx="4930616"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1CAF2D-A726-79A4-8F5A-6627E5175E90}"/>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BAA676F-D049-E6CE-DBC8-0FD802CAB594}"/>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34CD7A6E-594E-F6F5-99FD-5421D22E0E9D}"/>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2293399091"/>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Full Image without footer">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7772400" cy="51435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0" name="Footer Placeholder 3"/>
          <p:cNvSpPr>
            <a:spLocks noGrp="1"/>
          </p:cNvSpPr>
          <p:nvPr>
            <p:ph type="ftr" sz="quarter" idx="3"/>
          </p:nvPr>
        </p:nvSpPr>
        <p:spPr>
          <a:xfrm>
            <a:off x="2297873" y="4881348"/>
            <a:ext cx="3179704" cy="194274"/>
          </a:xfrm>
          <a:prstGeom prst="rect">
            <a:avLst/>
          </a:prstGeom>
        </p:spPr>
        <p:txBody>
          <a:bodyPr vert="horz" lIns="91440" tIns="45720" rIns="91440" bIns="45720" rtlCol="0" anchor="ctr"/>
          <a:lstStyle>
            <a:lvl1pPr algn="ctr">
              <a:defRPr sz="600" b="0" i="0">
                <a:solidFill>
                  <a:schemeClr val="tx1">
                    <a:alpha val="50000"/>
                  </a:schemeClr>
                </a:solidFill>
                <a:latin typeface="Lato Light" charset="0"/>
                <a:ea typeface="Lato Light" charset="0"/>
                <a:cs typeface="Lato Light" charset="0"/>
              </a:defRPr>
            </a:lvl1pPr>
          </a:lstStyle>
          <a:p>
            <a:r>
              <a:rPr lang="en-US"/>
              <a:t>FY21 Operating Budget Forum</a:t>
            </a:r>
          </a:p>
        </p:txBody>
      </p:sp>
    </p:spTree>
    <p:extLst>
      <p:ext uri="{BB962C8B-B14F-4D97-AF65-F5344CB8AC3E}">
        <p14:creationId xmlns:p14="http://schemas.microsoft.com/office/powerpoint/2010/main" val="23214301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with all footer">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3373428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Image with all footer">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0" y="2"/>
            <a:ext cx="7772400" cy="484405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987231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29A18-FD91-08B2-D206-B6C16EF13AF6}"/>
              </a:ext>
            </a:extLst>
          </p:cNvPr>
          <p:cNvSpPr>
            <a:spLocks noGrp="1"/>
          </p:cNvSpPr>
          <p:nvPr>
            <p:ph type="title"/>
          </p:nvPr>
        </p:nvSpPr>
        <p:spPr>
          <a:xfrm>
            <a:off x="535365" y="342900"/>
            <a:ext cx="2506801" cy="1200150"/>
          </a:xfrm>
        </p:spPr>
        <p:txBody>
          <a:bodyPr anchor="b"/>
          <a:lstStyle>
            <a:lvl1pPr>
              <a:defRPr sz="2040">
                <a:solidFill>
                  <a:schemeClr val="accent1">
                    <a:lumMod val="50000"/>
                  </a:schemeClr>
                </a:solidFill>
                <a:latin typeface="Segoe UI" panose="020B0502040204020203" pitchFamily="34" charset="0"/>
                <a:ea typeface="Segoe UI Black" panose="020B0A02040204020203" pitchFamily="34" charset="0"/>
                <a:cs typeface="Segoe UI" panose="020B050204020402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08691078-18B8-C388-1B25-FECD2D84AB53}"/>
              </a:ext>
            </a:extLst>
          </p:cNvPr>
          <p:cNvSpPr>
            <a:spLocks noGrp="1"/>
          </p:cNvSpPr>
          <p:nvPr>
            <p:ph idx="1"/>
          </p:nvPr>
        </p:nvSpPr>
        <p:spPr>
          <a:xfrm>
            <a:off x="3304282" y="740569"/>
            <a:ext cx="3934778" cy="3655219"/>
          </a:xfrm>
        </p:spPr>
        <p:txBody>
          <a:bodyPr/>
          <a:lstStyle>
            <a:lvl1pPr>
              <a:defRPr sz="2040"/>
            </a:lvl1pPr>
            <a:lvl2pPr>
              <a:defRPr sz="1785"/>
            </a:lvl2pPr>
            <a:lvl3pPr>
              <a:defRPr sz="1530"/>
            </a:lvl3pPr>
            <a:lvl4pPr>
              <a:defRPr sz="1275"/>
            </a:lvl4pPr>
            <a:lvl5pPr>
              <a:defRPr sz="1275"/>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982380-4986-6E18-C389-FFBE52FFEC1A}"/>
              </a:ext>
            </a:extLst>
          </p:cNvPr>
          <p:cNvSpPr>
            <a:spLocks noGrp="1"/>
          </p:cNvSpPr>
          <p:nvPr>
            <p:ph type="body" sz="half" idx="2"/>
          </p:nvPr>
        </p:nvSpPr>
        <p:spPr>
          <a:xfrm>
            <a:off x="535365" y="1543050"/>
            <a:ext cx="2506801" cy="2858691"/>
          </a:xfrm>
        </p:spPr>
        <p:txBody>
          <a:bodyPr/>
          <a:lstStyle>
            <a:lvl1pPr marL="0" indent="0">
              <a:buNone/>
              <a:defRPr sz="102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Click to edit Master text styles</a:t>
            </a:r>
          </a:p>
        </p:txBody>
      </p:sp>
      <p:cxnSp>
        <p:nvCxnSpPr>
          <p:cNvPr id="9" name="Straight Connector 8">
            <a:extLst>
              <a:ext uri="{FF2B5EF4-FFF2-40B4-BE49-F238E27FC236}">
                <a16:creationId xmlns:a16="http://schemas.microsoft.com/office/drawing/2014/main" id="{C89B4780-08D6-CEFA-3BDB-930BF646BBC2}"/>
              </a:ext>
            </a:extLst>
          </p:cNvPr>
          <p:cNvCxnSpPr/>
          <p:nvPr/>
        </p:nvCxnSpPr>
        <p:spPr>
          <a:xfrm>
            <a:off x="0" y="4771788"/>
            <a:ext cx="7772400" cy="0"/>
          </a:xfrm>
          <a:prstGeom prst="line">
            <a:avLst/>
          </a:prstGeom>
          <a:ln w="762000">
            <a:gradFill flip="none" rotWithShape="1">
              <a:gsLst>
                <a:gs pos="100000">
                  <a:schemeClr val="accent1"/>
                </a:gs>
                <a:gs pos="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pic>
        <p:nvPicPr>
          <p:cNvPr id="5" name="Picture 4" descr="Text&#10;&#10;Description automatically generated with medium confidence">
            <a:extLst>
              <a:ext uri="{FF2B5EF4-FFF2-40B4-BE49-F238E27FC236}">
                <a16:creationId xmlns:a16="http://schemas.microsoft.com/office/drawing/2014/main" id="{BBF1CFF1-278D-515C-2B9E-8ECCBEA1B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793" y="4507150"/>
            <a:ext cx="2369206" cy="530915"/>
          </a:xfrm>
          <a:prstGeom prst="rect">
            <a:avLst/>
          </a:prstGeom>
        </p:spPr>
      </p:pic>
    </p:spTree>
    <p:extLst>
      <p:ext uri="{BB962C8B-B14F-4D97-AF65-F5344CB8AC3E}">
        <p14:creationId xmlns:p14="http://schemas.microsoft.com/office/powerpoint/2010/main" val="2284458073"/>
      </p:ext>
    </p:extLst>
  </p:cSld>
  <p:clrMapOvr>
    <a:masterClrMapping/>
  </p:clrMapOvr>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dex P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0"/>
          </p:nvPr>
        </p:nvSpPr>
        <p:spPr>
          <a:xfrm>
            <a:off x="835094" y="2917032"/>
            <a:ext cx="2504440" cy="165735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4438919" y="3038475"/>
            <a:ext cx="818246" cy="96678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5"/>
          </p:nvPr>
        </p:nvSpPr>
        <p:spPr>
          <a:xfrm>
            <a:off x="5280929" y="3038475"/>
            <a:ext cx="818246" cy="96678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8" name="Picture Placeholder 3"/>
          <p:cNvSpPr>
            <a:spLocks noGrp="1"/>
          </p:cNvSpPr>
          <p:nvPr>
            <p:ph type="pic" sz="quarter" idx="16"/>
          </p:nvPr>
        </p:nvSpPr>
        <p:spPr>
          <a:xfrm>
            <a:off x="6123464" y="3038475"/>
            <a:ext cx="818246" cy="96678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600383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Wide Im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0"/>
          </p:nvPr>
        </p:nvSpPr>
        <p:spPr>
          <a:xfrm>
            <a:off x="0" y="2"/>
            <a:ext cx="7769219" cy="219318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96864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Wide Im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0"/>
          </p:nvPr>
        </p:nvSpPr>
        <p:spPr>
          <a:xfrm>
            <a:off x="848082" y="1959769"/>
            <a:ext cx="1238727" cy="14573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9" name="Picture Placeholder 3"/>
          <p:cNvSpPr>
            <a:spLocks noGrp="1"/>
          </p:cNvSpPr>
          <p:nvPr>
            <p:ph type="pic" sz="quarter" idx="14"/>
          </p:nvPr>
        </p:nvSpPr>
        <p:spPr>
          <a:xfrm>
            <a:off x="2466846" y="1959769"/>
            <a:ext cx="1238727" cy="14573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0" name="Picture Placeholder 3"/>
          <p:cNvSpPr>
            <a:spLocks noGrp="1"/>
          </p:cNvSpPr>
          <p:nvPr>
            <p:ph type="pic" sz="quarter" idx="15"/>
          </p:nvPr>
        </p:nvSpPr>
        <p:spPr>
          <a:xfrm>
            <a:off x="4089027" y="1959769"/>
            <a:ext cx="1238727" cy="14573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1" name="Picture Placeholder 3"/>
          <p:cNvSpPr>
            <a:spLocks noGrp="1"/>
          </p:cNvSpPr>
          <p:nvPr>
            <p:ph type="pic" sz="quarter" idx="16"/>
          </p:nvPr>
        </p:nvSpPr>
        <p:spPr>
          <a:xfrm>
            <a:off x="5707791" y="1959769"/>
            <a:ext cx="1238727" cy="14573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9939676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quare Singl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0"/>
          </p:nvPr>
        </p:nvSpPr>
        <p:spPr>
          <a:xfrm>
            <a:off x="854252" y="1945483"/>
            <a:ext cx="1412796" cy="16621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047372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ll Image Page">
    <p:spTree>
      <p:nvGrpSpPr>
        <p:cNvPr id="1" name=""/>
        <p:cNvGrpSpPr/>
        <p:nvPr/>
      </p:nvGrpSpPr>
      <p:grpSpPr>
        <a:xfrm>
          <a:off x="0" y="0"/>
          <a:ext cx="0" cy="0"/>
          <a:chOff x="0" y="0"/>
          <a:chExt cx="0" cy="0"/>
        </a:xfrm>
      </p:grpSpPr>
      <p:sp>
        <p:nvSpPr>
          <p:cNvPr id="18" name="Picture Placeholder 3"/>
          <p:cNvSpPr>
            <a:spLocks noGrp="1"/>
          </p:cNvSpPr>
          <p:nvPr>
            <p:ph type="pic" sz="quarter" idx="10"/>
          </p:nvPr>
        </p:nvSpPr>
        <p:spPr>
          <a:xfrm>
            <a:off x="0" y="0"/>
            <a:ext cx="2460979" cy="51435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159357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Wide Small Image">
    <p:spTree>
      <p:nvGrpSpPr>
        <p:cNvPr id="1" name=""/>
        <p:cNvGrpSpPr/>
        <p:nvPr/>
      </p:nvGrpSpPr>
      <p:grpSpPr>
        <a:xfrm>
          <a:off x="0" y="0"/>
          <a:ext cx="0" cy="0"/>
          <a:chOff x="0" y="0"/>
          <a:chExt cx="0" cy="0"/>
        </a:xfrm>
      </p:grpSpPr>
      <p:sp>
        <p:nvSpPr>
          <p:cNvPr id="18" name="Picture Placeholder 3"/>
          <p:cNvSpPr>
            <a:spLocks noGrp="1"/>
          </p:cNvSpPr>
          <p:nvPr>
            <p:ph type="pic" sz="quarter" idx="10"/>
          </p:nvPr>
        </p:nvSpPr>
        <p:spPr>
          <a:xfrm>
            <a:off x="852408" y="2062164"/>
            <a:ext cx="2711794" cy="77900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16713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quare Small Image">
    <p:spTree>
      <p:nvGrpSpPr>
        <p:cNvPr id="1" name=""/>
        <p:cNvGrpSpPr/>
        <p:nvPr/>
      </p:nvGrpSpPr>
      <p:grpSpPr>
        <a:xfrm>
          <a:off x="0" y="0"/>
          <a:ext cx="0" cy="0"/>
          <a:chOff x="0" y="0"/>
          <a:chExt cx="0" cy="0"/>
        </a:xfrm>
      </p:grpSpPr>
      <p:sp>
        <p:nvSpPr>
          <p:cNvPr id="18" name="Picture Placeholder 3"/>
          <p:cNvSpPr>
            <a:spLocks noGrp="1"/>
          </p:cNvSpPr>
          <p:nvPr>
            <p:ph type="pic" sz="quarter" idx="10"/>
          </p:nvPr>
        </p:nvSpPr>
        <p:spPr>
          <a:xfrm>
            <a:off x="1145620" y="2947987"/>
            <a:ext cx="1145620" cy="134778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8368026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Wide small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1332411" y="2112160"/>
            <a:ext cx="5013198" cy="141518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7860390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all Image without footer">
    <p:spTree>
      <p:nvGrpSpPr>
        <p:cNvPr id="1" name=""/>
        <p:cNvGrpSpPr/>
        <p:nvPr/>
      </p:nvGrpSpPr>
      <p:grpSpPr>
        <a:xfrm>
          <a:off x="0" y="0"/>
          <a:ext cx="0" cy="0"/>
          <a:chOff x="0" y="0"/>
          <a:chExt cx="0" cy="0"/>
        </a:xfrm>
      </p:grpSpPr>
      <p:sp>
        <p:nvSpPr>
          <p:cNvPr id="18" name="Picture Placeholder 3"/>
          <p:cNvSpPr>
            <a:spLocks noGrp="1"/>
          </p:cNvSpPr>
          <p:nvPr>
            <p:ph type="pic" sz="quarter" idx="10"/>
          </p:nvPr>
        </p:nvSpPr>
        <p:spPr>
          <a:xfrm>
            <a:off x="0" y="0"/>
            <a:ext cx="2460979" cy="51435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Tree>
    <p:extLst>
      <p:ext uri="{BB962C8B-B14F-4D97-AF65-F5344CB8AC3E}">
        <p14:creationId xmlns:p14="http://schemas.microsoft.com/office/powerpoint/2010/main" val="17648924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Mocup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1496134" y="627536"/>
            <a:ext cx="4777131" cy="285878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73506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2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29A18-FD91-08B2-D206-B6C16EF13AF6}"/>
              </a:ext>
            </a:extLst>
          </p:cNvPr>
          <p:cNvSpPr>
            <a:spLocks noGrp="1"/>
          </p:cNvSpPr>
          <p:nvPr>
            <p:ph type="title"/>
          </p:nvPr>
        </p:nvSpPr>
        <p:spPr>
          <a:xfrm>
            <a:off x="535365" y="342900"/>
            <a:ext cx="2506801" cy="1200150"/>
          </a:xfrm>
        </p:spPr>
        <p:txBody>
          <a:bodyPr anchor="b"/>
          <a:lstStyle>
            <a:lvl1pPr>
              <a:defRPr sz="2040">
                <a:solidFill>
                  <a:schemeClr val="accent1">
                    <a:lumMod val="50000"/>
                  </a:schemeClr>
                </a:solidFill>
                <a:latin typeface="Segoe UI" panose="020B0502040204020203" pitchFamily="34" charset="0"/>
                <a:ea typeface="Segoe UI Black" panose="020B0A02040204020203" pitchFamily="34" charset="0"/>
                <a:cs typeface="Segoe UI" panose="020B050204020402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08691078-18B8-C388-1B25-FECD2D84AB53}"/>
              </a:ext>
            </a:extLst>
          </p:cNvPr>
          <p:cNvSpPr>
            <a:spLocks noGrp="1"/>
          </p:cNvSpPr>
          <p:nvPr>
            <p:ph idx="1"/>
          </p:nvPr>
        </p:nvSpPr>
        <p:spPr>
          <a:xfrm>
            <a:off x="3304282" y="740569"/>
            <a:ext cx="3934778" cy="3655219"/>
          </a:xfrm>
        </p:spPr>
        <p:txBody>
          <a:bodyPr/>
          <a:lstStyle>
            <a:lvl1pPr>
              <a:defRPr sz="2040"/>
            </a:lvl1pPr>
            <a:lvl2pPr>
              <a:defRPr sz="1785"/>
            </a:lvl2pPr>
            <a:lvl3pPr>
              <a:defRPr sz="1530"/>
            </a:lvl3pPr>
            <a:lvl4pPr>
              <a:defRPr sz="1275"/>
            </a:lvl4pPr>
            <a:lvl5pPr>
              <a:defRPr sz="1275"/>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982380-4986-6E18-C389-FFBE52FFEC1A}"/>
              </a:ext>
            </a:extLst>
          </p:cNvPr>
          <p:cNvSpPr>
            <a:spLocks noGrp="1"/>
          </p:cNvSpPr>
          <p:nvPr>
            <p:ph type="body" sz="half" idx="2"/>
          </p:nvPr>
        </p:nvSpPr>
        <p:spPr>
          <a:xfrm>
            <a:off x="535365" y="1543050"/>
            <a:ext cx="2506801" cy="2858691"/>
          </a:xfrm>
        </p:spPr>
        <p:txBody>
          <a:bodyPr/>
          <a:lstStyle>
            <a:lvl1pPr marL="0" indent="0">
              <a:buNone/>
              <a:defRPr sz="102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Click to edit Master text styles</a:t>
            </a:r>
          </a:p>
        </p:txBody>
      </p:sp>
      <p:cxnSp>
        <p:nvCxnSpPr>
          <p:cNvPr id="9" name="Straight Connector 8">
            <a:extLst>
              <a:ext uri="{FF2B5EF4-FFF2-40B4-BE49-F238E27FC236}">
                <a16:creationId xmlns:a16="http://schemas.microsoft.com/office/drawing/2014/main" id="{C89B4780-08D6-CEFA-3BDB-930BF646BBC2}"/>
              </a:ext>
            </a:extLst>
          </p:cNvPr>
          <p:cNvCxnSpPr/>
          <p:nvPr/>
        </p:nvCxnSpPr>
        <p:spPr>
          <a:xfrm>
            <a:off x="0" y="4771788"/>
            <a:ext cx="7772400" cy="0"/>
          </a:xfrm>
          <a:prstGeom prst="line">
            <a:avLst/>
          </a:prstGeom>
          <a:ln w="762000">
            <a:gradFill flip="none" rotWithShape="1">
              <a:gsLst>
                <a:gs pos="0">
                  <a:srgbClr val="0BAABB"/>
                </a:gs>
                <a:gs pos="100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E7F3C3C-FBCE-DAB6-B83B-95D0BD37C0E7}"/>
              </a:ext>
            </a:extLst>
          </p:cNvPr>
          <p:cNvSpPr txBox="1"/>
          <p:nvPr/>
        </p:nvSpPr>
        <p:spPr>
          <a:xfrm>
            <a:off x="46122" y="4535143"/>
            <a:ext cx="3258161" cy="484748"/>
          </a:xfrm>
          <a:prstGeom prst="rect">
            <a:avLst/>
          </a:prstGeom>
          <a:noFill/>
        </p:spPr>
        <p:txBody>
          <a:bodyPr wrap="square" rtlCol="0">
            <a:spAutoFit/>
          </a:bodyPr>
          <a:lstStyle/>
          <a:p>
            <a:r>
              <a:rPr lang="en-US" sz="2550" i="1">
                <a:solidFill>
                  <a:schemeClr val="accent1">
                    <a:lumMod val="50000"/>
                  </a:schemeClr>
                </a:solidFill>
                <a:latin typeface="Ink Free" panose="03080402000500000000" pitchFamily="66" charset="0"/>
              </a:rPr>
              <a:t>Outgoing Grants</a:t>
            </a:r>
          </a:p>
        </p:txBody>
      </p:sp>
      <p:pic>
        <p:nvPicPr>
          <p:cNvPr id="5" name="Picture 4" descr="Text&#10;&#10;Description automatically generated with medium confidence">
            <a:extLst>
              <a:ext uri="{FF2B5EF4-FFF2-40B4-BE49-F238E27FC236}">
                <a16:creationId xmlns:a16="http://schemas.microsoft.com/office/drawing/2014/main" id="{BBF1CFF1-278D-515C-2B9E-8ECCBEA1B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793" y="4507150"/>
            <a:ext cx="2369206" cy="530915"/>
          </a:xfrm>
          <a:prstGeom prst="rect">
            <a:avLst/>
          </a:prstGeom>
        </p:spPr>
      </p:pic>
    </p:spTree>
    <p:extLst>
      <p:ext uri="{BB962C8B-B14F-4D97-AF65-F5344CB8AC3E}">
        <p14:creationId xmlns:p14="http://schemas.microsoft.com/office/powerpoint/2010/main" val="3274075491"/>
      </p:ext>
    </p:extLst>
  </p:cSld>
  <p:clrMapOvr>
    <a:masterClrMapping/>
  </p:clrMapOvr>
  <p:hf sldNum="0" hd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 Small Im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3238500" y="1824039"/>
            <a:ext cx="1019904" cy="67746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4"/>
          </p:nvPr>
        </p:nvSpPr>
        <p:spPr>
          <a:xfrm>
            <a:off x="4575182" y="1824039"/>
            <a:ext cx="1019904" cy="67746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5"/>
          </p:nvPr>
        </p:nvSpPr>
        <p:spPr>
          <a:xfrm>
            <a:off x="5916134" y="1824039"/>
            <a:ext cx="1019904" cy="67746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2223434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Mocup Img">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1045798" y="839449"/>
            <a:ext cx="2189521" cy="372678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9156642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uple Img Mockup">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2247712" y="2000251"/>
            <a:ext cx="1403697" cy="16478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2247712" y="661394"/>
            <a:ext cx="843529" cy="133776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5425375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stom Mockup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2581037" y="699543"/>
            <a:ext cx="3277107" cy="260792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6022978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uple Mockup Im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1605446" y="1183036"/>
            <a:ext cx="4574249" cy="129127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4485057" y="1761344"/>
            <a:ext cx="2081809" cy="185128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8267829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stom Mockup 3">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2835016" y="571804"/>
            <a:ext cx="2854127" cy="276350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4751224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mall Couple Im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1823906" y="1014415"/>
            <a:ext cx="1667304" cy="110669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2069605" y="1689350"/>
            <a:ext cx="1134919" cy="112130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948605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Wide Img Bi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853428" y="1645694"/>
            <a:ext cx="6091561" cy="171959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9420245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quare Img 3">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1580511" y="904875"/>
            <a:ext cx="1687721" cy="198073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8074449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quare Small Middle Im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2817495" y="1466850"/>
            <a:ext cx="1376363" cy="161531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499429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29A18-FD91-08B2-D206-B6C16EF13AF6}"/>
              </a:ext>
            </a:extLst>
          </p:cNvPr>
          <p:cNvSpPr>
            <a:spLocks noGrp="1"/>
          </p:cNvSpPr>
          <p:nvPr>
            <p:ph type="title"/>
          </p:nvPr>
        </p:nvSpPr>
        <p:spPr>
          <a:xfrm>
            <a:off x="535365" y="342900"/>
            <a:ext cx="2506801" cy="1200150"/>
          </a:xfrm>
        </p:spPr>
        <p:txBody>
          <a:bodyPr anchor="b"/>
          <a:lstStyle>
            <a:lvl1pPr>
              <a:defRPr sz="2040">
                <a:solidFill>
                  <a:schemeClr val="accent1">
                    <a:lumMod val="50000"/>
                  </a:schemeClr>
                </a:solidFill>
                <a:latin typeface="Segoe UI" panose="020B0502040204020203" pitchFamily="34" charset="0"/>
                <a:ea typeface="Segoe UI Black" panose="020B0A02040204020203" pitchFamily="34" charset="0"/>
                <a:cs typeface="Segoe UI" panose="020B050204020402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08691078-18B8-C388-1B25-FECD2D84AB53}"/>
              </a:ext>
            </a:extLst>
          </p:cNvPr>
          <p:cNvSpPr>
            <a:spLocks noGrp="1"/>
          </p:cNvSpPr>
          <p:nvPr>
            <p:ph idx="1"/>
          </p:nvPr>
        </p:nvSpPr>
        <p:spPr>
          <a:xfrm>
            <a:off x="3304282" y="740569"/>
            <a:ext cx="3934778" cy="3655219"/>
          </a:xfrm>
        </p:spPr>
        <p:txBody>
          <a:bodyPr/>
          <a:lstStyle>
            <a:lvl1pPr>
              <a:defRPr sz="2040"/>
            </a:lvl1pPr>
            <a:lvl2pPr>
              <a:defRPr sz="1785"/>
            </a:lvl2pPr>
            <a:lvl3pPr>
              <a:defRPr sz="1530"/>
            </a:lvl3pPr>
            <a:lvl4pPr>
              <a:defRPr sz="1275"/>
            </a:lvl4pPr>
            <a:lvl5pPr>
              <a:defRPr sz="1275"/>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982380-4986-6E18-C389-FFBE52FFEC1A}"/>
              </a:ext>
            </a:extLst>
          </p:cNvPr>
          <p:cNvSpPr>
            <a:spLocks noGrp="1"/>
          </p:cNvSpPr>
          <p:nvPr>
            <p:ph type="body" sz="half" idx="2"/>
          </p:nvPr>
        </p:nvSpPr>
        <p:spPr>
          <a:xfrm>
            <a:off x="535365" y="1543050"/>
            <a:ext cx="2506801" cy="2858691"/>
          </a:xfrm>
        </p:spPr>
        <p:txBody>
          <a:bodyPr/>
          <a:lstStyle>
            <a:lvl1pPr marL="0" indent="0">
              <a:buNone/>
              <a:defRPr sz="102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Click to edit Master text styles</a:t>
            </a:r>
          </a:p>
        </p:txBody>
      </p:sp>
      <p:cxnSp>
        <p:nvCxnSpPr>
          <p:cNvPr id="9" name="Straight Connector 8">
            <a:extLst>
              <a:ext uri="{FF2B5EF4-FFF2-40B4-BE49-F238E27FC236}">
                <a16:creationId xmlns:a16="http://schemas.microsoft.com/office/drawing/2014/main" id="{C89B4780-08D6-CEFA-3BDB-930BF646BBC2}"/>
              </a:ext>
            </a:extLst>
          </p:cNvPr>
          <p:cNvCxnSpPr/>
          <p:nvPr/>
        </p:nvCxnSpPr>
        <p:spPr>
          <a:xfrm>
            <a:off x="0" y="4771788"/>
            <a:ext cx="7772400" cy="0"/>
          </a:xfrm>
          <a:prstGeom prst="line">
            <a:avLst/>
          </a:prstGeom>
          <a:ln w="762000">
            <a:gradFill flip="none" rotWithShape="1">
              <a:gsLst>
                <a:gs pos="99000">
                  <a:schemeClr val="bg1"/>
                </a:gs>
                <a:gs pos="0">
                  <a:schemeClr val="accent4">
                    <a:lumMod val="75000"/>
                  </a:schemeClr>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pic>
        <p:nvPicPr>
          <p:cNvPr id="11" name="Picture 10" descr="Text&#10;&#10;Description automatically generated with medium confidence">
            <a:extLst>
              <a:ext uri="{FF2B5EF4-FFF2-40B4-BE49-F238E27FC236}">
                <a16:creationId xmlns:a16="http://schemas.microsoft.com/office/drawing/2014/main" id="{95561BEC-E3EA-5051-9BBD-B72DD03AE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156" y="4524423"/>
            <a:ext cx="2303687" cy="524559"/>
          </a:xfrm>
          <a:prstGeom prst="rect">
            <a:avLst/>
          </a:prstGeom>
        </p:spPr>
      </p:pic>
      <p:sp>
        <p:nvSpPr>
          <p:cNvPr id="12" name="TextBox 11">
            <a:extLst>
              <a:ext uri="{FF2B5EF4-FFF2-40B4-BE49-F238E27FC236}">
                <a16:creationId xmlns:a16="http://schemas.microsoft.com/office/drawing/2014/main" id="{2E7F3C3C-FBCE-DAB6-B83B-95D0BD37C0E7}"/>
              </a:ext>
            </a:extLst>
          </p:cNvPr>
          <p:cNvSpPr txBox="1"/>
          <p:nvPr/>
        </p:nvSpPr>
        <p:spPr>
          <a:xfrm>
            <a:off x="46122" y="4535143"/>
            <a:ext cx="3258161" cy="484748"/>
          </a:xfrm>
          <a:prstGeom prst="rect">
            <a:avLst/>
          </a:prstGeom>
          <a:noFill/>
        </p:spPr>
        <p:txBody>
          <a:bodyPr wrap="square" rtlCol="0">
            <a:spAutoFit/>
          </a:bodyPr>
          <a:lstStyle/>
          <a:p>
            <a:r>
              <a:rPr lang="en-US" sz="2550" i="1">
                <a:solidFill>
                  <a:schemeClr val="accent1">
                    <a:lumMod val="50000"/>
                  </a:schemeClr>
                </a:solidFill>
                <a:latin typeface="Ink Free" panose="03080402000500000000" pitchFamily="66" charset="0"/>
              </a:rPr>
              <a:t>Incoming Grants</a:t>
            </a:r>
          </a:p>
        </p:txBody>
      </p:sp>
    </p:spTree>
    <p:extLst>
      <p:ext uri="{BB962C8B-B14F-4D97-AF65-F5344CB8AC3E}">
        <p14:creationId xmlns:p14="http://schemas.microsoft.com/office/powerpoint/2010/main" val="4119207140"/>
      </p:ext>
    </p:extLst>
  </p:cSld>
  <p:clrMapOvr>
    <a:masterClrMapping/>
  </p:clrMapOvr>
  <p:hf sldNum="0"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1242776" y="1843352"/>
            <a:ext cx="1227088" cy="25664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2648910" y="1843352"/>
            <a:ext cx="1227088" cy="25664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5"/>
          </p:nvPr>
        </p:nvSpPr>
        <p:spPr>
          <a:xfrm>
            <a:off x="4065609" y="1843352"/>
            <a:ext cx="1227088" cy="25664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8" name="Picture Placeholder 3"/>
          <p:cNvSpPr>
            <a:spLocks noGrp="1"/>
          </p:cNvSpPr>
          <p:nvPr>
            <p:ph type="pic" sz="quarter" idx="16"/>
          </p:nvPr>
        </p:nvSpPr>
        <p:spPr>
          <a:xfrm>
            <a:off x="5471744" y="1843352"/>
            <a:ext cx="1227088" cy="25664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503652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967221" y="1870053"/>
            <a:ext cx="1857640" cy="12309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1" name="Picture Placeholder 3"/>
          <p:cNvSpPr>
            <a:spLocks noGrp="1"/>
          </p:cNvSpPr>
          <p:nvPr>
            <p:ph type="pic" sz="quarter" idx="15"/>
          </p:nvPr>
        </p:nvSpPr>
        <p:spPr>
          <a:xfrm>
            <a:off x="3944707" y="1870053"/>
            <a:ext cx="1857640" cy="12309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2" name="Picture Placeholder 3"/>
          <p:cNvSpPr>
            <a:spLocks noGrp="1"/>
          </p:cNvSpPr>
          <p:nvPr>
            <p:ph type="pic" sz="quarter" idx="16"/>
          </p:nvPr>
        </p:nvSpPr>
        <p:spPr>
          <a:xfrm>
            <a:off x="1975486" y="3252808"/>
            <a:ext cx="1857640" cy="12309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3" name="Picture Placeholder 3"/>
          <p:cNvSpPr>
            <a:spLocks noGrp="1"/>
          </p:cNvSpPr>
          <p:nvPr>
            <p:ph type="pic" sz="quarter" idx="17"/>
          </p:nvPr>
        </p:nvSpPr>
        <p:spPr>
          <a:xfrm>
            <a:off x="4949106" y="3252808"/>
            <a:ext cx="1857640" cy="12309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4379516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ortfolio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3542110" y="1390915"/>
            <a:ext cx="1445687" cy="30236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3225697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ocial P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1856571" y="2223492"/>
            <a:ext cx="4858081" cy="138598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5802683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Award p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772399" y="2048806"/>
            <a:ext cx="726736" cy="177756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5"/>
          </p:nvPr>
        </p:nvSpPr>
        <p:spPr>
          <a:xfrm>
            <a:off x="2993085" y="2241312"/>
            <a:ext cx="726736" cy="177756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6"/>
          </p:nvPr>
        </p:nvSpPr>
        <p:spPr>
          <a:xfrm>
            <a:off x="5143644" y="2578196"/>
            <a:ext cx="726736" cy="177756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063485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Award p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861460" y="1514475"/>
            <a:ext cx="6055552" cy="173355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5784674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Right 2 Im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3305546" y="1583831"/>
            <a:ext cx="2232609" cy="197577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5541067" y="1583831"/>
            <a:ext cx="2232609" cy="197577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32624764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Half BG &amp; Man Img">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6370" y="1839593"/>
            <a:ext cx="7778770" cy="217777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6"/>
          </p:nvPr>
        </p:nvSpPr>
        <p:spPr>
          <a:xfrm>
            <a:off x="2905094" y="472190"/>
            <a:ext cx="1960415" cy="354517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52297172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Generic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2320557" y="2259722"/>
            <a:ext cx="3126549" cy="206878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4131532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Vector Group Mockup">
    <p:spTree>
      <p:nvGrpSpPr>
        <p:cNvPr id="1" name=""/>
        <p:cNvGrpSpPr/>
        <p:nvPr/>
      </p:nvGrpSpPr>
      <p:grpSpPr>
        <a:xfrm>
          <a:off x="0" y="0"/>
          <a:ext cx="0" cy="0"/>
          <a:chOff x="0" y="0"/>
          <a:chExt cx="0" cy="0"/>
        </a:xfrm>
      </p:grpSpPr>
      <p:sp>
        <p:nvSpPr>
          <p:cNvPr id="16" name="Picture Placeholder 3"/>
          <p:cNvSpPr>
            <a:spLocks noGrp="1"/>
          </p:cNvSpPr>
          <p:nvPr>
            <p:ph type="pic" sz="quarter" idx="15"/>
          </p:nvPr>
        </p:nvSpPr>
        <p:spPr>
          <a:xfrm>
            <a:off x="2410838" y="2723527"/>
            <a:ext cx="2547271" cy="168770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04" name="Picture Placeholder 3"/>
          <p:cNvSpPr>
            <a:spLocks noGrp="1"/>
          </p:cNvSpPr>
          <p:nvPr>
            <p:ph type="pic" sz="quarter" idx="16"/>
          </p:nvPr>
        </p:nvSpPr>
        <p:spPr>
          <a:xfrm>
            <a:off x="1395277" y="4243829"/>
            <a:ext cx="1581297" cy="89088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05" name="Picture Placeholder 3"/>
          <p:cNvSpPr>
            <a:spLocks noGrp="1"/>
          </p:cNvSpPr>
          <p:nvPr>
            <p:ph type="pic" sz="quarter" idx="17"/>
          </p:nvPr>
        </p:nvSpPr>
        <p:spPr>
          <a:xfrm>
            <a:off x="4890190" y="4146380"/>
            <a:ext cx="1169945" cy="100657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06" name="Picture Placeholder 3"/>
          <p:cNvSpPr>
            <a:spLocks noGrp="1"/>
          </p:cNvSpPr>
          <p:nvPr>
            <p:ph type="pic" sz="quarter" idx="18"/>
          </p:nvPr>
        </p:nvSpPr>
        <p:spPr>
          <a:xfrm>
            <a:off x="4361385" y="4469441"/>
            <a:ext cx="506593" cy="676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31418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19CFC-FAF8-2493-D364-5EB945B02486}"/>
              </a:ext>
            </a:extLst>
          </p:cNvPr>
          <p:cNvSpPr>
            <a:spLocks noGrp="1"/>
          </p:cNvSpPr>
          <p:nvPr>
            <p:ph type="title"/>
          </p:nvPr>
        </p:nvSpPr>
        <p:spPr/>
        <p:txBody>
          <a:bodyPr/>
          <a:lstStyle>
            <a:lvl1pPr>
              <a:defRPr>
                <a:solidFill>
                  <a:schemeClr val="accent1">
                    <a:lumMod val="50000"/>
                  </a:schemeClr>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BADA1F87-14F1-55EF-00C0-1BBB9E052D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131CE9-A7A7-C484-2388-FFDA4A4E33A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45DAB9D-66D7-77AD-B463-AFB19370763F}"/>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F6BDDA51-7923-C168-3261-C7FADD6CDDF9}"/>
              </a:ext>
            </a:extLst>
          </p:cNvPr>
          <p:cNvSpPr>
            <a:spLocks noGrp="1"/>
          </p:cNvSpPr>
          <p:nvPr>
            <p:ph type="sldNum" sz="quarter" idx="12"/>
          </p:nvPr>
        </p:nvSpPr>
        <p:spPr/>
        <p:txBody>
          <a:bodyPr/>
          <a:lstStyle/>
          <a:p>
            <a:fld id="{D54A55BF-8F0A-4A50-B8F4-E25F20C77787}" type="slidenum">
              <a:rPr lang="en-US" smtClean="0"/>
              <a:t>‹#›</a:t>
            </a:fld>
            <a:endParaRPr lang="en-US"/>
          </a:p>
        </p:txBody>
      </p:sp>
      <p:cxnSp>
        <p:nvCxnSpPr>
          <p:cNvPr id="7" name="Straight Connector 6">
            <a:extLst>
              <a:ext uri="{FF2B5EF4-FFF2-40B4-BE49-F238E27FC236}">
                <a16:creationId xmlns:a16="http://schemas.microsoft.com/office/drawing/2014/main" id="{8E9D2F0A-FFB3-9EA5-A8B6-464AFD6B211C}"/>
              </a:ext>
            </a:extLst>
          </p:cNvPr>
          <p:cNvCxnSpPr/>
          <p:nvPr/>
        </p:nvCxnSpPr>
        <p:spPr>
          <a:xfrm>
            <a:off x="0" y="4771788"/>
            <a:ext cx="7772400" cy="0"/>
          </a:xfrm>
          <a:prstGeom prst="line">
            <a:avLst/>
          </a:prstGeom>
          <a:ln w="762000">
            <a:gradFill flip="none" rotWithShape="1">
              <a:gsLst>
                <a:gs pos="100000">
                  <a:schemeClr val="accent1"/>
                </a:gs>
                <a:gs pos="0">
                  <a:schemeClr val="bg1"/>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pic>
        <p:nvPicPr>
          <p:cNvPr id="10" name="Picture 9" descr="Text&#10;&#10;Description automatically generated with medium confidence">
            <a:extLst>
              <a:ext uri="{FF2B5EF4-FFF2-40B4-BE49-F238E27FC236}">
                <a16:creationId xmlns:a16="http://schemas.microsoft.com/office/drawing/2014/main" id="{3B244798-76F7-7E70-C3F4-AF6F0D1ABB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793" y="4507150"/>
            <a:ext cx="2369206" cy="530915"/>
          </a:xfrm>
          <a:prstGeom prst="rect">
            <a:avLst/>
          </a:prstGeom>
        </p:spPr>
      </p:pic>
    </p:spTree>
    <p:extLst>
      <p:ext uri="{BB962C8B-B14F-4D97-AF65-F5344CB8AC3E}">
        <p14:creationId xmlns:p14="http://schemas.microsoft.com/office/powerpoint/2010/main" val="181461268"/>
      </p:ext>
    </p:extLst>
  </p:cSld>
  <p:clrMapOvr>
    <a:masterClrMapping/>
  </p:clrMapOvr>
  <p:hf sldNum="0" hd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Generic 4">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455141" y="1721681"/>
            <a:ext cx="2373733" cy="267812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9281951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Generic 5">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1" y="1369734"/>
            <a:ext cx="7775448" cy="347205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888308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meline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2461862" y="3413760"/>
            <a:ext cx="1035719" cy="12192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16208842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meline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5"/>
          </p:nvPr>
        </p:nvSpPr>
        <p:spPr>
          <a:xfrm>
            <a:off x="3380184" y="1682797"/>
            <a:ext cx="1021656" cy="120264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3217568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meline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5"/>
          </p:nvPr>
        </p:nvSpPr>
        <p:spPr>
          <a:xfrm>
            <a:off x="4105608" y="1855515"/>
            <a:ext cx="1170988" cy="137843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171615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meline 4">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5"/>
          </p:nvPr>
        </p:nvSpPr>
        <p:spPr>
          <a:xfrm>
            <a:off x="3397456" y="2698797"/>
            <a:ext cx="989633" cy="116494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46127387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Infographic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5"/>
          </p:nvPr>
        </p:nvSpPr>
        <p:spPr>
          <a:xfrm>
            <a:off x="0" y="2570814"/>
            <a:ext cx="7772400" cy="2271061"/>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46674731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New Mockup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519826" y="483518"/>
            <a:ext cx="4406890" cy="427199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68411066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New Mockup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3847976" y="230021"/>
            <a:ext cx="3499374" cy="492659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6" name="Picture Placeholder 3"/>
          <p:cNvSpPr>
            <a:spLocks noGrp="1"/>
          </p:cNvSpPr>
          <p:nvPr>
            <p:ph type="pic" sz="quarter" idx="14"/>
          </p:nvPr>
        </p:nvSpPr>
        <p:spPr>
          <a:xfrm>
            <a:off x="-12552" y="1688758"/>
            <a:ext cx="1917140" cy="168052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03659972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New Mockup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2314822" y="1059582"/>
            <a:ext cx="3041833" cy="37749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880081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19CFC-FAF8-2493-D364-5EB945B02486}"/>
              </a:ext>
            </a:extLst>
          </p:cNvPr>
          <p:cNvSpPr>
            <a:spLocks noGrp="1"/>
          </p:cNvSpPr>
          <p:nvPr>
            <p:ph type="title"/>
          </p:nvPr>
        </p:nvSpPr>
        <p:spPr/>
        <p:txBody>
          <a:bodyPr/>
          <a:lstStyle>
            <a:lvl1pPr>
              <a:defRPr>
                <a:solidFill>
                  <a:schemeClr val="accent1">
                    <a:lumMod val="50000"/>
                  </a:schemeClr>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BADA1F87-14F1-55EF-00C0-1BBB9E052D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131CE9-A7A7-C484-2388-FFDA4A4E33A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45DAB9D-66D7-77AD-B463-AFB19370763F}"/>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F6BDDA51-7923-C168-3261-C7FADD6CDDF9}"/>
              </a:ext>
            </a:extLst>
          </p:cNvPr>
          <p:cNvSpPr>
            <a:spLocks noGrp="1"/>
          </p:cNvSpPr>
          <p:nvPr>
            <p:ph type="sldNum" sz="quarter" idx="12"/>
          </p:nvPr>
        </p:nvSpPr>
        <p:spPr/>
        <p:txBody>
          <a:bodyPr/>
          <a:lstStyle/>
          <a:p>
            <a:fld id="{D54A55BF-8F0A-4A50-B8F4-E25F20C77787}" type="slidenum">
              <a:rPr lang="en-US" smtClean="0"/>
              <a:t>‹#›</a:t>
            </a:fld>
            <a:endParaRPr lang="en-US"/>
          </a:p>
        </p:txBody>
      </p:sp>
      <p:cxnSp>
        <p:nvCxnSpPr>
          <p:cNvPr id="7" name="Straight Connector 6">
            <a:extLst>
              <a:ext uri="{FF2B5EF4-FFF2-40B4-BE49-F238E27FC236}">
                <a16:creationId xmlns:a16="http://schemas.microsoft.com/office/drawing/2014/main" id="{8E9D2F0A-FFB3-9EA5-A8B6-464AFD6B211C}"/>
              </a:ext>
            </a:extLst>
          </p:cNvPr>
          <p:cNvCxnSpPr/>
          <p:nvPr/>
        </p:nvCxnSpPr>
        <p:spPr>
          <a:xfrm>
            <a:off x="0" y="4771788"/>
            <a:ext cx="7772400" cy="0"/>
          </a:xfrm>
          <a:prstGeom prst="line">
            <a:avLst/>
          </a:prstGeom>
          <a:ln w="762000">
            <a:gradFill flip="none" rotWithShape="1">
              <a:gsLst>
                <a:gs pos="99000">
                  <a:schemeClr val="bg1"/>
                </a:gs>
                <a:gs pos="0">
                  <a:srgbClr val="0BAABB"/>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0C2A6CB-DE81-CBC4-25C8-FF612C22BB5A}"/>
              </a:ext>
            </a:extLst>
          </p:cNvPr>
          <p:cNvSpPr txBox="1"/>
          <p:nvPr/>
        </p:nvSpPr>
        <p:spPr>
          <a:xfrm>
            <a:off x="46122" y="4535143"/>
            <a:ext cx="3258161" cy="484748"/>
          </a:xfrm>
          <a:prstGeom prst="rect">
            <a:avLst/>
          </a:prstGeom>
          <a:noFill/>
        </p:spPr>
        <p:txBody>
          <a:bodyPr wrap="square" rtlCol="0">
            <a:spAutoFit/>
          </a:bodyPr>
          <a:lstStyle/>
          <a:p>
            <a:r>
              <a:rPr lang="en-US" sz="2550" i="1">
                <a:solidFill>
                  <a:schemeClr val="accent1">
                    <a:lumMod val="50000"/>
                  </a:schemeClr>
                </a:solidFill>
                <a:latin typeface="Ink Free" panose="03080402000500000000" pitchFamily="66" charset="0"/>
              </a:rPr>
              <a:t>Outgoing Grants</a:t>
            </a:r>
          </a:p>
        </p:txBody>
      </p:sp>
      <p:pic>
        <p:nvPicPr>
          <p:cNvPr id="10" name="Picture 9" descr="Text&#10;&#10;Description automatically generated with medium confidence">
            <a:extLst>
              <a:ext uri="{FF2B5EF4-FFF2-40B4-BE49-F238E27FC236}">
                <a16:creationId xmlns:a16="http://schemas.microsoft.com/office/drawing/2014/main" id="{3B244798-76F7-7E70-C3F4-AF6F0D1ABB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793" y="4507150"/>
            <a:ext cx="2369206" cy="530915"/>
          </a:xfrm>
          <a:prstGeom prst="rect">
            <a:avLst/>
          </a:prstGeom>
        </p:spPr>
      </p:pic>
    </p:spTree>
    <p:extLst>
      <p:ext uri="{BB962C8B-B14F-4D97-AF65-F5344CB8AC3E}">
        <p14:creationId xmlns:p14="http://schemas.microsoft.com/office/powerpoint/2010/main" val="3583993269"/>
      </p:ext>
    </p:extLst>
  </p:cSld>
  <p:clrMapOvr>
    <a:masterClrMapping/>
  </p:clrMapOvr>
  <p:hf sldNum="0" hdr="0" dt="0"/>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New Mockup 4">
    <p:spTree>
      <p:nvGrpSpPr>
        <p:cNvPr id="1" name=""/>
        <p:cNvGrpSpPr/>
        <p:nvPr/>
      </p:nvGrpSpPr>
      <p:grpSpPr>
        <a:xfrm>
          <a:off x="0" y="0"/>
          <a:ext cx="0" cy="0"/>
          <a:chOff x="0" y="0"/>
          <a:chExt cx="0" cy="0"/>
        </a:xfrm>
      </p:grpSpPr>
      <p:sp>
        <p:nvSpPr>
          <p:cNvPr id="14" name="Picture Placeholder 3"/>
          <p:cNvSpPr>
            <a:spLocks noGrp="1"/>
          </p:cNvSpPr>
          <p:nvPr>
            <p:ph type="pic" sz="quarter" idx="14"/>
          </p:nvPr>
        </p:nvSpPr>
        <p:spPr>
          <a:xfrm>
            <a:off x="-9546" y="2067694"/>
            <a:ext cx="7784995" cy="1706180"/>
          </a:xfrm>
          <a:prstGeom prst="rect">
            <a:avLst/>
          </a:prstGeom>
        </p:spPr>
        <p:txBody>
          <a:bodyPr/>
          <a:lstStyle>
            <a:lvl1pPr algn="l">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1506630" y="1059582"/>
            <a:ext cx="4752641" cy="377495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23843345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New Mockup 5">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5110336" y="627534"/>
            <a:ext cx="3488788" cy="420700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3130890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New Portfolio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771338" y="872880"/>
            <a:ext cx="5183454" cy="340384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316024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New Portfolio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3146912" y="872880"/>
            <a:ext cx="3829527" cy="338658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47257633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New Portfolio 3">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529575" y="537264"/>
            <a:ext cx="2362013" cy="203739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529575" y="2580248"/>
            <a:ext cx="2362013" cy="203739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5"/>
          </p:nvPr>
        </p:nvSpPr>
        <p:spPr>
          <a:xfrm>
            <a:off x="2889304" y="537264"/>
            <a:ext cx="2362013" cy="203739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8" name="Picture Placeholder 3"/>
          <p:cNvSpPr>
            <a:spLocks noGrp="1"/>
          </p:cNvSpPr>
          <p:nvPr>
            <p:ph type="pic" sz="quarter" idx="16"/>
          </p:nvPr>
        </p:nvSpPr>
        <p:spPr>
          <a:xfrm>
            <a:off x="2889304" y="2580248"/>
            <a:ext cx="2362013" cy="203739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9" name="Picture Placeholder 3"/>
          <p:cNvSpPr>
            <a:spLocks noGrp="1"/>
          </p:cNvSpPr>
          <p:nvPr>
            <p:ph type="pic" sz="quarter" idx="17"/>
          </p:nvPr>
        </p:nvSpPr>
        <p:spPr>
          <a:xfrm>
            <a:off x="5249032" y="537264"/>
            <a:ext cx="1984201" cy="408416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71633447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New Portfolio 4">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rot="20733342">
            <a:off x="2330097" y="2848244"/>
            <a:ext cx="1159094" cy="136561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5" name="Picture Placeholder 3"/>
          <p:cNvSpPr>
            <a:spLocks noGrp="1"/>
          </p:cNvSpPr>
          <p:nvPr>
            <p:ph type="pic" sz="quarter" idx="14"/>
          </p:nvPr>
        </p:nvSpPr>
        <p:spPr>
          <a:xfrm rot="1224953">
            <a:off x="3320133" y="1725352"/>
            <a:ext cx="1160395" cy="1360494"/>
          </a:xfrm>
          <a:custGeom>
            <a:avLst/>
            <a:gdLst>
              <a:gd name="connsiteX0" fmla="*/ 0 w 1365171"/>
              <a:gd name="connsiteY0" fmla="*/ 0 h 1359755"/>
              <a:gd name="connsiteX1" fmla="*/ 1365171 w 1365171"/>
              <a:gd name="connsiteY1" fmla="*/ 0 h 1359755"/>
              <a:gd name="connsiteX2" fmla="*/ 1365171 w 1365171"/>
              <a:gd name="connsiteY2" fmla="*/ 1359755 h 1359755"/>
              <a:gd name="connsiteX3" fmla="*/ 0 w 1365171"/>
              <a:gd name="connsiteY3" fmla="*/ 1359755 h 1359755"/>
              <a:gd name="connsiteX4" fmla="*/ 0 w 1365171"/>
              <a:gd name="connsiteY4" fmla="*/ 0 h 1359755"/>
              <a:gd name="connsiteX0" fmla="*/ 0 w 1365171"/>
              <a:gd name="connsiteY0" fmla="*/ 0 h 1370217"/>
              <a:gd name="connsiteX1" fmla="*/ 1365171 w 1365171"/>
              <a:gd name="connsiteY1" fmla="*/ 0 h 1370217"/>
              <a:gd name="connsiteX2" fmla="*/ 1365171 w 1365171"/>
              <a:gd name="connsiteY2" fmla="*/ 1359755 h 1370217"/>
              <a:gd name="connsiteX3" fmla="*/ 528825 w 1365171"/>
              <a:gd name="connsiteY3" fmla="*/ 1370139 h 1370217"/>
              <a:gd name="connsiteX4" fmla="*/ 0 w 1365171"/>
              <a:gd name="connsiteY4" fmla="*/ 1359755 h 1370217"/>
              <a:gd name="connsiteX5" fmla="*/ 0 w 1365171"/>
              <a:gd name="connsiteY5" fmla="*/ 0 h 1370217"/>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0 w 1365171"/>
              <a:gd name="connsiteY4" fmla="*/ 1359755 h 1365223"/>
              <a:gd name="connsiteX5" fmla="*/ 0 w 1365171"/>
              <a:gd name="connsiteY5"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0 w 1365171"/>
              <a:gd name="connsiteY4" fmla="*/ 1359755 h 1365223"/>
              <a:gd name="connsiteX5" fmla="*/ 0 w 1365171"/>
              <a:gd name="connsiteY5" fmla="*/ 0 h 1365223"/>
              <a:gd name="connsiteX0" fmla="*/ 5469 w 1370640"/>
              <a:gd name="connsiteY0" fmla="*/ 0 h 1365223"/>
              <a:gd name="connsiteX1" fmla="*/ 1370640 w 1370640"/>
              <a:gd name="connsiteY1" fmla="*/ 0 h 1365223"/>
              <a:gd name="connsiteX2" fmla="*/ 1370640 w 1370640"/>
              <a:gd name="connsiteY2" fmla="*/ 1359755 h 1365223"/>
              <a:gd name="connsiteX3" fmla="*/ 513457 w 1370640"/>
              <a:gd name="connsiteY3" fmla="*/ 1365223 h 1365223"/>
              <a:gd name="connsiteX4" fmla="*/ 0 w 1370640"/>
              <a:gd name="connsiteY4" fmla="*/ 1038673 h 1365223"/>
              <a:gd name="connsiteX5" fmla="*/ 5469 w 1370640"/>
              <a:gd name="connsiteY5"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745 w 1365171"/>
              <a:gd name="connsiteY4" fmla="*/ 1055367 h 1365223"/>
              <a:gd name="connsiteX5" fmla="*/ 0 w 1365171"/>
              <a:gd name="connsiteY5"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745 w 1365171"/>
              <a:gd name="connsiteY4" fmla="*/ 1055367 h 1365223"/>
              <a:gd name="connsiteX5" fmla="*/ 0 w 1365171"/>
              <a:gd name="connsiteY5"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33067 w 1365171"/>
              <a:gd name="connsiteY4" fmla="*/ 967039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33067 w 1365171"/>
              <a:gd name="connsiteY4" fmla="*/ 967039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745 w 1365171"/>
              <a:gd name="connsiteY5" fmla="*/ 1055367 h 1365223"/>
              <a:gd name="connsiteX6" fmla="*/ 0 w 1365171"/>
              <a:gd name="connsiteY6" fmla="*/ 0 h 1365223"/>
              <a:gd name="connsiteX0" fmla="*/ 0 w 1365171"/>
              <a:gd name="connsiteY0" fmla="*/ 0 h 1365223"/>
              <a:gd name="connsiteX1" fmla="*/ 1365171 w 1365171"/>
              <a:gd name="connsiteY1" fmla="*/ 0 h 1365223"/>
              <a:gd name="connsiteX2" fmla="*/ 1365171 w 1365171"/>
              <a:gd name="connsiteY2" fmla="*/ 1359755 h 1365223"/>
              <a:gd name="connsiteX3" fmla="*/ 507988 w 1365171"/>
              <a:gd name="connsiteY3" fmla="*/ 1365223 h 1365223"/>
              <a:gd name="connsiteX4" fmla="*/ 203356 w 1365171"/>
              <a:gd name="connsiteY4" fmla="*/ 936676 h 1365223"/>
              <a:gd name="connsiteX5" fmla="*/ 274 w 1365171"/>
              <a:gd name="connsiteY5" fmla="*/ 1041736 h 1365223"/>
              <a:gd name="connsiteX6" fmla="*/ 0 w 1365171"/>
              <a:gd name="connsiteY6" fmla="*/ 0 h 1365223"/>
              <a:gd name="connsiteX0" fmla="*/ 0 w 1365171"/>
              <a:gd name="connsiteY0" fmla="*/ 0 h 1362775"/>
              <a:gd name="connsiteX1" fmla="*/ 1365171 w 1365171"/>
              <a:gd name="connsiteY1" fmla="*/ 0 h 1362775"/>
              <a:gd name="connsiteX2" fmla="*/ 1365171 w 1365171"/>
              <a:gd name="connsiteY2" fmla="*/ 1359755 h 1362775"/>
              <a:gd name="connsiteX3" fmla="*/ 539293 w 1365171"/>
              <a:gd name="connsiteY3" fmla="*/ 1362775 h 1362775"/>
              <a:gd name="connsiteX4" fmla="*/ 203356 w 1365171"/>
              <a:gd name="connsiteY4" fmla="*/ 936676 h 1362775"/>
              <a:gd name="connsiteX5" fmla="*/ 274 w 1365171"/>
              <a:gd name="connsiteY5" fmla="*/ 1041736 h 1362775"/>
              <a:gd name="connsiteX6" fmla="*/ 0 w 1365171"/>
              <a:gd name="connsiteY6" fmla="*/ 0 h 1362775"/>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203356 w 1365171"/>
              <a:gd name="connsiteY4" fmla="*/ 936676 h 1360494"/>
              <a:gd name="connsiteX5" fmla="*/ 274 w 1365171"/>
              <a:gd name="connsiteY5" fmla="*/ 1041736 h 1360494"/>
              <a:gd name="connsiteX6" fmla="*/ 0 w 1365171"/>
              <a:gd name="connsiteY6" fmla="*/ 0 h 1360494"/>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203356 w 1365171"/>
              <a:gd name="connsiteY4" fmla="*/ 936676 h 1360494"/>
              <a:gd name="connsiteX5" fmla="*/ 274 w 1365171"/>
              <a:gd name="connsiteY5" fmla="*/ 1041736 h 1360494"/>
              <a:gd name="connsiteX6" fmla="*/ 0 w 1365171"/>
              <a:gd name="connsiteY6" fmla="*/ 0 h 1360494"/>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192628 w 1365171"/>
              <a:gd name="connsiteY4" fmla="*/ 916955 h 1360494"/>
              <a:gd name="connsiteX5" fmla="*/ 274 w 1365171"/>
              <a:gd name="connsiteY5" fmla="*/ 1041736 h 1360494"/>
              <a:gd name="connsiteX6" fmla="*/ 0 w 1365171"/>
              <a:gd name="connsiteY6" fmla="*/ 0 h 1360494"/>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192628 w 1365171"/>
              <a:gd name="connsiteY4" fmla="*/ 916955 h 1360494"/>
              <a:gd name="connsiteX5" fmla="*/ 274 w 1365171"/>
              <a:gd name="connsiteY5" fmla="*/ 1041736 h 1360494"/>
              <a:gd name="connsiteX6" fmla="*/ 0 w 1365171"/>
              <a:gd name="connsiteY6" fmla="*/ 0 h 1360494"/>
              <a:gd name="connsiteX0" fmla="*/ 0 w 1365171"/>
              <a:gd name="connsiteY0" fmla="*/ 0 h 1360494"/>
              <a:gd name="connsiteX1" fmla="*/ 1365171 w 1365171"/>
              <a:gd name="connsiteY1" fmla="*/ 0 h 1360494"/>
              <a:gd name="connsiteX2" fmla="*/ 1365171 w 1365171"/>
              <a:gd name="connsiteY2" fmla="*/ 1359755 h 1360494"/>
              <a:gd name="connsiteX3" fmla="*/ 518117 w 1365171"/>
              <a:gd name="connsiteY3" fmla="*/ 1360494 h 1360494"/>
              <a:gd name="connsiteX4" fmla="*/ 192628 w 1365171"/>
              <a:gd name="connsiteY4" fmla="*/ 916955 h 1360494"/>
              <a:gd name="connsiteX5" fmla="*/ 274 w 1365171"/>
              <a:gd name="connsiteY5" fmla="*/ 1041736 h 1360494"/>
              <a:gd name="connsiteX6" fmla="*/ 0 w 1365171"/>
              <a:gd name="connsiteY6" fmla="*/ 0 h 1360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65171" h="1360494">
                <a:moveTo>
                  <a:pt x="0" y="0"/>
                </a:moveTo>
                <a:lnTo>
                  <a:pt x="1365171" y="0"/>
                </a:lnTo>
                <a:lnTo>
                  <a:pt x="1365171" y="1359755"/>
                </a:lnTo>
                <a:lnTo>
                  <a:pt x="518117" y="1360494"/>
                </a:lnTo>
                <a:cubicBezTo>
                  <a:pt x="301821" y="1058384"/>
                  <a:pt x="252916" y="977626"/>
                  <a:pt x="192628" y="916955"/>
                </a:cubicBezTo>
                <a:cubicBezTo>
                  <a:pt x="165319" y="918093"/>
                  <a:pt x="93864" y="967877"/>
                  <a:pt x="274" y="1041736"/>
                </a:cubicBezTo>
                <a:cubicBezTo>
                  <a:pt x="26" y="689947"/>
                  <a:pt x="248" y="351789"/>
                  <a:pt x="0" y="0"/>
                </a:cubicBezTo>
                <a:close/>
              </a:path>
            </a:pathLst>
          </a:cu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6" name="Picture Placeholder 3"/>
          <p:cNvSpPr>
            <a:spLocks noGrp="1"/>
          </p:cNvSpPr>
          <p:nvPr>
            <p:ph type="pic" sz="quarter" idx="15"/>
          </p:nvPr>
        </p:nvSpPr>
        <p:spPr>
          <a:xfrm rot="20952885">
            <a:off x="2035766" y="943429"/>
            <a:ext cx="1158984" cy="1366206"/>
          </a:xfrm>
          <a:custGeom>
            <a:avLst/>
            <a:gdLst>
              <a:gd name="connsiteX0" fmla="*/ 0 w 1358514"/>
              <a:gd name="connsiteY0" fmla="*/ 0 h 1363740"/>
              <a:gd name="connsiteX1" fmla="*/ 1358514 w 1358514"/>
              <a:gd name="connsiteY1" fmla="*/ 0 h 1363740"/>
              <a:gd name="connsiteX2" fmla="*/ 1358514 w 1358514"/>
              <a:gd name="connsiteY2" fmla="*/ 1363740 h 1363740"/>
              <a:gd name="connsiteX3" fmla="*/ 0 w 1358514"/>
              <a:gd name="connsiteY3" fmla="*/ 1363740 h 1363740"/>
              <a:gd name="connsiteX4" fmla="*/ 0 w 1358514"/>
              <a:gd name="connsiteY4" fmla="*/ 0 h 1363740"/>
              <a:gd name="connsiteX0" fmla="*/ 0 w 1358514"/>
              <a:gd name="connsiteY0" fmla="*/ 0 h 1363740"/>
              <a:gd name="connsiteX1" fmla="*/ 1358514 w 1358514"/>
              <a:gd name="connsiteY1" fmla="*/ 0 h 1363740"/>
              <a:gd name="connsiteX2" fmla="*/ 1358514 w 1358514"/>
              <a:gd name="connsiteY2" fmla="*/ 1363740 h 1363740"/>
              <a:gd name="connsiteX3" fmla="*/ 1199144 w 1358514"/>
              <a:gd name="connsiteY3" fmla="*/ 1362684 h 1363740"/>
              <a:gd name="connsiteX4" fmla="*/ 0 w 1358514"/>
              <a:gd name="connsiteY4" fmla="*/ 1363740 h 1363740"/>
              <a:gd name="connsiteX5" fmla="*/ 0 w 1358514"/>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1498"/>
              <a:gd name="connsiteY0" fmla="*/ 0 h 1363740"/>
              <a:gd name="connsiteX1" fmla="*/ 1358514 w 1361498"/>
              <a:gd name="connsiteY1" fmla="*/ 0 h 1363740"/>
              <a:gd name="connsiteX2" fmla="*/ 1361498 w 1361498"/>
              <a:gd name="connsiteY2" fmla="*/ 1104967 h 1363740"/>
              <a:gd name="connsiteX3" fmla="*/ 1199144 w 1361498"/>
              <a:gd name="connsiteY3" fmla="*/ 1362684 h 1363740"/>
              <a:gd name="connsiteX4" fmla="*/ 0 w 1361498"/>
              <a:gd name="connsiteY4" fmla="*/ 1363740 h 1363740"/>
              <a:gd name="connsiteX5" fmla="*/ 0 w 1361498"/>
              <a:gd name="connsiteY5" fmla="*/ 0 h 1363740"/>
              <a:gd name="connsiteX0" fmla="*/ 0 w 1363511"/>
              <a:gd name="connsiteY0" fmla="*/ 0 h 1363740"/>
              <a:gd name="connsiteX1" fmla="*/ 1358514 w 1363511"/>
              <a:gd name="connsiteY1" fmla="*/ 0 h 1363740"/>
              <a:gd name="connsiteX2" fmla="*/ 1363511 w 1363511"/>
              <a:gd name="connsiteY2" fmla="*/ 1094400 h 1363740"/>
              <a:gd name="connsiteX3" fmla="*/ 1199144 w 1363511"/>
              <a:gd name="connsiteY3" fmla="*/ 1362684 h 1363740"/>
              <a:gd name="connsiteX4" fmla="*/ 0 w 1363511"/>
              <a:gd name="connsiteY4" fmla="*/ 1363740 h 1363740"/>
              <a:gd name="connsiteX5" fmla="*/ 0 w 1363511"/>
              <a:gd name="connsiteY5" fmla="*/ 0 h 1363740"/>
              <a:gd name="connsiteX0" fmla="*/ 0 w 1363511"/>
              <a:gd name="connsiteY0" fmla="*/ 0 h 1366206"/>
              <a:gd name="connsiteX1" fmla="*/ 1358514 w 1363511"/>
              <a:gd name="connsiteY1" fmla="*/ 0 h 1366206"/>
              <a:gd name="connsiteX2" fmla="*/ 1363511 w 1363511"/>
              <a:gd name="connsiteY2" fmla="*/ 1094400 h 1366206"/>
              <a:gd name="connsiteX3" fmla="*/ 1198473 w 1363511"/>
              <a:gd name="connsiteY3" fmla="*/ 1366206 h 1366206"/>
              <a:gd name="connsiteX4" fmla="*/ 0 w 1363511"/>
              <a:gd name="connsiteY4" fmla="*/ 1363740 h 1366206"/>
              <a:gd name="connsiteX5" fmla="*/ 0 w 1363511"/>
              <a:gd name="connsiteY5" fmla="*/ 0 h 1366206"/>
              <a:gd name="connsiteX0" fmla="*/ 0 w 1363511"/>
              <a:gd name="connsiteY0" fmla="*/ 0 h 1366206"/>
              <a:gd name="connsiteX1" fmla="*/ 1358514 w 1363511"/>
              <a:gd name="connsiteY1" fmla="*/ 0 h 1366206"/>
              <a:gd name="connsiteX2" fmla="*/ 1363511 w 1363511"/>
              <a:gd name="connsiteY2" fmla="*/ 1094400 h 1366206"/>
              <a:gd name="connsiteX3" fmla="*/ 1198473 w 1363511"/>
              <a:gd name="connsiteY3" fmla="*/ 1366206 h 1366206"/>
              <a:gd name="connsiteX4" fmla="*/ 0 w 1363511"/>
              <a:gd name="connsiteY4" fmla="*/ 1363740 h 1366206"/>
              <a:gd name="connsiteX5" fmla="*/ 0 w 1363511"/>
              <a:gd name="connsiteY5" fmla="*/ 0 h 1366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3511" h="1366206">
                <a:moveTo>
                  <a:pt x="0" y="0"/>
                </a:moveTo>
                <a:lnTo>
                  <a:pt x="1358514" y="0"/>
                </a:lnTo>
                <a:cubicBezTo>
                  <a:pt x="1359509" y="368322"/>
                  <a:pt x="1362516" y="726078"/>
                  <a:pt x="1363511" y="1094400"/>
                </a:cubicBezTo>
                <a:cubicBezTo>
                  <a:pt x="1317230" y="1151086"/>
                  <a:pt x="1276460" y="1238901"/>
                  <a:pt x="1198473" y="1366206"/>
                </a:cubicBezTo>
                <a:lnTo>
                  <a:pt x="0" y="1363740"/>
                </a:lnTo>
                <a:lnTo>
                  <a:pt x="0" y="0"/>
                </a:lnTo>
                <a:close/>
              </a:path>
            </a:pathLst>
          </a:cu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7" name="Picture Placeholder 3"/>
          <p:cNvSpPr>
            <a:spLocks noGrp="1"/>
          </p:cNvSpPr>
          <p:nvPr>
            <p:ph type="pic" sz="quarter" idx="16"/>
          </p:nvPr>
        </p:nvSpPr>
        <p:spPr>
          <a:xfrm rot="641361">
            <a:off x="908661" y="1571948"/>
            <a:ext cx="1151138" cy="1367649"/>
          </a:xfrm>
          <a:custGeom>
            <a:avLst/>
            <a:gdLst>
              <a:gd name="connsiteX0" fmla="*/ 0 w 1354082"/>
              <a:gd name="connsiteY0" fmla="*/ 0 h 1362713"/>
              <a:gd name="connsiteX1" fmla="*/ 1354082 w 1354082"/>
              <a:gd name="connsiteY1" fmla="*/ 0 h 1362713"/>
              <a:gd name="connsiteX2" fmla="*/ 1354082 w 1354082"/>
              <a:gd name="connsiteY2" fmla="*/ 1362713 h 1362713"/>
              <a:gd name="connsiteX3" fmla="*/ 0 w 1354082"/>
              <a:gd name="connsiteY3" fmla="*/ 1362713 h 1362713"/>
              <a:gd name="connsiteX4" fmla="*/ 0 w 1354082"/>
              <a:gd name="connsiteY4" fmla="*/ 0 h 1362713"/>
              <a:gd name="connsiteX0" fmla="*/ 0 w 1354082"/>
              <a:gd name="connsiteY0" fmla="*/ 0 h 1362713"/>
              <a:gd name="connsiteX1" fmla="*/ 971109 w 1354082"/>
              <a:gd name="connsiteY1" fmla="*/ 145 h 1362713"/>
              <a:gd name="connsiteX2" fmla="*/ 1354082 w 1354082"/>
              <a:gd name="connsiteY2" fmla="*/ 0 h 1362713"/>
              <a:gd name="connsiteX3" fmla="*/ 1354082 w 1354082"/>
              <a:gd name="connsiteY3" fmla="*/ 1362713 h 1362713"/>
              <a:gd name="connsiteX4" fmla="*/ 0 w 1354082"/>
              <a:gd name="connsiteY4" fmla="*/ 1362713 h 1362713"/>
              <a:gd name="connsiteX5" fmla="*/ 0 w 1354082"/>
              <a:gd name="connsiteY5" fmla="*/ 0 h 1362713"/>
              <a:gd name="connsiteX0" fmla="*/ 0 w 1356793"/>
              <a:gd name="connsiteY0" fmla="*/ 0 h 1362713"/>
              <a:gd name="connsiteX1" fmla="*/ 971109 w 1356793"/>
              <a:gd name="connsiteY1" fmla="*/ 145 h 1362713"/>
              <a:gd name="connsiteX2" fmla="*/ 1356793 w 1356793"/>
              <a:gd name="connsiteY2" fmla="*/ 921257 h 1362713"/>
              <a:gd name="connsiteX3" fmla="*/ 1354082 w 1356793"/>
              <a:gd name="connsiteY3" fmla="*/ 1362713 h 1362713"/>
              <a:gd name="connsiteX4" fmla="*/ 0 w 1356793"/>
              <a:gd name="connsiteY4" fmla="*/ 1362713 h 1362713"/>
              <a:gd name="connsiteX5" fmla="*/ 0 w 1356793"/>
              <a:gd name="connsiteY5" fmla="*/ 0 h 1362713"/>
              <a:gd name="connsiteX0" fmla="*/ 0 w 1356793"/>
              <a:gd name="connsiteY0" fmla="*/ 4936 h 1367649"/>
              <a:gd name="connsiteX1" fmla="*/ 980228 w 1356793"/>
              <a:gd name="connsiteY1" fmla="*/ 0 h 1367649"/>
              <a:gd name="connsiteX2" fmla="*/ 1356793 w 1356793"/>
              <a:gd name="connsiteY2" fmla="*/ 926193 h 1367649"/>
              <a:gd name="connsiteX3" fmla="*/ 1354082 w 1356793"/>
              <a:gd name="connsiteY3" fmla="*/ 1367649 h 1367649"/>
              <a:gd name="connsiteX4" fmla="*/ 0 w 1356793"/>
              <a:gd name="connsiteY4" fmla="*/ 1367649 h 1367649"/>
              <a:gd name="connsiteX5" fmla="*/ 0 w 1356793"/>
              <a:gd name="connsiteY5" fmla="*/ 4936 h 1367649"/>
              <a:gd name="connsiteX0" fmla="*/ 0 w 1354280"/>
              <a:gd name="connsiteY0" fmla="*/ 4936 h 1367649"/>
              <a:gd name="connsiteX1" fmla="*/ 980228 w 1354280"/>
              <a:gd name="connsiteY1" fmla="*/ 0 h 1367649"/>
              <a:gd name="connsiteX2" fmla="*/ 1353367 w 1354280"/>
              <a:gd name="connsiteY2" fmla="*/ 943636 h 1367649"/>
              <a:gd name="connsiteX3" fmla="*/ 1354082 w 1354280"/>
              <a:gd name="connsiteY3" fmla="*/ 1367649 h 1367649"/>
              <a:gd name="connsiteX4" fmla="*/ 0 w 1354280"/>
              <a:gd name="connsiteY4" fmla="*/ 1367649 h 1367649"/>
              <a:gd name="connsiteX5" fmla="*/ 0 w 1354280"/>
              <a:gd name="connsiteY5" fmla="*/ 4936 h 1367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54280" h="1367649">
                <a:moveTo>
                  <a:pt x="0" y="4936"/>
                </a:moveTo>
                <a:lnTo>
                  <a:pt x="980228" y="0"/>
                </a:lnTo>
                <a:lnTo>
                  <a:pt x="1353367" y="943636"/>
                </a:lnTo>
                <a:cubicBezTo>
                  <a:pt x="1352463" y="1090788"/>
                  <a:pt x="1354986" y="1220497"/>
                  <a:pt x="1354082" y="1367649"/>
                </a:cubicBezTo>
                <a:lnTo>
                  <a:pt x="0" y="1367649"/>
                </a:lnTo>
                <a:lnTo>
                  <a:pt x="0" y="4936"/>
                </a:lnTo>
                <a:close/>
              </a:path>
            </a:pathLst>
          </a:cu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71263341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New Portfolio 5">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0" name="Picture Placeholder 3"/>
          <p:cNvSpPr>
            <a:spLocks noGrp="1"/>
          </p:cNvSpPr>
          <p:nvPr>
            <p:ph type="pic" sz="quarter" idx="10"/>
          </p:nvPr>
        </p:nvSpPr>
        <p:spPr>
          <a:xfrm>
            <a:off x="669892" y="741682"/>
            <a:ext cx="3108005" cy="366542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1" name="Picture Placeholder 3"/>
          <p:cNvSpPr>
            <a:spLocks noGrp="1"/>
          </p:cNvSpPr>
          <p:nvPr>
            <p:ph type="pic" sz="quarter" idx="14"/>
          </p:nvPr>
        </p:nvSpPr>
        <p:spPr>
          <a:xfrm>
            <a:off x="3823448" y="741682"/>
            <a:ext cx="3955323" cy="115457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2" name="Picture Placeholder 3"/>
          <p:cNvSpPr>
            <a:spLocks noGrp="1"/>
          </p:cNvSpPr>
          <p:nvPr>
            <p:ph type="pic" sz="quarter" idx="15"/>
          </p:nvPr>
        </p:nvSpPr>
        <p:spPr>
          <a:xfrm>
            <a:off x="3823448" y="1948390"/>
            <a:ext cx="3955323" cy="115457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3" name="Picture Placeholder 3"/>
          <p:cNvSpPr>
            <a:spLocks noGrp="1"/>
          </p:cNvSpPr>
          <p:nvPr>
            <p:ph type="pic" sz="quarter" idx="16"/>
          </p:nvPr>
        </p:nvSpPr>
        <p:spPr>
          <a:xfrm>
            <a:off x="3823448" y="3155100"/>
            <a:ext cx="1062971" cy="125200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4" name="Picture Placeholder 3"/>
          <p:cNvSpPr>
            <a:spLocks noGrp="1"/>
          </p:cNvSpPr>
          <p:nvPr>
            <p:ph type="pic" sz="quarter" idx="17"/>
          </p:nvPr>
        </p:nvSpPr>
        <p:spPr>
          <a:xfrm>
            <a:off x="4944712" y="3155100"/>
            <a:ext cx="1062971" cy="125200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6" name="Picture Placeholder 3"/>
          <p:cNvSpPr>
            <a:spLocks noGrp="1"/>
          </p:cNvSpPr>
          <p:nvPr>
            <p:ph type="pic" sz="quarter" idx="18"/>
          </p:nvPr>
        </p:nvSpPr>
        <p:spPr>
          <a:xfrm>
            <a:off x="6059605" y="3155100"/>
            <a:ext cx="1728988" cy="125200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05934423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New Portfolio 6">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9" name="Picture Placeholder 3"/>
          <p:cNvSpPr>
            <a:spLocks noGrp="1"/>
          </p:cNvSpPr>
          <p:nvPr>
            <p:ph type="pic" sz="quarter" idx="10"/>
          </p:nvPr>
        </p:nvSpPr>
        <p:spPr>
          <a:xfrm>
            <a:off x="810431" y="764382"/>
            <a:ext cx="1635964" cy="344785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0" name="Picture Placeholder 3"/>
          <p:cNvSpPr>
            <a:spLocks noGrp="1"/>
          </p:cNvSpPr>
          <p:nvPr>
            <p:ph type="pic" sz="quarter" idx="14"/>
          </p:nvPr>
        </p:nvSpPr>
        <p:spPr>
          <a:xfrm>
            <a:off x="2515536" y="-14990"/>
            <a:ext cx="1402519" cy="29372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1" name="Picture Placeholder 3"/>
          <p:cNvSpPr>
            <a:spLocks noGrp="1"/>
          </p:cNvSpPr>
          <p:nvPr>
            <p:ph type="pic" sz="quarter" idx="15"/>
          </p:nvPr>
        </p:nvSpPr>
        <p:spPr>
          <a:xfrm>
            <a:off x="2515536" y="2998034"/>
            <a:ext cx="4173825" cy="121420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2" name="Picture Placeholder 3"/>
          <p:cNvSpPr>
            <a:spLocks noGrp="1"/>
          </p:cNvSpPr>
          <p:nvPr>
            <p:ph type="pic" sz="quarter" idx="16"/>
          </p:nvPr>
        </p:nvSpPr>
        <p:spPr>
          <a:xfrm>
            <a:off x="3980823" y="1371600"/>
            <a:ext cx="1319699" cy="155064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3" name="Picture Placeholder 3"/>
          <p:cNvSpPr>
            <a:spLocks noGrp="1"/>
          </p:cNvSpPr>
          <p:nvPr>
            <p:ph type="pic" sz="quarter" idx="17"/>
          </p:nvPr>
        </p:nvSpPr>
        <p:spPr>
          <a:xfrm>
            <a:off x="3980823" y="-14990"/>
            <a:ext cx="1319699" cy="13183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44" name="Picture Placeholder 3"/>
          <p:cNvSpPr>
            <a:spLocks noGrp="1"/>
          </p:cNvSpPr>
          <p:nvPr>
            <p:ph type="pic" sz="quarter" idx="18"/>
          </p:nvPr>
        </p:nvSpPr>
        <p:spPr>
          <a:xfrm>
            <a:off x="5363291" y="1371600"/>
            <a:ext cx="1319699" cy="155064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4017033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New Portfolio 7">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9" name="Picture Placeholder 3"/>
          <p:cNvSpPr>
            <a:spLocks noGrp="1"/>
          </p:cNvSpPr>
          <p:nvPr>
            <p:ph type="pic" sz="quarter" idx="10"/>
          </p:nvPr>
        </p:nvSpPr>
        <p:spPr>
          <a:xfrm>
            <a:off x="2591307" y="857846"/>
            <a:ext cx="5193835" cy="34242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4653314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New Portfolio 7">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9" name="Picture Placeholder 3"/>
          <p:cNvSpPr>
            <a:spLocks noGrp="1"/>
          </p:cNvSpPr>
          <p:nvPr>
            <p:ph type="pic" sz="quarter" idx="10"/>
          </p:nvPr>
        </p:nvSpPr>
        <p:spPr>
          <a:xfrm>
            <a:off x="604490" y="592111"/>
            <a:ext cx="3052361" cy="200868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4"/>
          </p:nvPr>
        </p:nvSpPr>
        <p:spPr>
          <a:xfrm>
            <a:off x="3702931" y="592111"/>
            <a:ext cx="1709913" cy="200868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5"/>
          </p:nvPr>
        </p:nvSpPr>
        <p:spPr>
          <a:xfrm>
            <a:off x="5456975" y="592111"/>
            <a:ext cx="1709913" cy="2008682"/>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6"/>
          </p:nvPr>
        </p:nvSpPr>
        <p:spPr>
          <a:xfrm>
            <a:off x="604490" y="2653399"/>
            <a:ext cx="6560448" cy="191110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610486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19CFC-FAF8-2493-D364-5EB945B02486}"/>
              </a:ext>
            </a:extLst>
          </p:cNvPr>
          <p:cNvSpPr>
            <a:spLocks noGrp="1"/>
          </p:cNvSpPr>
          <p:nvPr>
            <p:ph type="title"/>
          </p:nvPr>
        </p:nvSpPr>
        <p:spPr/>
        <p:txBody>
          <a:bodyPr/>
          <a:lstStyle>
            <a:lvl1pPr>
              <a:defRPr>
                <a:solidFill>
                  <a:schemeClr val="accent1">
                    <a:lumMod val="50000"/>
                  </a:schemeClr>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BADA1F87-14F1-55EF-00C0-1BBB9E052D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131CE9-A7A7-C484-2388-FFDA4A4E33A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45DAB9D-66D7-77AD-B463-AFB19370763F}"/>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F6BDDA51-7923-C168-3261-C7FADD6CDDF9}"/>
              </a:ext>
            </a:extLst>
          </p:cNvPr>
          <p:cNvSpPr>
            <a:spLocks noGrp="1"/>
          </p:cNvSpPr>
          <p:nvPr>
            <p:ph type="sldNum" sz="quarter" idx="12"/>
          </p:nvPr>
        </p:nvSpPr>
        <p:spPr/>
        <p:txBody>
          <a:bodyPr/>
          <a:lstStyle/>
          <a:p>
            <a:fld id="{D54A55BF-8F0A-4A50-B8F4-E25F20C77787}" type="slidenum">
              <a:rPr lang="en-US" smtClean="0"/>
              <a:t>‹#›</a:t>
            </a:fld>
            <a:endParaRPr lang="en-US"/>
          </a:p>
        </p:txBody>
      </p:sp>
      <p:cxnSp>
        <p:nvCxnSpPr>
          <p:cNvPr id="7" name="Straight Connector 6">
            <a:extLst>
              <a:ext uri="{FF2B5EF4-FFF2-40B4-BE49-F238E27FC236}">
                <a16:creationId xmlns:a16="http://schemas.microsoft.com/office/drawing/2014/main" id="{8E9D2F0A-FFB3-9EA5-A8B6-464AFD6B211C}"/>
              </a:ext>
            </a:extLst>
          </p:cNvPr>
          <p:cNvCxnSpPr/>
          <p:nvPr/>
        </p:nvCxnSpPr>
        <p:spPr>
          <a:xfrm>
            <a:off x="0" y="4771788"/>
            <a:ext cx="7772400" cy="0"/>
          </a:xfrm>
          <a:prstGeom prst="line">
            <a:avLst/>
          </a:prstGeom>
          <a:ln w="762000">
            <a:gradFill flip="none" rotWithShape="1">
              <a:gsLst>
                <a:gs pos="99000">
                  <a:schemeClr val="bg1"/>
                </a:gs>
                <a:gs pos="0">
                  <a:schemeClr val="accent4">
                    <a:lumMod val="75000"/>
                  </a:schemeClr>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pic>
        <p:nvPicPr>
          <p:cNvPr id="8" name="Picture 7" descr="Text&#10;&#10;Description automatically generated with medium confidence">
            <a:extLst>
              <a:ext uri="{FF2B5EF4-FFF2-40B4-BE49-F238E27FC236}">
                <a16:creationId xmlns:a16="http://schemas.microsoft.com/office/drawing/2014/main" id="{462C2CD8-C675-6195-95FD-A94B25D54D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156" y="4524423"/>
            <a:ext cx="2303687" cy="524559"/>
          </a:xfrm>
          <a:prstGeom prst="rect">
            <a:avLst/>
          </a:prstGeom>
        </p:spPr>
      </p:pic>
      <p:sp>
        <p:nvSpPr>
          <p:cNvPr id="9" name="TextBox 8">
            <a:extLst>
              <a:ext uri="{FF2B5EF4-FFF2-40B4-BE49-F238E27FC236}">
                <a16:creationId xmlns:a16="http://schemas.microsoft.com/office/drawing/2014/main" id="{00C2A6CB-DE81-CBC4-25C8-FF612C22BB5A}"/>
              </a:ext>
            </a:extLst>
          </p:cNvPr>
          <p:cNvSpPr txBox="1"/>
          <p:nvPr/>
        </p:nvSpPr>
        <p:spPr>
          <a:xfrm>
            <a:off x="46122" y="4535143"/>
            <a:ext cx="3258161" cy="484748"/>
          </a:xfrm>
          <a:prstGeom prst="rect">
            <a:avLst/>
          </a:prstGeom>
          <a:noFill/>
        </p:spPr>
        <p:txBody>
          <a:bodyPr wrap="square" rtlCol="0">
            <a:spAutoFit/>
          </a:bodyPr>
          <a:lstStyle/>
          <a:p>
            <a:r>
              <a:rPr lang="en-US" sz="2550" i="1">
                <a:solidFill>
                  <a:schemeClr val="accent1">
                    <a:lumMod val="50000"/>
                  </a:schemeClr>
                </a:solidFill>
                <a:latin typeface="Ink Free" panose="03080402000500000000" pitchFamily="66" charset="0"/>
              </a:rPr>
              <a:t>Incoming Grants</a:t>
            </a:r>
          </a:p>
        </p:txBody>
      </p:sp>
    </p:spTree>
    <p:extLst>
      <p:ext uri="{BB962C8B-B14F-4D97-AF65-F5344CB8AC3E}">
        <p14:creationId xmlns:p14="http://schemas.microsoft.com/office/powerpoint/2010/main" val="2705163487"/>
      </p:ext>
    </p:extLst>
  </p:cSld>
  <p:clrMapOvr>
    <a:masterClrMapping/>
  </p:clrMapOvr>
  <p:hf sldNum="0" hdr="0" dt="0"/>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New Portfolio 9">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9" name="Picture Placeholder 3"/>
          <p:cNvSpPr>
            <a:spLocks noGrp="1"/>
          </p:cNvSpPr>
          <p:nvPr>
            <p:ph type="pic" sz="quarter" idx="10"/>
          </p:nvPr>
        </p:nvSpPr>
        <p:spPr>
          <a:xfrm>
            <a:off x="2255378" y="606392"/>
            <a:ext cx="1626732" cy="1914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2" name="Picture Placeholder 3"/>
          <p:cNvSpPr>
            <a:spLocks noGrp="1"/>
          </p:cNvSpPr>
          <p:nvPr>
            <p:ph type="pic" sz="quarter" idx="14"/>
          </p:nvPr>
        </p:nvSpPr>
        <p:spPr>
          <a:xfrm>
            <a:off x="630770" y="2524569"/>
            <a:ext cx="1626732" cy="1914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3" name="Picture Placeholder 3"/>
          <p:cNvSpPr>
            <a:spLocks noGrp="1"/>
          </p:cNvSpPr>
          <p:nvPr>
            <p:ph type="pic" sz="quarter" idx="15"/>
          </p:nvPr>
        </p:nvSpPr>
        <p:spPr>
          <a:xfrm>
            <a:off x="5510435" y="606392"/>
            <a:ext cx="1626732" cy="1914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4" name="Picture Placeholder 3"/>
          <p:cNvSpPr>
            <a:spLocks noGrp="1"/>
          </p:cNvSpPr>
          <p:nvPr>
            <p:ph type="pic" sz="quarter" idx="16"/>
          </p:nvPr>
        </p:nvSpPr>
        <p:spPr>
          <a:xfrm>
            <a:off x="3885827" y="2524569"/>
            <a:ext cx="1626732" cy="191463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14319551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New Portfolio 10">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32" name="Picture Placeholder 3"/>
          <p:cNvSpPr>
            <a:spLocks noGrp="1"/>
          </p:cNvSpPr>
          <p:nvPr>
            <p:ph type="pic" sz="quarter" idx="14"/>
          </p:nvPr>
        </p:nvSpPr>
        <p:spPr>
          <a:xfrm>
            <a:off x="662994" y="598755"/>
            <a:ext cx="2130395" cy="250883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5"/>
          </p:nvPr>
        </p:nvSpPr>
        <p:spPr>
          <a:xfrm>
            <a:off x="2831086" y="598755"/>
            <a:ext cx="2130395" cy="250883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8" name="Picture Placeholder 3"/>
          <p:cNvSpPr>
            <a:spLocks noGrp="1"/>
          </p:cNvSpPr>
          <p:nvPr>
            <p:ph type="pic" sz="quarter" idx="16"/>
          </p:nvPr>
        </p:nvSpPr>
        <p:spPr>
          <a:xfrm>
            <a:off x="4999176" y="598755"/>
            <a:ext cx="2130395" cy="250883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36989314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CB65D-67DA-4CD4-BBBF-A8F065A4146C}"/>
              </a:ext>
            </a:extLst>
          </p:cNvPr>
          <p:cNvSpPr>
            <a:spLocks noGrp="1"/>
          </p:cNvSpPr>
          <p:nvPr>
            <p:ph type="ctrTitle"/>
          </p:nvPr>
        </p:nvSpPr>
        <p:spPr>
          <a:xfrm>
            <a:off x="971550" y="841772"/>
            <a:ext cx="5829300" cy="1790700"/>
          </a:xfrm>
        </p:spPr>
        <p:txBody>
          <a:bodyPr anchor="b"/>
          <a:lstStyle>
            <a:lvl1pPr algn="ctr">
              <a:defRPr sz="3825"/>
            </a:lvl1pPr>
          </a:lstStyle>
          <a:p>
            <a:r>
              <a:rPr lang="en-US"/>
              <a:t>Click to edit Master title style</a:t>
            </a:r>
          </a:p>
        </p:txBody>
      </p:sp>
      <p:sp>
        <p:nvSpPr>
          <p:cNvPr id="3" name="Subtitle 2">
            <a:extLst>
              <a:ext uri="{FF2B5EF4-FFF2-40B4-BE49-F238E27FC236}">
                <a16:creationId xmlns:a16="http://schemas.microsoft.com/office/drawing/2014/main" id="{2A21596B-CFF5-4C3E-8D79-8EE1F285432B}"/>
              </a:ext>
            </a:extLst>
          </p:cNvPr>
          <p:cNvSpPr>
            <a:spLocks noGrp="1"/>
          </p:cNvSpPr>
          <p:nvPr>
            <p:ph type="subTitle" idx="1"/>
          </p:nvPr>
        </p:nvSpPr>
        <p:spPr>
          <a:xfrm>
            <a:off x="971550" y="2701528"/>
            <a:ext cx="5829300" cy="1241822"/>
          </a:xfrm>
        </p:spPr>
        <p:txBody>
          <a:bodyPr/>
          <a:lstStyle>
            <a:lvl1pPr marL="0" indent="0" algn="ctr">
              <a:buNone/>
              <a:defRPr sz="1530"/>
            </a:lvl1pPr>
            <a:lvl2pPr marL="291465" indent="0" algn="ctr">
              <a:buNone/>
              <a:defRPr sz="1275"/>
            </a:lvl2pPr>
            <a:lvl3pPr marL="582930" indent="0" algn="ctr">
              <a:buNone/>
              <a:defRPr sz="1148"/>
            </a:lvl3pPr>
            <a:lvl4pPr marL="874395" indent="0" algn="ctr">
              <a:buNone/>
              <a:defRPr sz="1020"/>
            </a:lvl4pPr>
            <a:lvl5pPr marL="1165860" indent="0" algn="ctr">
              <a:buNone/>
              <a:defRPr sz="1020"/>
            </a:lvl5pPr>
            <a:lvl6pPr marL="1457325" indent="0" algn="ctr">
              <a:buNone/>
              <a:defRPr sz="1020"/>
            </a:lvl6pPr>
            <a:lvl7pPr marL="1748790" indent="0" algn="ctr">
              <a:buNone/>
              <a:defRPr sz="1020"/>
            </a:lvl7pPr>
            <a:lvl8pPr marL="2040255" indent="0" algn="ctr">
              <a:buNone/>
              <a:defRPr sz="1020"/>
            </a:lvl8pPr>
            <a:lvl9pPr marL="2331720" indent="0" algn="ctr">
              <a:buNone/>
              <a:defRPr sz="1020"/>
            </a:lvl9pPr>
          </a:lstStyle>
          <a:p>
            <a:r>
              <a:rPr lang="en-US"/>
              <a:t>Click to edit Master subtitle style</a:t>
            </a:r>
          </a:p>
        </p:txBody>
      </p:sp>
      <p:sp>
        <p:nvSpPr>
          <p:cNvPr id="4" name="Date Placeholder 3">
            <a:extLst>
              <a:ext uri="{FF2B5EF4-FFF2-40B4-BE49-F238E27FC236}">
                <a16:creationId xmlns:a16="http://schemas.microsoft.com/office/drawing/2014/main" id="{05F02745-8C69-4AA6-9D90-06691B476F5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F9ED826-EAFC-4A88-9957-E16CD90A1B39}"/>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19E6E5CE-8064-4996-AADC-70F0B85781AA}"/>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416562484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56463-4B23-4582-AB13-C7C683D369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FAFAEF-7B82-47F6-B8F6-12B5A19733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83946-2838-4D2B-8F55-7143157B514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258144C4-61C4-4E46-B063-4CFE1B9DEC8C}"/>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1760F83B-D265-4C76-98F0-F78F11842268}"/>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2970233198"/>
      </p:ext>
    </p:extLst>
  </p:cSld>
  <p:clrMapOvr>
    <a:masterClrMapping/>
  </p:clrMapOvr>
  <p:hf sldNum="0" hd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315DE-369C-4661-B0C3-67F83C86D70D}"/>
              </a:ext>
            </a:extLst>
          </p:cNvPr>
          <p:cNvSpPr>
            <a:spLocks noGrp="1"/>
          </p:cNvSpPr>
          <p:nvPr>
            <p:ph type="title"/>
          </p:nvPr>
        </p:nvSpPr>
        <p:spPr>
          <a:xfrm>
            <a:off x="530304" y="1282304"/>
            <a:ext cx="6703695" cy="2139553"/>
          </a:xfrm>
        </p:spPr>
        <p:txBody>
          <a:bodyPr anchor="b"/>
          <a:lstStyle>
            <a:lvl1pPr>
              <a:defRPr sz="3825"/>
            </a:lvl1pPr>
          </a:lstStyle>
          <a:p>
            <a:r>
              <a:rPr lang="en-US"/>
              <a:t>Click to edit Master title style</a:t>
            </a:r>
          </a:p>
        </p:txBody>
      </p:sp>
      <p:sp>
        <p:nvSpPr>
          <p:cNvPr id="3" name="Text Placeholder 2">
            <a:extLst>
              <a:ext uri="{FF2B5EF4-FFF2-40B4-BE49-F238E27FC236}">
                <a16:creationId xmlns:a16="http://schemas.microsoft.com/office/drawing/2014/main" id="{E512C159-04D3-45FF-AA2E-F9DB4BA28817}"/>
              </a:ext>
            </a:extLst>
          </p:cNvPr>
          <p:cNvSpPr>
            <a:spLocks noGrp="1"/>
          </p:cNvSpPr>
          <p:nvPr>
            <p:ph type="body" idx="1"/>
          </p:nvPr>
        </p:nvSpPr>
        <p:spPr>
          <a:xfrm>
            <a:off x="530304" y="3442098"/>
            <a:ext cx="6703695" cy="1125140"/>
          </a:xfrm>
        </p:spPr>
        <p:txBody>
          <a:bodyPr/>
          <a:lstStyle>
            <a:lvl1pPr marL="0" indent="0">
              <a:buNone/>
              <a:defRPr sz="1530">
                <a:solidFill>
                  <a:schemeClr val="tx1">
                    <a:tint val="75000"/>
                  </a:schemeClr>
                </a:solidFill>
              </a:defRPr>
            </a:lvl1pPr>
            <a:lvl2pPr marL="291465" indent="0">
              <a:buNone/>
              <a:defRPr sz="1275">
                <a:solidFill>
                  <a:schemeClr val="tx1">
                    <a:tint val="75000"/>
                  </a:schemeClr>
                </a:solidFill>
              </a:defRPr>
            </a:lvl2pPr>
            <a:lvl3pPr marL="582930" indent="0">
              <a:buNone/>
              <a:defRPr sz="1148">
                <a:solidFill>
                  <a:schemeClr val="tx1">
                    <a:tint val="75000"/>
                  </a:schemeClr>
                </a:solidFill>
              </a:defRPr>
            </a:lvl3pPr>
            <a:lvl4pPr marL="874395" indent="0">
              <a:buNone/>
              <a:defRPr sz="1020">
                <a:solidFill>
                  <a:schemeClr val="tx1">
                    <a:tint val="75000"/>
                  </a:schemeClr>
                </a:solidFill>
              </a:defRPr>
            </a:lvl4pPr>
            <a:lvl5pPr marL="1165860" indent="0">
              <a:buNone/>
              <a:defRPr sz="1020">
                <a:solidFill>
                  <a:schemeClr val="tx1">
                    <a:tint val="75000"/>
                  </a:schemeClr>
                </a:solidFill>
              </a:defRPr>
            </a:lvl5pPr>
            <a:lvl6pPr marL="1457325" indent="0">
              <a:buNone/>
              <a:defRPr sz="1020">
                <a:solidFill>
                  <a:schemeClr val="tx1">
                    <a:tint val="75000"/>
                  </a:schemeClr>
                </a:solidFill>
              </a:defRPr>
            </a:lvl6pPr>
            <a:lvl7pPr marL="1748790" indent="0">
              <a:buNone/>
              <a:defRPr sz="1020">
                <a:solidFill>
                  <a:schemeClr val="tx1">
                    <a:tint val="75000"/>
                  </a:schemeClr>
                </a:solidFill>
              </a:defRPr>
            </a:lvl7pPr>
            <a:lvl8pPr marL="2040255" indent="0">
              <a:buNone/>
              <a:defRPr sz="1020">
                <a:solidFill>
                  <a:schemeClr val="tx1">
                    <a:tint val="75000"/>
                  </a:schemeClr>
                </a:solidFill>
              </a:defRPr>
            </a:lvl8pPr>
            <a:lvl9pPr marL="2331720" indent="0">
              <a:buNone/>
              <a:defRPr sz="102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FDC55-1DD3-4EB9-9D56-CA17A8F8ED4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88DF68D-7660-4FD5-A1F7-5BBA18A4492C}"/>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693E92F1-5871-4FB0-9E5A-22FF96E99039}"/>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302323553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9CF44-F6CA-426B-A7F0-020C79A488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018D17-C961-4CC5-AA48-10AFF47A3A96}"/>
              </a:ext>
            </a:extLst>
          </p:cNvPr>
          <p:cNvSpPr>
            <a:spLocks noGrp="1"/>
          </p:cNvSpPr>
          <p:nvPr>
            <p:ph sz="half" idx="1"/>
          </p:nvPr>
        </p:nvSpPr>
        <p:spPr>
          <a:xfrm>
            <a:off x="534353" y="1369219"/>
            <a:ext cx="330327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54382C-BD2C-45F7-8E47-06B3FF302DFB}"/>
              </a:ext>
            </a:extLst>
          </p:cNvPr>
          <p:cNvSpPr>
            <a:spLocks noGrp="1"/>
          </p:cNvSpPr>
          <p:nvPr>
            <p:ph sz="half" idx="2"/>
          </p:nvPr>
        </p:nvSpPr>
        <p:spPr>
          <a:xfrm>
            <a:off x="3934778" y="1369219"/>
            <a:ext cx="330327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FB8CD8-8FBC-4F5C-B9AD-264774209A4E}"/>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7E7D6AD-C7B9-408C-AF38-1E3319CBEC1E}"/>
              </a:ext>
            </a:extLst>
          </p:cNvPr>
          <p:cNvSpPr>
            <a:spLocks noGrp="1"/>
          </p:cNvSpPr>
          <p:nvPr>
            <p:ph type="ftr" sz="quarter" idx="11"/>
          </p:nvPr>
        </p:nvSpPr>
        <p:spPr/>
        <p:txBody>
          <a:bodyPr/>
          <a:lstStyle/>
          <a:p>
            <a:r>
              <a:rPr lang="en-US"/>
              <a:t>FY21 Operating Budget Forum</a:t>
            </a:r>
          </a:p>
        </p:txBody>
      </p:sp>
      <p:sp>
        <p:nvSpPr>
          <p:cNvPr id="7" name="Slide Number Placeholder 6">
            <a:extLst>
              <a:ext uri="{FF2B5EF4-FFF2-40B4-BE49-F238E27FC236}">
                <a16:creationId xmlns:a16="http://schemas.microsoft.com/office/drawing/2014/main" id="{9E563BA6-6E92-4258-9215-E74CE8555489}"/>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1383715222"/>
      </p:ext>
    </p:extLst>
  </p:cSld>
  <p:clrMapOvr>
    <a:masterClrMapping/>
  </p:clrMapOvr>
  <p:hf sldNum="0" hd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2858A-1942-4518-BE22-49558EBF81D5}"/>
              </a:ext>
            </a:extLst>
          </p:cNvPr>
          <p:cNvSpPr>
            <a:spLocks noGrp="1"/>
          </p:cNvSpPr>
          <p:nvPr>
            <p:ph type="title"/>
          </p:nvPr>
        </p:nvSpPr>
        <p:spPr>
          <a:xfrm>
            <a:off x="535365" y="273844"/>
            <a:ext cx="6703695"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71DEC4-5991-4CA4-BD63-0E4855D66DFF}"/>
              </a:ext>
            </a:extLst>
          </p:cNvPr>
          <p:cNvSpPr>
            <a:spLocks noGrp="1"/>
          </p:cNvSpPr>
          <p:nvPr>
            <p:ph type="body" idx="1"/>
          </p:nvPr>
        </p:nvSpPr>
        <p:spPr>
          <a:xfrm>
            <a:off x="535365" y="1260872"/>
            <a:ext cx="3288089" cy="617934"/>
          </a:xfrm>
        </p:spPr>
        <p:txBody>
          <a:bodyPr anchor="b"/>
          <a:lstStyle>
            <a:lvl1pPr marL="0" indent="0">
              <a:buNone/>
              <a:defRPr sz="1530" b="1"/>
            </a:lvl1pPr>
            <a:lvl2pPr marL="291465" indent="0">
              <a:buNone/>
              <a:defRPr sz="1275" b="1"/>
            </a:lvl2pPr>
            <a:lvl3pPr marL="582930" indent="0">
              <a:buNone/>
              <a:defRPr sz="1148" b="1"/>
            </a:lvl3pPr>
            <a:lvl4pPr marL="874395" indent="0">
              <a:buNone/>
              <a:defRPr sz="1020" b="1"/>
            </a:lvl4pPr>
            <a:lvl5pPr marL="1165860" indent="0">
              <a:buNone/>
              <a:defRPr sz="1020" b="1"/>
            </a:lvl5pPr>
            <a:lvl6pPr marL="1457325" indent="0">
              <a:buNone/>
              <a:defRPr sz="1020" b="1"/>
            </a:lvl6pPr>
            <a:lvl7pPr marL="1748790" indent="0">
              <a:buNone/>
              <a:defRPr sz="1020" b="1"/>
            </a:lvl7pPr>
            <a:lvl8pPr marL="2040255" indent="0">
              <a:buNone/>
              <a:defRPr sz="1020" b="1"/>
            </a:lvl8pPr>
            <a:lvl9pPr marL="2331720" indent="0">
              <a:buNone/>
              <a:defRPr sz="1020" b="1"/>
            </a:lvl9pPr>
          </a:lstStyle>
          <a:p>
            <a:pPr lvl="0"/>
            <a:r>
              <a:rPr lang="en-US"/>
              <a:t>Click to edit Master text styles</a:t>
            </a:r>
          </a:p>
        </p:txBody>
      </p:sp>
      <p:sp>
        <p:nvSpPr>
          <p:cNvPr id="4" name="Content Placeholder 3">
            <a:extLst>
              <a:ext uri="{FF2B5EF4-FFF2-40B4-BE49-F238E27FC236}">
                <a16:creationId xmlns:a16="http://schemas.microsoft.com/office/drawing/2014/main" id="{AF944354-6DD8-45A8-B362-AB8960BD82B7}"/>
              </a:ext>
            </a:extLst>
          </p:cNvPr>
          <p:cNvSpPr>
            <a:spLocks noGrp="1"/>
          </p:cNvSpPr>
          <p:nvPr>
            <p:ph sz="half" idx="2"/>
          </p:nvPr>
        </p:nvSpPr>
        <p:spPr>
          <a:xfrm>
            <a:off x="535365" y="1878806"/>
            <a:ext cx="3288089"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E0EB41-3849-4BF7-91CD-BEAB98738A11}"/>
              </a:ext>
            </a:extLst>
          </p:cNvPr>
          <p:cNvSpPr>
            <a:spLocks noGrp="1"/>
          </p:cNvSpPr>
          <p:nvPr>
            <p:ph type="body" sz="quarter" idx="3"/>
          </p:nvPr>
        </p:nvSpPr>
        <p:spPr>
          <a:xfrm>
            <a:off x="3934778" y="1260872"/>
            <a:ext cx="3304282" cy="617934"/>
          </a:xfrm>
        </p:spPr>
        <p:txBody>
          <a:bodyPr anchor="b"/>
          <a:lstStyle>
            <a:lvl1pPr marL="0" indent="0">
              <a:buNone/>
              <a:defRPr sz="1530" b="1"/>
            </a:lvl1pPr>
            <a:lvl2pPr marL="291465" indent="0">
              <a:buNone/>
              <a:defRPr sz="1275" b="1"/>
            </a:lvl2pPr>
            <a:lvl3pPr marL="582930" indent="0">
              <a:buNone/>
              <a:defRPr sz="1148" b="1"/>
            </a:lvl3pPr>
            <a:lvl4pPr marL="874395" indent="0">
              <a:buNone/>
              <a:defRPr sz="1020" b="1"/>
            </a:lvl4pPr>
            <a:lvl5pPr marL="1165860" indent="0">
              <a:buNone/>
              <a:defRPr sz="1020" b="1"/>
            </a:lvl5pPr>
            <a:lvl6pPr marL="1457325" indent="0">
              <a:buNone/>
              <a:defRPr sz="1020" b="1"/>
            </a:lvl6pPr>
            <a:lvl7pPr marL="1748790" indent="0">
              <a:buNone/>
              <a:defRPr sz="1020" b="1"/>
            </a:lvl7pPr>
            <a:lvl8pPr marL="2040255" indent="0">
              <a:buNone/>
              <a:defRPr sz="1020" b="1"/>
            </a:lvl8pPr>
            <a:lvl9pPr marL="2331720" indent="0">
              <a:buNone/>
              <a:defRPr sz="1020" b="1"/>
            </a:lvl9pPr>
          </a:lstStyle>
          <a:p>
            <a:pPr lvl="0"/>
            <a:r>
              <a:rPr lang="en-US"/>
              <a:t>Click to edit Master text styles</a:t>
            </a:r>
          </a:p>
        </p:txBody>
      </p:sp>
      <p:sp>
        <p:nvSpPr>
          <p:cNvPr id="6" name="Content Placeholder 5">
            <a:extLst>
              <a:ext uri="{FF2B5EF4-FFF2-40B4-BE49-F238E27FC236}">
                <a16:creationId xmlns:a16="http://schemas.microsoft.com/office/drawing/2014/main" id="{57E8F317-253C-4FE0-8342-6E9620EB443C}"/>
              </a:ext>
            </a:extLst>
          </p:cNvPr>
          <p:cNvSpPr>
            <a:spLocks noGrp="1"/>
          </p:cNvSpPr>
          <p:nvPr>
            <p:ph sz="quarter" idx="4"/>
          </p:nvPr>
        </p:nvSpPr>
        <p:spPr>
          <a:xfrm>
            <a:off x="3934778" y="1878806"/>
            <a:ext cx="3304282"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AE9B93-A251-4B2A-AE1F-90A8C4099D11}"/>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CB7AC755-C563-4A3D-88BC-2C077F367016}"/>
              </a:ext>
            </a:extLst>
          </p:cNvPr>
          <p:cNvSpPr>
            <a:spLocks noGrp="1"/>
          </p:cNvSpPr>
          <p:nvPr>
            <p:ph type="ftr" sz="quarter" idx="11"/>
          </p:nvPr>
        </p:nvSpPr>
        <p:spPr/>
        <p:txBody>
          <a:bodyPr/>
          <a:lstStyle/>
          <a:p>
            <a:r>
              <a:rPr lang="en-US"/>
              <a:t>FY21 Operating Budget Forum</a:t>
            </a:r>
          </a:p>
        </p:txBody>
      </p:sp>
      <p:sp>
        <p:nvSpPr>
          <p:cNvPr id="9" name="Slide Number Placeholder 8">
            <a:extLst>
              <a:ext uri="{FF2B5EF4-FFF2-40B4-BE49-F238E27FC236}">
                <a16:creationId xmlns:a16="http://schemas.microsoft.com/office/drawing/2014/main" id="{1676AB03-934F-4B66-9BD2-1F42744CC103}"/>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1512325185"/>
      </p:ext>
    </p:extLst>
  </p:cSld>
  <p:clrMapOvr>
    <a:masterClrMapping/>
  </p:clrMapOvr>
  <p:hf sldNum="0" hd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EBA0B-6FCD-47BF-9AB1-F58890757F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6A2E73-69DF-4B6C-BC7D-696735589E40}"/>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8C21ABA0-A41D-4206-9625-5FA8697AB46B}"/>
              </a:ext>
            </a:extLst>
          </p:cNvPr>
          <p:cNvSpPr>
            <a:spLocks noGrp="1"/>
          </p:cNvSpPr>
          <p:nvPr>
            <p:ph type="ftr" sz="quarter" idx="11"/>
          </p:nvPr>
        </p:nvSpPr>
        <p:spPr/>
        <p:txBody>
          <a:bodyPr/>
          <a:lstStyle/>
          <a:p>
            <a:r>
              <a:rPr lang="en-US"/>
              <a:t>FY21 Operating Budget Forum</a:t>
            </a:r>
          </a:p>
        </p:txBody>
      </p:sp>
      <p:sp>
        <p:nvSpPr>
          <p:cNvPr id="5" name="Slide Number Placeholder 4">
            <a:extLst>
              <a:ext uri="{FF2B5EF4-FFF2-40B4-BE49-F238E27FC236}">
                <a16:creationId xmlns:a16="http://schemas.microsoft.com/office/drawing/2014/main" id="{1FCAFAFC-9E0F-40BE-9F59-6A183C502645}"/>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352099927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3A36F0-820B-4AE7-9D81-C8036F36E405}"/>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F54DE5A3-AF8A-4DB8-BB18-039B22D91046}"/>
              </a:ext>
            </a:extLst>
          </p:cNvPr>
          <p:cNvSpPr>
            <a:spLocks noGrp="1"/>
          </p:cNvSpPr>
          <p:nvPr>
            <p:ph type="ftr" sz="quarter" idx="11"/>
          </p:nvPr>
        </p:nvSpPr>
        <p:spPr/>
        <p:txBody>
          <a:bodyPr/>
          <a:lstStyle/>
          <a:p>
            <a:r>
              <a:rPr lang="en-US"/>
              <a:t>FY21 Operating Budget Forum</a:t>
            </a:r>
          </a:p>
        </p:txBody>
      </p:sp>
      <p:sp>
        <p:nvSpPr>
          <p:cNvPr id="4" name="Slide Number Placeholder 3">
            <a:extLst>
              <a:ext uri="{FF2B5EF4-FFF2-40B4-BE49-F238E27FC236}">
                <a16:creationId xmlns:a16="http://schemas.microsoft.com/office/drawing/2014/main" id="{0225607E-3605-4B8B-8D2F-07003DA2A43A}"/>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420386302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6F409-331F-4DD7-85A8-8C9F06D79F34}"/>
              </a:ext>
            </a:extLst>
          </p:cNvPr>
          <p:cNvSpPr>
            <a:spLocks noGrp="1"/>
          </p:cNvSpPr>
          <p:nvPr>
            <p:ph type="title"/>
          </p:nvPr>
        </p:nvSpPr>
        <p:spPr>
          <a:xfrm>
            <a:off x="535365" y="342900"/>
            <a:ext cx="2506801" cy="1200150"/>
          </a:xfrm>
        </p:spPr>
        <p:txBody>
          <a:bodyPr anchor="b"/>
          <a:lstStyle>
            <a:lvl1pPr>
              <a:defRPr sz="2040"/>
            </a:lvl1pPr>
          </a:lstStyle>
          <a:p>
            <a:r>
              <a:rPr lang="en-US"/>
              <a:t>Click to edit Master title style</a:t>
            </a:r>
          </a:p>
        </p:txBody>
      </p:sp>
      <p:sp>
        <p:nvSpPr>
          <p:cNvPr id="3" name="Content Placeholder 2">
            <a:extLst>
              <a:ext uri="{FF2B5EF4-FFF2-40B4-BE49-F238E27FC236}">
                <a16:creationId xmlns:a16="http://schemas.microsoft.com/office/drawing/2014/main" id="{65BF7254-21FC-4580-B09B-25E9635B1780}"/>
              </a:ext>
            </a:extLst>
          </p:cNvPr>
          <p:cNvSpPr>
            <a:spLocks noGrp="1"/>
          </p:cNvSpPr>
          <p:nvPr>
            <p:ph idx="1"/>
          </p:nvPr>
        </p:nvSpPr>
        <p:spPr>
          <a:xfrm>
            <a:off x="3304282" y="740569"/>
            <a:ext cx="3934778" cy="3655219"/>
          </a:xfrm>
        </p:spPr>
        <p:txBody>
          <a:bodyPr/>
          <a:lstStyle>
            <a:lvl1pPr>
              <a:defRPr sz="2040"/>
            </a:lvl1pPr>
            <a:lvl2pPr>
              <a:defRPr sz="1785"/>
            </a:lvl2pPr>
            <a:lvl3pPr>
              <a:defRPr sz="1530"/>
            </a:lvl3pPr>
            <a:lvl4pPr>
              <a:defRPr sz="1275"/>
            </a:lvl4pPr>
            <a:lvl5pPr>
              <a:defRPr sz="1275"/>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0CC352-8DB4-470C-88A6-2F39C08B51AB}"/>
              </a:ext>
            </a:extLst>
          </p:cNvPr>
          <p:cNvSpPr>
            <a:spLocks noGrp="1"/>
          </p:cNvSpPr>
          <p:nvPr>
            <p:ph type="body" sz="half" idx="2"/>
          </p:nvPr>
        </p:nvSpPr>
        <p:spPr>
          <a:xfrm>
            <a:off x="535365" y="1543050"/>
            <a:ext cx="2506801" cy="2858691"/>
          </a:xfrm>
        </p:spPr>
        <p:txBody>
          <a:bodyPr/>
          <a:lstStyle>
            <a:lvl1pPr marL="0" indent="0">
              <a:buNone/>
              <a:defRPr sz="102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Click to edit Master text styles</a:t>
            </a:r>
          </a:p>
        </p:txBody>
      </p:sp>
      <p:sp>
        <p:nvSpPr>
          <p:cNvPr id="5" name="Date Placeholder 4">
            <a:extLst>
              <a:ext uri="{FF2B5EF4-FFF2-40B4-BE49-F238E27FC236}">
                <a16:creationId xmlns:a16="http://schemas.microsoft.com/office/drawing/2014/main" id="{844595F4-746B-43BA-87D1-C9525E584A98}"/>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96C92DDB-B98B-4FA7-A7F8-D337AF21ECC7}"/>
              </a:ext>
            </a:extLst>
          </p:cNvPr>
          <p:cNvSpPr>
            <a:spLocks noGrp="1"/>
          </p:cNvSpPr>
          <p:nvPr>
            <p:ph type="ftr" sz="quarter" idx="11"/>
          </p:nvPr>
        </p:nvSpPr>
        <p:spPr/>
        <p:txBody>
          <a:bodyPr/>
          <a:lstStyle/>
          <a:p>
            <a:r>
              <a:rPr lang="en-US"/>
              <a:t>FY21 Operating Budget Forum</a:t>
            </a:r>
          </a:p>
        </p:txBody>
      </p:sp>
      <p:sp>
        <p:nvSpPr>
          <p:cNvPr id="7" name="Slide Number Placeholder 6">
            <a:extLst>
              <a:ext uri="{FF2B5EF4-FFF2-40B4-BE49-F238E27FC236}">
                <a16:creationId xmlns:a16="http://schemas.microsoft.com/office/drawing/2014/main" id="{31B05A14-814F-45E9-917C-8B305C6A4638}"/>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2428864500"/>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9CE9-87A6-1559-7862-51CBC4F54A01}"/>
              </a:ext>
            </a:extLst>
          </p:cNvPr>
          <p:cNvSpPr>
            <a:spLocks noGrp="1"/>
          </p:cNvSpPr>
          <p:nvPr>
            <p:ph type="title"/>
          </p:nvPr>
        </p:nvSpPr>
        <p:spPr>
          <a:xfrm>
            <a:off x="530304" y="1282304"/>
            <a:ext cx="6703695" cy="2139553"/>
          </a:xfrm>
        </p:spPr>
        <p:txBody>
          <a:bodyPr anchor="b"/>
          <a:lstStyle>
            <a:lvl1pPr>
              <a:defRPr sz="3825">
                <a:solidFill>
                  <a:schemeClr val="accent1">
                    <a:lumMod val="50000"/>
                  </a:schemeClr>
                </a:solidFill>
              </a:defRPr>
            </a:lvl1pPr>
          </a:lstStyle>
          <a:p>
            <a:r>
              <a:rPr lang="en-US"/>
              <a:t>Click to edit Master title style</a:t>
            </a:r>
          </a:p>
        </p:txBody>
      </p:sp>
      <p:sp>
        <p:nvSpPr>
          <p:cNvPr id="3" name="Text Placeholder 2">
            <a:extLst>
              <a:ext uri="{FF2B5EF4-FFF2-40B4-BE49-F238E27FC236}">
                <a16:creationId xmlns:a16="http://schemas.microsoft.com/office/drawing/2014/main" id="{2BB548C2-6D8A-AD79-0E2B-1B3F43C0E9F6}"/>
              </a:ext>
            </a:extLst>
          </p:cNvPr>
          <p:cNvSpPr>
            <a:spLocks noGrp="1"/>
          </p:cNvSpPr>
          <p:nvPr>
            <p:ph type="body" idx="1"/>
          </p:nvPr>
        </p:nvSpPr>
        <p:spPr>
          <a:xfrm>
            <a:off x="530304" y="3442098"/>
            <a:ext cx="6703695" cy="1125140"/>
          </a:xfrm>
        </p:spPr>
        <p:txBody>
          <a:bodyPr/>
          <a:lstStyle>
            <a:lvl1pPr marL="0" indent="0">
              <a:buNone/>
              <a:defRPr sz="1530">
                <a:solidFill>
                  <a:schemeClr val="tx1">
                    <a:tint val="75000"/>
                  </a:schemeClr>
                </a:solidFill>
              </a:defRPr>
            </a:lvl1pPr>
            <a:lvl2pPr marL="291465" indent="0">
              <a:buNone/>
              <a:defRPr sz="1275">
                <a:solidFill>
                  <a:schemeClr val="tx1">
                    <a:tint val="75000"/>
                  </a:schemeClr>
                </a:solidFill>
              </a:defRPr>
            </a:lvl2pPr>
            <a:lvl3pPr marL="582930" indent="0">
              <a:buNone/>
              <a:defRPr sz="1148">
                <a:solidFill>
                  <a:schemeClr val="tx1">
                    <a:tint val="75000"/>
                  </a:schemeClr>
                </a:solidFill>
              </a:defRPr>
            </a:lvl3pPr>
            <a:lvl4pPr marL="874395" indent="0">
              <a:buNone/>
              <a:defRPr sz="1020">
                <a:solidFill>
                  <a:schemeClr val="tx1">
                    <a:tint val="75000"/>
                  </a:schemeClr>
                </a:solidFill>
              </a:defRPr>
            </a:lvl4pPr>
            <a:lvl5pPr marL="1165860" indent="0">
              <a:buNone/>
              <a:defRPr sz="1020">
                <a:solidFill>
                  <a:schemeClr val="tx1">
                    <a:tint val="75000"/>
                  </a:schemeClr>
                </a:solidFill>
              </a:defRPr>
            </a:lvl5pPr>
            <a:lvl6pPr marL="1457325" indent="0">
              <a:buNone/>
              <a:defRPr sz="1020">
                <a:solidFill>
                  <a:schemeClr val="tx1">
                    <a:tint val="75000"/>
                  </a:schemeClr>
                </a:solidFill>
              </a:defRPr>
            </a:lvl6pPr>
            <a:lvl7pPr marL="1748790" indent="0">
              <a:buNone/>
              <a:defRPr sz="1020">
                <a:solidFill>
                  <a:schemeClr val="tx1">
                    <a:tint val="75000"/>
                  </a:schemeClr>
                </a:solidFill>
              </a:defRPr>
            </a:lvl7pPr>
            <a:lvl8pPr marL="2040255" indent="0">
              <a:buNone/>
              <a:defRPr sz="1020">
                <a:solidFill>
                  <a:schemeClr val="tx1">
                    <a:tint val="75000"/>
                  </a:schemeClr>
                </a:solidFill>
              </a:defRPr>
            </a:lvl8pPr>
            <a:lvl9pPr marL="2331720" indent="0">
              <a:buNone/>
              <a:defRPr sz="102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33154A-7715-B975-01D6-7D832840419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525841A-A874-549A-667B-9CE96F97C525}"/>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204B2BCF-63D8-9088-7116-DFF1CEF57930}"/>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110927694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3E500-08B3-4429-8DE6-C918E231AF6A}"/>
              </a:ext>
            </a:extLst>
          </p:cNvPr>
          <p:cNvSpPr>
            <a:spLocks noGrp="1"/>
          </p:cNvSpPr>
          <p:nvPr>
            <p:ph type="title"/>
          </p:nvPr>
        </p:nvSpPr>
        <p:spPr>
          <a:xfrm>
            <a:off x="535365" y="342900"/>
            <a:ext cx="2506801" cy="1200150"/>
          </a:xfrm>
        </p:spPr>
        <p:txBody>
          <a:bodyPr anchor="b"/>
          <a:lstStyle>
            <a:lvl1pPr>
              <a:defRPr sz="2040"/>
            </a:lvl1pPr>
          </a:lstStyle>
          <a:p>
            <a:r>
              <a:rPr lang="en-US"/>
              <a:t>Click to edit Master title style</a:t>
            </a:r>
          </a:p>
        </p:txBody>
      </p:sp>
      <p:sp>
        <p:nvSpPr>
          <p:cNvPr id="3" name="Picture Placeholder 2">
            <a:extLst>
              <a:ext uri="{FF2B5EF4-FFF2-40B4-BE49-F238E27FC236}">
                <a16:creationId xmlns:a16="http://schemas.microsoft.com/office/drawing/2014/main" id="{982C7D93-A1F1-46A1-92D5-E4CBB7B200C7}"/>
              </a:ext>
            </a:extLst>
          </p:cNvPr>
          <p:cNvSpPr>
            <a:spLocks noGrp="1"/>
          </p:cNvSpPr>
          <p:nvPr>
            <p:ph type="pic" idx="1"/>
          </p:nvPr>
        </p:nvSpPr>
        <p:spPr>
          <a:xfrm>
            <a:off x="3304282" y="740569"/>
            <a:ext cx="3934778" cy="3655219"/>
          </a:xfrm>
        </p:spPr>
        <p:txBody>
          <a:bodyPr/>
          <a:lstStyle>
            <a:lvl1pPr marL="0" indent="0">
              <a:buNone/>
              <a:defRPr sz="2040"/>
            </a:lvl1pPr>
            <a:lvl2pPr marL="291465" indent="0">
              <a:buNone/>
              <a:defRPr sz="1785"/>
            </a:lvl2pPr>
            <a:lvl3pPr marL="582930" indent="0">
              <a:buNone/>
              <a:defRPr sz="1530"/>
            </a:lvl3pPr>
            <a:lvl4pPr marL="874395" indent="0">
              <a:buNone/>
              <a:defRPr sz="1275"/>
            </a:lvl4pPr>
            <a:lvl5pPr marL="1165860" indent="0">
              <a:buNone/>
              <a:defRPr sz="1275"/>
            </a:lvl5pPr>
            <a:lvl6pPr marL="1457325" indent="0">
              <a:buNone/>
              <a:defRPr sz="1275"/>
            </a:lvl6pPr>
            <a:lvl7pPr marL="1748790" indent="0">
              <a:buNone/>
              <a:defRPr sz="1275"/>
            </a:lvl7pPr>
            <a:lvl8pPr marL="2040255" indent="0">
              <a:buNone/>
              <a:defRPr sz="1275"/>
            </a:lvl8pPr>
            <a:lvl9pPr marL="2331720" indent="0">
              <a:buNone/>
              <a:defRPr sz="1275"/>
            </a:lvl9pPr>
          </a:lstStyle>
          <a:p>
            <a:endParaRPr lang="en-US"/>
          </a:p>
        </p:txBody>
      </p:sp>
      <p:sp>
        <p:nvSpPr>
          <p:cNvPr id="4" name="Text Placeholder 3">
            <a:extLst>
              <a:ext uri="{FF2B5EF4-FFF2-40B4-BE49-F238E27FC236}">
                <a16:creationId xmlns:a16="http://schemas.microsoft.com/office/drawing/2014/main" id="{CDE374AA-AAF4-47AB-BF4D-1AC5C0D04329}"/>
              </a:ext>
            </a:extLst>
          </p:cNvPr>
          <p:cNvSpPr>
            <a:spLocks noGrp="1"/>
          </p:cNvSpPr>
          <p:nvPr>
            <p:ph type="body" sz="half" idx="2"/>
          </p:nvPr>
        </p:nvSpPr>
        <p:spPr>
          <a:xfrm>
            <a:off x="535365" y="1543050"/>
            <a:ext cx="2506801" cy="2858691"/>
          </a:xfrm>
        </p:spPr>
        <p:txBody>
          <a:bodyPr/>
          <a:lstStyle>
            <a:lvl1pPr marL="0" indent="0">
              <a:buNone/>
              <a:defRPr sz="102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Click to edit Master text styles</a:t>
            </a:r>
          </a:p>
        </p:txBody>
      </p:sp>
      <p:sp>
        <p:nvSpPr>
          <p:cNvPr id="5" name="Date Placeholder 4">
            <a:extLst>
              <a:ext uri="{FF2B5EF4-FFF2-40B4-BE49-F238E27FC236}">
                <a16:creationId xmlns:a16="http://schemas.microsoft.com/office/drawing/2014/main" id="{2CD4D5B9-1E8F-409D-A282-A694C8C24D94}"/>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05D70071-DC90-4722-9703-BEAF6694787D}"/>
              </a:ext>
            </a:extLst>
          </p:cNvPr>
          <p:cNvSpPr>
            <a:spLocks noGrp="1"/>
          </p:cNvSpPr>
          <p:nvPr>
            <p:ph type="ftr" sz="quarter" idx="11"/>
          </p:nvPr>
        </p:nvSpPr>
        <p:spPr/>
        <p:txBody>
          <a:bodyPr/>
          <a:lstStyle/>
          <a:p>
            <a:r>
              <a:rPr lang="en-US"/>
              <a:t>FY21 Operating Budget Forum</a:t>
            </a:r>
          </a:p>
        </p:txBody>
      </p:sp>
      <p:sp>
        <p:nvSpPr>
          <p:cNvPr id="7" name="Slide Number Placeholder 6">
            <a:extLst>
              <a:ext uri="{FF2B5EF4-FFF2-40B4-BE49-F238E27FC236}">
                <a16:creationId xmlns:a16="http://schemas.microsoft.com/office/drawing/2014/main" id="{1E9D5289-8E60-4C55-A2C4-DE0BA9E3BE12}"/>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3557812494"/>
      </p:ext>
    </p:extLst>
  </p:cSld>
  <p:clrMapOvr>
    <a:masterClrMapping/>
  </p:clrMapOvr>
  <p:hf sldNum="0" hdr="0" dt="0"/>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AFB5C-2362-48FB-86C5-98B5D90D50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6F1A09-FFE1-49F1-8FBA-08F6CF28EE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9DFE7A-3EB6-4AD9-8D1C-EBB68AFA19B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3479C71D-B923-41C2-B0C7-F7F5C5DACFFD}"/>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0F71C0ED-FF85-42BD-A118-DBE265DF7837}"/>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4278600267"/>
      </p:ext>
    </p:extLst>
  </p:cSld>
  <p:clrMapOvr>
    <a:masterClrMapping/>
  </p:clrMapOvr>
  <p:hf sldNum="0" hdr="0" dt="0"/>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28644F-69FB-4D98-AF20-0F72927A7FC1}"/>
              </a:ext>
            </a:extLst>
          </p:cNvPr>
          <p:cNvSpPr>
            <a:spLocks noGrp="1"/>
          </p:cNvSpPr>
          <p:nvPr>
            <p:ph type="title" orient="vert"/>
          </p:nvPr>
        </p:nvSpPr>
        <p:spPr>
          <a:xfrm>
            <a:off x="5562124" y="273844"/>
            <a:ext cx="1675924"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D01A71-3CF1-457E-B8CD-2DDEA0EBA2D5}"/>
              </a:ext>
            </a:extLst>
          </p:cNvPr>
          <p:cNvSpPr>
            <a:spLocks noGrp="1"/>
          </p:cNvSpPr>
          <p:nvPr>
            <p:ph type="body" orient="vert" idx="1"/>
          </p:nvPr>
        </p:nvSpPr>
        <p:spPr>
          <a:xfrm>
            <a:off x="534353" y="273844"/>
            <a:ext cx="4930616"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61BE83-B979-4072-9A27-D63564F6CF9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8C09214-6F69-4D31-AD5E-21D3BE649560}"/>
              </a:ext>
            </a:extLst>
          </p:cNvPr>
          <p:cNvSpPr>
            <a:spLocks noGrp="1"/>
          </p:cNvSpPr>
          <p:nvPr>
            <p:ph type="ftr" sz="quarter" idx="11"/>
          </p:nvPr>
        </p:nvSpPr>
        <p:spPr/>
        <p:txBody>
          <a:bodyPr/>
          <a:lstStyle/>
          <a:p>
            <a:r>
              <a:rPr lang="en-US"/>
              <a:t>FY21 Operating Budget Forum</a:t>
            </a:r>
          </a:p>
        </p:txBody>
      </p:sp>
      <p:sp>
        <p:nvSpPr>
          <p:cNvPr id="6" name="Slide Number Placeholder 5">
            <a:extLst>
              <a:ext uri="{FF2B5EF4-FFF2-40B4-BE49-F238E27FC236}">
                <a16:creationId xmlns:a16="http://schemas.microsoft.com/office/drawing/2014/main" id="{06AE3D2D-0BC4-4BFA-AF8F-A1E36C100C5D}"/>
              </a:ext>
            </a:extLst>
          </p:cNvPr>
          <p:cNvSpPr>
            <a:spLocks noGrp="1"/>
          </p:cNvSpPr>
          <p:nvPr>
            <p:ph type="sldNum" sz="quarter" idx="12"/>
          </p:nvPr>
        </p:nvSpPr>
        <p:spPr/>
        <p:txBody>
          <a:bodyPr/>
          <a:lstStyle/>
          <a:p>
            <a:fld id="{D54A55BF-8F0A-4A50-B8F4-E25F20C77787}" type="slidenum">
              <a:rPr lang="en-US" smtClean="0"/>
              <a:t>‹#›</a:t>
            </a:fld>
            <a:endParaRPr lang="en-US"/>
          </a:p>
        </p:txBody>
      </p:sp>
    </p:spTree>
    <p:extLst>
      <p:ext uri="{BB962C8B-B14F-4D97-AF65-F5344CB8AC3E}">
        <p14:creationId xmlns:p14="http://schemas.microsoft.com/office/powerpoint/2010/main" val="3586960733"/>
      </p:ext>
    </p:extLst>
  </p:cSld>
  <p:clrMapOvr>
    <a:masterClrMapping/>
  </p:clrMapOvr>
  <p:hf sldNum="0" hdr="0" dt="0"/>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Full Image without footer">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7772400" cy="51435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0" name="Footer Placeholder 3"/>
          <p:cNvSpPr>
            <a:spLocks noGrp="1"/>
          </p:cNvSpPr>
          <p:nvPr>
            <p:ph type="ftr" sz="quarter" idx="3"/>
          </p:nvPr>
        </p:nvSpPr>
        <p:spPr>
          <a:xfrm>
            <a:off x="2297873" y="4881348"/>
            <a:ext cx="3179704" cy="194274"/>
          </a:xfrm>
          <a:prstGeom prst="rect">
            <a:avLst/>
          </a:prstGeom>
        </p:spPr>
        <p:txBody>
          <a:bodyPr vert="horz" lIns="91440" tIns="45720" rIns="91440" bIns="45720" rtlCol="0" anchor="ctr"/>
          <a:lstStyle>
            <a:lvl1pPr algn="ctr">
              <a:defRPr sz="600" b="0" i="0">
                <a:solidFill>
                  <a:schemeClr val="tx1">
                    <a:alpha val="50000"/>
                  </a:schemeClr>
                </a:solidFill>
                <a:latin typeface="Lato Light" charset="0"/>
                <a:ea typeface="Lato Light" charset="0"/>
                <a:cs typeface="Lato Light" charset="0"/>
              </a:defRPr>
            </a:lvl1pPr>
          </a:lstStyle>
          <a:p>
            <a:r>
              <a:rPr lang="en-US"/>
              <a:t>FY21 Operating Budget Forum</a:t>
            </a:r>
          </a:p>
        </p:txBody>
      </p:sp>
    </p:spTree>
    <p:extLst>
      <p:ext uri="{BB962C8B-B14F-4D97-AF65-F5344CB8AC3E}">
        <p14:creationId xmlns:p14="http://schemas.microsoft.com/office/powerpoint/2010/main" val="903740502"/>
      </p:ext>
    </p:extLst>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userDrawn="1">
  <p:cSld name="Full Blank">
    <p:spTree>
      <p:nvGrpSpPr>
        <p:cNvPr id="1" name=""/>
        <p:cNvGrpSpPr/>
        <p:nvPr/>
      </p:nvGrpSpPr>
      <p:grpSpPr>
        <a:xfrm>
          <a:off x="0" y="0"/>
          <a:ext cx="0" cy="0"/>
          <a:chOff x="0" y="0"/>
          <a:chExt cx="0" cy="0"/>
        </a:xfrm>
      </p:grpSpPr>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Tree>
    <p:extLst>
      <p:ext uri="{BB962C8B-B14F-4D97-AF65-F5344CB8AC3E}">
        <p14:creationId xmlns:p14="http://schemas.microsoft.com/office/powerpoint/2010/main" val="1026385230"/>
      </p:ext>
    </p:extLst>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Blank with all footer">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337342865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Full Image with all footer">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69616" y="4860098"/>
            <a:ext cx="355683"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3" name="Picture Placeholder 3"/>
          <p:cNvSpPr>
            <a:spLocks noGrp="1"/>
          </p:cNvSpPr>
          <p:nvPr>
            <p:ph type="pic" sz="quarter" idx="10"/>
          </p:nvPr>
        </p:nvSpPr>
        <p:spPr>
          <a:xfrm>
            <a:off x="0" y="2"/>
            <a:ext cx="7772400" cy="484405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98723101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Index P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0"/>
          </p:nvPr>
        </p:nvSpPr>
        <p:spPr>
          <a:xfrm>
            <a:off x="835094" y="2917032"/>
            <a:ext cx="2504440" cy="165735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4"/>
          </p:nvPr>
        </p:nvSpPr>
        <p:spPr>
          <a:xfrm>
            <a:off x="4438919" y="3038475"/>
            <a:ext cx="818246" cy="96678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7" name="Picture Placeholder 3"/>
          <p:cNvSpPr>
            <a:spLocks noGrp="1"/>
          </p:cNvSpPr>
          <p:nvPr>
            <p:ph type="pic" sz="quarter" idx="15"/>
          </p:nvPr>
        </p:nvSpPr>
        <p:spPr>
          <a:xfrm>
            <a:off x="5280929" y="3038475"/>
            <a:ext cx="818246" cy="96678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8" name="Picture Placeholder 3"/>
          <p:cNvSpPr>
            <a:spLocks noGrp="1"/>
          </p:cNvSpPr>
          <p:nvPr>
            <p:ph type="pic" sz="quarter" idx="16"/>
          </p:nvPr>
        </p:nvSpPr>
        <p:spPr>
          <a:xfrm>
            <a:off x="6123464" y="3038475"/>
            <a:ext cx="818246" cy="96678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6003832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Wide Im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0"/>
          </p:nvPr>
        </p:nvSpPr>
        <p:spPr>
          <a:xfrm>
            <a:off x="0" y="2"/>
            <a:ext cx="7769219" cy="219318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29686481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Wide Im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0"/>
          </p:nvPr>
        </p:nvSpPr>
        <p:spPr>
          <a:xfrm>
            <a:off x="848082" y="1959769"/>
            <a:ext cx="1238727" cy="14573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9" name="Picture Placeholder 3"/>
          <p:cNvSpPr>
            <a:spLocks noGrp="1"/>
          </p:cNvSpPr>
          <p:nvPr>
            <p:ph type="pic" sz="quarter" idx="14"/>
          </p:nvPr>
        </p:nvSpPr>
        <p:spPr>
          <a:xfrm>
            <a:off x="2466846" y="1959769"/>
            <a:ext cx="1238727" cy="14573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0" name="Picture Placeholder 3"/>
          <p:cNvSpPr>
            <a:spLocks noGrp="1"/>
          </p:cNvSpPr>
          <p:nvPr>
            <p:ph type="pic" sz="quarter" idx="15"/>
          </p:nvPr>
        </p:nvSpPr>
        <p:spPr>
          <a:xfrm>
            <a:off x="4089027" y="1959769"/>
            <a:ext cx="1238727" cy="14573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31" name="Picture Placeholder 3"/>
          <p:cNvSpPr>
            <a:spLocks noGrp="1"/>
          </p:cNvSpPr>
          <p:nvPr>
            <p:ph type="pic" sz="quarter" idx="16"/>
          </p:nvPr>
        </p:nvSpPr>
        <p:spPr>
          <a:xfrm>
            <a:off x="5707791" y="1959769"/>
            <a:ext cx="1238727" cy="14573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99396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8D088-88E0-F7D1-122C-5829B08C7574}"/>
              </a:ext>
            </a:extLst>
          </p:cNvPr>
          <p:cNvSpPr>
            <a:spLocks noGrp="1"/>
          </p:cNvSpPr>
          <p:nvPr>
            <p:ph type="title"/>
          </p:nvPr>
        </p:nvSpPr>
        <p:spPr/>
        <p:txBody>
          <a:bodyPr/>
          <a:lstStyle>
            <a:lvl1pPr>
              <a:defRPr>
                <a:solidFill>
                  <a:schemeClr val="accent1">
                    <a:lumMod val="50000"/>
                  </a:schemeClr>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401973F5-39D5-02E5-AC3C-53D3910FB127}"/>
              </a:ext>
            </a:extLst>
          </p:cNvPr>
          <p:cNvSpPr>
            <a:spLocks noGrp="1"/>
          </p:cNvSpPr>
          <p:nvPr>
            <p:ph sz="half" idx="1"/>
          </p:nvPr>
        </p:nvSpPr>
        <p:spPr>
          <a:xfrm>
            <a:off x="534353" y="1369219"/>
            <a:ext cx="330327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12E813-0D2A-2FA8-9562-447DA36335CE}"/>
              </a:ext>
            </a:extLst>
          </p:cNvPr>
          <p:cNvSpPr>
            <a:spLocks noGrp="1"/>
          </p:cNvSpPr>
          <p:nvPr>
            <p:ph sz="half" idx="2"/>
          </p:nvPr>
        </p:nvSpPr>
        <p:spPr>
          <a:xfrm>
            <a:off x="3934778" y="1369219"/>
            <a:ext cx="330327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3C48EA-0827-3E36-948B-E78675C32CB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DBA090A-264C-9ED8-83A5-8AF2D0407A63}"/>
              </a:ext>
            </a:extLst>
          </p:cNvPr>
          <p:cNvSpPr>
            <a:spLocks noGrp="1"/>
          </p:cNvSpPr>
          <p:nvPr>
            <p:ph type="ftr" sz="quarter" idx="11"/>
          </p:nvPr>
        </p:nvSpPr>
        <p:spPr/>
        <p:txBody>
          <a:bodyPr/>
          <a:lstStyle/>
          <a:p>
            <a:r>
              <a:rPr lang="en-US"/>
              <a:t>FY21 Operating Budget Forum</a:t>
            </a:r>
          </a:p>
        </p:txBody>
      </p:sp>
      <p:sp>
        <p:nvSpPr>
          <p:cNvPr id="7" name="Slide Number Placeholder 6">
            <a:extLst>
              <a:ext uri="{FF2B5EF4-FFF2-40B4-BE49-F238E27FC236}">
                <a16:creationId xmlns:a16="http://schemas.microsoft.com/office/drawing/2014/main" id="{35A4E0EA-0019-524B-ED6E-AEC7F2255D73}"/>
              </a:ext>
            </a:extLst>
          </p:cNvPr>
          <p:cNvSpPr>
            <a:spLocks noGrp="1"/>
          </p:cNvSpPr>
          <p:nvPr>
            <p:ph type="sldNum" sz="quarter" idx="12"/>
          </p:nvPr>
        </p:nvSpPr>
        <p:spPr/>
        <p:txBody>
          <a:bodyPr/>
          <a:lstStyle/>
          <a:p>
            <a:fld id="{D54A55BF-8F0A-4A50-B8F4-E25F20C77787}" type="slidenum">
              <a:rPr lang="en-US" smtClean="0"/>
              <a:t>‹#›</a:t>
            </a:fld>
            <a:endParaRPr lang="en-US"/>
          </a:p>
        </p:txBody>
      </p:sp>
      <p:cxnSp>
        <p:nvCxnSpPr>
          <p:cNvPr id="8" name="Straight Connector 7">
            <a:extLst>
              <a:ext uri="{FF2B5EF4-FFF2-40B4-BE49-F238E27FC236}">
                <a16:creationId xmlns:a16="http://schemas.microsoft.com/office/drawing/2014/main" id="{F64AF139-D75B-3252-83B3-E4DA5310F6B7}"/>
              </a:ext>
            </a:extLst>
          </p:cNvPr>
          <p:cNvCxnSpPr/>
          <p:nvPr/>
        </p:nvCxnSpPr>
        <p:spPr>
          <a:xfrm>
            <a:off x="0" y="4771788"/>
            <a:ext cx="7772400" cy="0"/>
          </a:xfrm>
          <a:prstGeom prst="line">
            <a:avLst/>
          </a:prstGeom>
          <a:ln w="762000">
            <a:gradFill flip="none" rotWithShape="1">
              <a:gsLst>
                <a:gs pos="0">
                  <a:schemeClr val="bg1"/>
                </a:gs>
                <a:gs pos="100000">
                  <a:schemeClr val="accent1"/>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pic>
        <p:nvPicPr>
          <p:cNvPr id="11" name="Picture 10" descr="Text&#10;&#10;Description automatically generated with medium confidence">
            <a:extLst>
              <a:ext uri="{FF2B5EF4-FFF2-40B4-BE49-F238E27FC236}">
                <a16:creationId xmlns:a16="http://schemas.microsoft.com/office/drawing/2014/main" id="{D189E770-055A-EB0E-1DD7-850A3B240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793" y="4507150"/>
            <a:ext cx="2369206" cy="530915"/>
          </a:xfrm>
          <a:prstGeom prst="rect">
            <a:avLst/>
          </a:prstGeom>
        </p:spPr>
      </p:pic>
    </p:spTree>
    <p:extLst>
      <p:ext uri="{BB962C8B-B14F-4D97-AF65-F5344CB8AC3E}">
        <p14:creationId xmlns:p14="http://schemas.microsoft.com/office/powerpoint/2010/main" val="2666179261"/>
      </p:ext>
    </p:extLst>
  </p:cSld>
  <p:clrMapOvr>
    <a:masterClrMapping/>
  </p:clrMapOvr>
  <p:hf sldNum="0" hdr="0" dt="0"/>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Square Singl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0"/>
          </p:nvPr>
        </p:nvSpPr>
        <p:spPr>
          <a:xfrm>
            <a:off x="854252" y="1945483"/>
            <a:ext cx="1412796" cy="1662113"/>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04737223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all Image Page">
    <p:spTree>
      <p:nvGrpSpPr>
        <p:cNvPr id="1" name=""/>
        <p:cNvGrpSpPr/>
        <p:nvPr/>
      </p:nvGrpSpPr>
      <p:grpSpPr>
        <a:xfrm>
          <a:off x="0" y="0"/>
          <a:ext cx="0" cy="0"/>
          <a:chOff x="0" y="0"/>
          <a:chExt cx="0" cy="0"/>
        </a:xfrm>
      </p:grpSpPr>
      <p:sp>
        <p:nvSpPr>
          <p:cNvPr id="18" name="Picture Placeholder 3"/>
          <p:cNvSpPr>
            <a:spLocks noGrp="1"/>
          </p:cNvSpPr>
          <p:nvPr>
            <p:ph type="pic" sz="quarter" idx="10"/>
          </p:nvPr>
        </p:nvSpPr>
        <p:spPr>
          <a:xfrm>
            <a:off x="0" y="0"/>
            <a:ext cx="2460979" cy="51435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61593571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Wide Small Image">
    <p:spTree>
      <p:nvGrpSpPr>
        <p:cNvPr id="1" name=""/>
        <p:cNvGrpSpPr/>
        <p:nvPr/>
      </p:nvGrpSpPr>
      <p:grpSpPr>
        <a:xfrm>
          <a:off x="0" y="0"/>
          <a:ext cx="0" cy="0"/>
          <a:chOff x="0" y="0"/>
          <a:chExt cx="0" cy="0"/>
        </a:xfrm>
      </p:grpSpPr>
      <p:sp>
        <p:nvSpPr>
          <p:cNvPr id="18" name="Picture Placeholder 3"/>
          <p:cNvSpPr>
            <a:spLocks noGrp="1"/>
          </p:cNvSpPr>
          <p:nvPr>
            <p:ph type="pic" sz="quarter" idx="10"/>
          </p:nvPr>
        </p:nvSpPr>
        <p:spPr>
          <a:xfrm>
            <a:off x="852408" y="2062164"/>
            <a:ext cx="2711794" cy="779009"/>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167133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Square Small Image">
    <p:spTree>
      <p:nvGrpSpPr>
        <p:cNvPr id="1" name=""/>
        <p:cNvGrpSpPr/>
        <p:nvPr/>
      </p:nvGrpSpPr>
      <p:grpSpPr>
        <a:xfrm>
          <a:off x="0" y="0"/>
          <a:ext cx="0" cy="0"/>
          <a:chOff x="0" y="0"/>
          <a:chExt cx="0" cy="0"/>
        </a:xfrm>
      </p:grpSpPr>
      <p:sp>
        <p:nvSpPr>
          <p:cNvPr id="18" name="Picture Placeholder 3"/>
          <p:cNvSpPr>
            <a:spLocks noGrp="1"/>
          </p:cNvSpPr>
          <p:nvPr>
            <p:ph type="pic" sz="quarter" idx="10"/>
          </p:nvPr>
        </p:nvSpPr>
        <p:spPr>
          <a:xfrm>
            <a:off x="1145620" y="2947987"/>
            <a:ext cx="1145620" cy="1347788"/>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83680267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Wide small 2">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1332411" y="2112160"/>
            <a:ext cx="5013198" cy="1415184"/>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78603902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all Image without footer">
    <p:spTree>
      <p:nvGrpSpPr>
        <p:cNvPr id="1" name=""/>
        <p:cNvGrpSpPr/>
        <p:nvPr/>
      </p:nvGrpSpPr>
      <p:grpSpPr>
        <a:xfrm>
          <a:off x="0" y="0"/>
          <a:ext cx="0" cy="0"/>
          <a:chOff x="0" y="0"/>
          <a:chExt cx="0" cy="0"/>
        </a:xfrm>
      </p:grpSpPr>
      <p:sp>
        <p:nvSpPr>
          <p:cNvPr id="18" name="Picture Placeholder 3"/>
          <p:cNvSpPr>
            <a:spLocks noGrp="1"/>
          </p:cNvSpPr>
          <p:nvPr>
            <p:ph type="pic" sz="quarter" idx="10"/>
          </p:nvPr>
        </p:nvSpPr>
        <p:spPr>
          <a:xfrm>
            <a:off x="0" y="0"/>
            <a:ext cx="2460979" cy="5143500"/>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Tree>
    <p:extLst>
      <p:ext uri="{BB962C8B-B14F-4D97-AF65-F5344CB8AC3E}">
        <p14:creationId xmlns:p14="http://schemas.microsoft.com/office/powerpoint/2010/main" val="176489243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Custom Mocup 1">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0575" y="4860098"/>
            <a:ext cx="353767"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1496134" y="627536"/>
            <a:ext cx="4777131" cy="2858787"/>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7350651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3 Small Image">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83315" y="4860098"/>
            <a:ext cx="328284"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3238500" y="1824039"/>
            <a:ext cx="1019904" cy="67746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8" name="Picture Placeholder 3"/>
          <p:cNvSpPr>
            <a:spLocks noGrp="1"/>
          </p:cNvSpPr>
          <p:nvPr>
            <p:ph type="pic" sz="quarter" idx="14"/>
          </p:nvPr>
        </p:nvSpPr>
        <p:spPr>
          <a:xfrm>
            <a:off x="4575182" y="1824039"/>
            <a:ext cx="1019904" cy="67746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26" name="Picture Placeholder 3"/>
          <p:cNvSpPr>
            <a:spLocks noGrp="1"/>
          </p:cNvSpPr>
          <p:nvPr>
            <p:ph type="pic" sz="quarter" idx="15"/>
          </p:nvPr>
        </p:nvSpPr>
        <p:spPr>
          <a:xfrm>
            <a:off x="5916134" y="1824039"/>
            <a:ext cx="1019904" cy="67746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22234344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Mocup Img">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1045798" y="839449"/>
            <a:ext cx="2189521" cy="3726786"/>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91566422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Couple Img Mockup">
    <p:spTree>
      <p:nvGrpSpPr>
        <p:cNvPr id="1" name=""/>
        <p:cNvGrpSpPr/>
        <p:nvPr/>
      </p:nvGrpSpPr>
      <p:grpSpPr>
        <a:xfrm>
          <a:off x="0" y="0"/>
          <a:ext cx="0" cy="0"/>
          <a:chOff x="0" y="0"/>
          <a:chExt cx="0" cy="0"/>
        </a:xfrm>
      </p:grpSpPr>
      <p:sp>
        <p:nvSpPr>
          <p:cNvPr id="19" name="Rectangle 17"/>
          <p:cNvSpPr>
            <a:spLocks/>
          </p:cNvSpPr>
          <p:nvPr userDrawn="1"/>
        </p:nvSpPr>
        <p:spPr bwMode="auto">
          <a:xfrm rot="10800000" flipH="1">
            <a:off x="1" y="4844526"/>
            <a:ext cx="7775449" cy="297628"/>
          </a:xfrm>
          <a:prstGeom prst="rect">
            <a:avLst/>
          </a:prstGeom>
          <a:solidFill>
            <a:schemeClr val="bg1">
              <a:lumMod val="95000"/>
              <a:alpha val="90000"/>
            </a:schemeClr>
          </a:solidFill>
          <a:ln>
            <a:noFill/>
          </a:ln>
        </p:spPr>
        <p:txBody>
          <a:bodyPr lIns="0" tIns="0" rIns="0" bIns="0"/>
          <a:lstStyle/>
          <a:p>
            <a:endParaRPr lang="en-US" sz="1575" u="sng"/>
          </a:p>
        </p:txBody>
      </p:sp>
      <p:grpSp>
        <p:nvGrpSpPr>
          <p:cNvPr id="20" name="Group 19"/>
          <p:cNvGrpSpPr/>
          <p:nvPr userDrawn="1"/>
        </p:nvGrpSpPr>
        <p:grpSpPr>
          <a:xfrm>
            <a:off x="605173" y="4939155"/>
            <a:ext cx="75299" cy="88468"/>
            <a:chOff x="566572" y="4914901"/>
            <a:chExt cx="123991" cy="123825"/>
          </a:xfrm>
        </p:grpSpPr>
        <p:sp>
          <p:nvSpPr>
            <p:cNvPr id="21" name="Oval 20">
              <a:hlinkClick r:id="" action="ppaction://hlinkshowjump?jump=nextslide"/>
            </p:cNvPr>
            <p:cNvSpPr>
              <a:spLocks/>
            </p:cNvSpPr>
            <p:nvPr/>
          </p:nvSpPr>
          <p:spPr bwMode="auto">
            <a:xfrm>
              <a:off x="566572" y="4914901"/>
              <a:ext cx="123991" cy="123825"/>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2" name="AutoShape 21">
              <a:hlinkClick r:id="" action="ppaction://hlinkshowjump?jump=nextslide"/>
            </p:cNvPr>
            <p:cNvSpPr>
              <a:spLocks/>
            </p:cNvSpPr>
            <p:nvPr/>
          </p:nvSpPr>
          <p:spPr bwMode="auto">
            <a:xfrm rot="5400000">
              <a:off x="600342" y="4955355"/>
              <a:ext cx="63104" cy="40536"/>
            </a:xfrm>
            <a:prstGeom prst="triangle">
              <a:avLst>
                <a:gd name="adj" fmla="val 50000"/>
              </a:avLst>
            </a:prstGeom>
            <a:solidFill>
              <a:schemeClr val="tx1">
                <a:alpha val="30000"/>
              </a:schemeClr>
            </a:solidFill>
            <a:ln>
              <a:noFill/>
            </a:ln>
          </p:spPr>
          <p:txBody>
            <a:bodyPr lIns="0" tIns="0" rIns="0" bIns="0"/>
            <a:lstStyle/>
            <a:p>
              <a:endParaRPr lang="en-US" sz="1575" u="none"/>
            </a:p>
          </p:txBody>
        </p:sp>
      </p:grpSp>
      <p:grpSp>
        <p:nvGrpSpPr>
          <p:cNvPr id="23" name="Group 22"/>
          <p:cNvGrpSpPr/>
          <p:nvPr userDrawn="1"/>
        </p:nvGrpSpPr>
        <p:grpSpPr>
          <a:xfrm>
            <a:off x="213792" y="4938304"/>
            <a:ext cx="75877" cy="89576"/>
            <a:chOff x="247055" y="4914306"/>
            <a:chExt cx="123991" cy="124421"/>
          </a:xfrm>
        </p:grpSpPr>
        <p:sp>
          <p:nvSpPr>
            <p:cNvPr id="24" name="Oval 23">
              <a:hlinkClick r:id="" action="ppaction://hlinkshowjump?jump=previousslide"/>
            </p:cNvPr>
            <p:cNvSpPr>
              <a:spLocks/>
            </p:cNvSpPr>
            <p:nvPr/>
          </p:nvSpPr>
          <p:spPr bwMode="auto">
            <a:xfrm rot="10800000">
              <a:off x="247055" y="4914306"/>
              <a:ext cx="123991" cy="124421"/>
            </a:xfrm>
            <a:prstGeom prst="ellipse">
              <a:avLst/>
            </a:prstGeom>
            <a:noFill/>
            <a:ln w="15875" cap="flat">
              <a:solidFill>
                <a:schemeClr val="tx1">
                  <a:alpha val="30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u="none"/>
            </a:p>
          </p:txBody>
        </p:sp>
        <p:sp>
          <p:nvSpPr>
            <p:cNvPr id="25" name="AutoShape 24">
              <a:hlinkClick r:id="" action="ppaction://hlinkshowjump?jump=previousslide"/>
            </p:cNvPr>
            <p:cNvSpPr>
              <a:spLocks/>
            </p:cNvSpPr>
            <p:nvPr/>
          </p:nvSpPr>
          <p:spPr bwMode="auto">
            <a:xfrm rot="16200000">
              <a:off x="269001" y="4952464"/>
              <a:ext cx="63406" cy="40535"/>
            </a:xfrm>
            <a:prstGeom prst="triangle">
              <a:avLst>
                <a:gd name="adj" fmla="val 50000"/>
              </a:avLst>
            </a:prstGeom>
            <a:solidFill>
              <a:schemeClr val="tx1">
                <a:alpha val="30000"/>
              </a:schemeClr>
            </a:solidFill>
            <a:ln>
              <a:noFill/>
            </a:ln>
          </p:spPr>
          <p:txBody>
            <a:bodyPr lIns="0" tIns="0" rIns="0" bIns="0"/>
            <a:lstStyle/>
            <a:p>
              <a:endParaRPr lang="en-US" sz="1575" u="none"/>
            </a:p>
          </p:txBody>
        </p:sp>
      </p:grpSp>
      <p:sp>
        <p:nvSpPr>
          <p:cNvPr id="3" name="Slide Number Placeholder 2"/>
          <p:cNvSpPr>
            <a:spLocks noGrp="1"/>
          </p:cNvSpPr>
          <p:nvPr>
            <p:ph type="sldNum" sz="quarter" idx="11"/>
          </p:nvPr>
        </p:nvSpPr>
        <p:spPr>
          <a:xfrm>
            <a:off x="276945" y="4860098"/>
            <a:ext cx="341026" cy="193041"/>
          </a:xfrm>
          <a:prstGeom prst="rect">
            <a:avLst/>
          </a:prstGeom>
        </p:spPr>
        <p:txBody>
          <a:bodyPr/>
          <a:lstStyle>
            <a:lvl1pPr>
              <a:defRPr sz="675" b="1" i="0">
                <a:solidFill>
                  <a:schemeClr val="tx1">
                    <a:alpha val="30000"/>
                  </a:schemeClr>
                </a:solidFill>
                <a:latin typeface="Lato" charset="0"/>
                <a:ea typeface="Lato" charset="0"/>
                <a:cs typeface="Lato" charset="0"/>
              </a:defRPr>
            </a:lvl1pPr>
          </a:lstStyle>
          <a:p>
            <a:fld id="{C3929991-3F91-D343-BFF2-32848ABE790B}" type="slidenum">
              <a:rPr lang="en-US" smtClean="0"/>
              <a:pPr/>
              <a:t>‹#›</a:t>
            </a:fld>
            <a:endParaRPr lang="en-US"/>
          </a:p>
        </p:txBody>
      </p:sp>
      <p:sp>
        <p:nvSpPr>
          <p:cNvPr id="6" name="Footer Placeholder 5"/>
          <p:cNvSpPr>
            <a:spLocks noGrp="1"/>
          </p:cNvSpPr>
          <p:nvPr>
            <p:ph type="ftr" sz="quarter" idx="12"/>
          </p:nvPr>
        </p:nvSpPr>
        <p:spPr>
          <a:xfrm>
            <a:off x="2297873" y="4881348"/>
            <a:ext cx="3179704" cy="194274"/>
          </a:xfrm>
        </p:spPr>
        <p:txBody>
          <a:bodyPr/>
          <a:lstStyle/>
          <a:p>
            <a:r>
              <a:rPr lang="en-US"/>
              <a:t>FY21 Operating Budget Forum</a:t>
            </a:r>
          </a:p>
        </p:txBody>
      </p:sp>
      <p:sp>
        <p:nvSpPr>
          <p:cNvPr id="8" name="Picture Placeholder 7"/>
          <p:cNvSpPr>
            <a:spLocks noGrp="1"/>
          </p:cNvSpPr>
          <p:nvPr>
            <p:ph type="pic" sz="quarter" idx="13"/>
          </p:nvPr>
        </p:nvSpPr>
        <p:spPr>
          <a:xfrm>
            <a:off x="6995160" y="4903521"/>
            <a:ext cx="562816" cy="149192"/>
          </a:xfrm>
          <a:prstGeom prst="rect">
            <a:avLst/>
          </a:prstGeom>
        </p:spPr>
        <p:txBody>
          <a:bodyPr/>
          <a:lstStyle>
            <a:lvl1pPr>
              <a:defRPr sz="675" b="0" i="0">
                <a:latin typeface="Lato Light" charset="0"/>
                <a:ea typeface="Lato Light" charset="0"/>
                <a:cs typeface="Lato Light" charset="0"/>
              </a:defRPr>
            </a:lvl1pPr>
          </a:lstStyle>
          <a:p>
            <a:endParaRPr lang="en-US"/>
          </a:p>
        </p:txBody>
      </p:sp>
      <p:sp>
        <p:nvSpPr>
          <p:cNvPr id="15" name="Picture Placeholder 3"/>
          <p:cNvSpPr>
            <a:spLocks noGrp="1"/>
          </p:cNvSpPr>
          <p:nvPr>
            <p:ph type="pic" sz="quarter" idx="10"/>
          </p:nvPr>
        </p:nvSpPr>
        <p:spPr>
          <a:xfrm>
            <a:off x="2247712" y="2000251"/>
            <a:ext cx="1403697" cy="164782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
        <p:nvSpPr>
          <p:cNvPr id="17" name="Picture Placeholder 3"/>
          <p:cNvSpPr>
            <a:spLocks noGrp="1"/>
          </p:cNvSpPr>
          <p:nvPr>
            <p:ph type="pic" sz="quarter" idx="14"/>
          </p:nvPr>
        </p:nvSpPr>
        <p:spPr>
          <a:xfrm>
            <a:off x="2247712" y="661394"/>
            <a:ext cx="843529" cy="1337765"/>
          </a:xfrm>
          <a:prstGeom prst="rect">
            <a:avLst/>
          </a:prstGeom>
        </p:spPr>
        <p:txBody>
          <a:bodyPr/>
          <a:lstStyle>
            <a:lvl1pPr>
              <a:defRPr sz="750" b="0" i="0">
                <a:solidFill>
                  <a:schemeClr val="bg2"/>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1542537541"/>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_rels/slideMaster2.xml.rels><?xml version="1.0" encoding="UTF-8" standalone="yes"?>
<Relationships xmlns="http://schemas.openxmlformats.org/package/2006/relationships"><Relationship Id="rId26" Type="http://schemas.openxmlformats.org/officeDocument/2006/relationships/slideLayout" Target="../slideLayouts/slideLayout97.xml"/><Relationship Id="rId21" Type="http://schemas.openxmlformats.org/officeDocument/2006/relationships/slideLayout" Target="../slideLayouts/slideLayout92.xml"/><Relationship Id="rId34" Type="http://schemas.openxmlformats.org/officeDocument/2006/relationships/slideLayout" Target="../slideLayouts/slideLayout105.xml"/><Relationship Id="rId42" Type="http://schemas.openxmlformats.org/officeDocument/2006/relationships/slideLayout" Target="../slideLayouts/slideLayout113.xml"/><Relationship Id="rId47" Type="http://schemas.openxmlformats.org/officeDocument/2006/relationships/slideLayout" Target="../slideLayouts/slideLayout118.xml"/><Relationship Id="rId50" Type="http://schemas.openxmlformats.org/officeDocument/2006/relationships/slideLayout" Target="../slideLayouts/slideLayout121.xml"/><Relationship Id="rId55" Type="http://schemas.openxmlformats.org/officeDocument/2006/relationships/slideLayout" Target="../slideLayouts/slideLayout126.xml"/><Relationship Id="rId63" Type="http://schemas.openxmlformats.org/officeDocument/2006/relationships/slideLayout" Target="../slideLayouts/slideLayout134.xml"/><Relationship Id="rId68" Type="http://schemas.openxmlformats.org/officeDocument/2006/relationships/theme" Target="../theme/theme2.xml"/><Relationship Id="rId7" Type="http://schemas.openxmlformats.org/officeDocument/2006/relationships/slideLayout" Target="../slideLayouts/slideLayout78.xml"/><Relationship Id="rId2" Type="http://schemas.openxmlformats.org/officeDocument/2006/relationships/slideLayout" Target="../slideLayouts/slideLayout73.xml"/><Relationship Id="rId16" Type="http://schemas.openxmlformats.org/officeDocument/2006/relationships/slideLayout" Target="../slideLayouts/slideLayout87.xml"/><Relationship Id="rId29" Type="http://schemas.openxmlformats.org/officeDocument/2006/relationships/slideLayout" Target="../slideLayouts/slideLayout100.xml"/><Relationship Id="rId11" Type="http://schemas.openxmlformats.org/officeDocument/2006/relationships/slideLayout" Target="../slideLayouts/slideLayout82.xml"/><Relationship Id="rId24" Type="http://schemas.openxmlformats.org/officeDocument/2006/relationships/slideLayout" Target="../slideLayouts/slideLayout95.xml"/><Relationship Id="rId32" Type="http://schemas.openxmlformats.org/officeDocument/2006/relationships/slideLayout" Target="../slideLayouts/slideLayout103.xml"/><Relationship Id="rId37" Type="http://schemas.openxmlformats.org/officeDocument/2006/relationships/slideLayout" Target="../slideLayouts/slideLayout108.xml"/><Relationship Id="rId40" Type="http://schemas.openxmlformats.org/officeDocument/2006/relationships/slideLayout" Target="../slideLayouts/slideLayout111.xml"/><Relationship Id="rId45" Type="http://schemas.openxmlformats.org/officeDocument/2006/relationships/slideLayout" Target="../slideLayouts/slideLayout116.xml"/><Relationship Id="rId53" Type="http://schemas.openxmlformats.org/officeDocument/2006/relationships/slideLayout" Target="../slideLayouts/slideLayout124.xml"/><Relationship Id="rId58" Type="http://schemas.openxmlformats.org/officeDocument/2006/relationships/slideLayout" Target="../slideLayouts/slideLayout129.xml"/><Relationship Id="rId66" Type="http://schemas.openxmlformats.org/officeDocument/2006/relationships/slideLayout" Target="../slideLayouts/slideLayout137.xml"/><Relationship Id="rId5" Type="http://schemas.openxmlformats.org/officeDocument/2006/relationships/slideLayout" Target="../slideLayouts/slideLayout76.xml"/><Relationship Id="rId61" Type="http://schemas.openxmlformats.org/officeDocument/2006/relationships/slideLayout" Target="../slideLayouts/slideLayout132.xml"/><Relationship Id="rId19" Type="http://schemas.openxmlformats.org/officeDocument/2006/relationships/slideLayout" Target="../slideLayouts/slideLayout90.xml"/><Relationship Id="rId14" Type="http://schemas.openxmlformats.org/officeDocument/2006/relationships/slideLayout" Target="../slideLayouts/slideLayout85.xml"/><Relationship Id="rId22" Type="http://schemas.openxmlformats.org/officeDocument/2006/relationships/slideLayout" Target="../slideLayouts/slideLayout93.xml"/><Relationship Id="rId27" Type="http://schemas.openxmlformats.org/officeDocument/2006/relationships/slideLayout" Target="../slideLayouts/slideLayout98.xml"/><Relationship Id="rId30" Type="http://schemas.openxmlformats.org/officeDocument/2006/relationships/slideLayout" Target="../slideLayouts/slideLayout101.xml"/><Relationship Id="rId35" Type="http://schemas.openxmlformats.org/officeDocument/2006/relationships/slideLayout" Target="../slideLayouts/slideLayout106.xml"/><Relationship Id="rId43" Type="http://schemas.openxmlformats.org/officeDocument/2006/relationships/slideLayout" Target="../slideLayouts/slideLayout114.xml"/><Relationship Id="rId48" Type="http://schemas.openxmlformats.org/officeDocument/2006/relationships/slideLayout" Target="../slideLayouts/slideLayout119.xml"/><Relationship Id="rId56" Type="http://schemas.openxmlformats.org/officeDocument/2006/relationships/slideLayout" Target="../slideLayouts/slideLayout127.xml"/><Relationship Id="rId64" Type="http://schemas.openxmlformats.org/officeDocument/2006/relationships/slideLayout" Target="../slideLayouts/slideLayout135.xml"/><Relationship Id="rId8" Type="http://schemas.openxmlformats.org/officeDocument/2006/relationships/slideLayout" Target="../slideLayouts/slideLayout79.xml"/><Relationship Id="rId51" Type="http://schemas.openxmlformats.org/officeDocument/2006/relationships/slideLayout" Target="../slideLayouts/slideLayout122.xml"/><Relationship Id="rId3" Type="http://schemas.openxmlformats.org/officeDocument/2006/relationships/slideLayout" Target="../slideLayouts/slideLayout74.xml"/><Relationship Id="rId12" Type="http://schemas.openxmlformats.org/officeDocument/2006/relationships/slideLayout" Target="../slideLayouts/slideLayout83.xml"/><Relationship Id="rId17" Type="http://schemas.openxmlformats.org/officeDocument/2006/relationships/slideLayout" Target="../slideLayouts/slideLayout88.xml"/><Relationship Id="rId25" Type="http://schemas.openxmlformats.org/officeDocument/2006/relationships/slideLayout" Target="../slideLayouts/slideLayout96.xml"/><Relationship Id="rId33" Type="http://schemas.openxmlformats.org/officeDocument/2006/relationships/slideLayout" Target="../slideLayouts/slideLayout104.xml"/><Relationship Id="rId38" Type="http://schemas.openxmlformats.org/officeDocument/2006/relationships/slideLayout" Target="../slideLayouts/slideLayout109.xml"/><Relationship Id="rId46" Type="http://schemas.openxmlformats.org/officeDocument/2006/relationships/slideLayout" Target="../slideLayouts/slideLayout117.xml"/><Relationship Id="rId59" Type="http://schemas.openxmlformats.org/officeDocument/2006/relationships/slideLayout" Target="../slideLayouts/slideLayout130.xml"/><Relationship Id="rId67" Type="http://schemas.openxmlformats.org/officeDocument/2006/relationships/slideLayout" Target="../slideLayouts/slideLayout138.xml"/><Relationship Id="rId20" Type="http://schemas.openxmlformats.org/officeDocument/2006/relationships/slideLayout" Target="../slideLayouts/slideLayout91.xml"/><Relationship Id="rId41" Type="http://schemas.openxmlformats.org/officeDocument/2006/relationships/slideLayout" Target="../slideLayouts/slideLayout112.xml"/><Relationship Id="rId54" Type="http://schemas.openxmlformats.org/officeDocument/2006/relationships/slideLayout" Target="../slideLayouts/slideLayout125.xml"/><Relationship Id="rId62" Type="http://schemas.openxmlformats.org/officeDocument/2006/relationships/slideLayout" Target="../slideLayouts/slideLayout13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5" Type="http://schemas.openxmlformats.org/officeDocument/2006/relationships/slideLayout" Target="../slideLayouts/slideLayout86.xml"/><Relationship Id="rId23" Type="http://schemas.openxmlformats.org/officeDocument/2006/relationships/slideLayout" Target="../slideLayouts/slideLayout94.xml"/><Relationship Id="rId28" Type="http://schemas.openxmlformats.org/officeDocument/2006/relationships/slideLayout" Target="../slideLayouts/slideLayout99.xml"/><Relationship Id="rId36" Type="http://schemas.openxmlformats.org/officeDocument/2006/relationships/slideLayout" Target="../slideLayouts/slideLayout107.xml"/><Relationship Id="rId49" Type="http://schemas.openxmlformats.org/officeDocument/2006/relationships/slideLayout" Target="../slideLayouts/slideLayout120.xml"/><Relationship Id="rId57" Type="http://schemas.openxmlformats.org/officeDocument/2006/relationships/slideLayout" Target="../slideLayouts/slideLayout128.xml"/><Relationship Id="rId10" Type="http://schemas.openxmlformats.org/officeDocument/2006/relationships/slideLayout" Target="../slideLayouts/slideLayout81.xml"/><Relationship Id="rId31" Type="http://schemas.openxmlformats.org/officeDocument/2006/relationships/slideLayout" Target="../slideLayouts/slideLayout102.xml"/><Relationship Id="rId44" Type="http://schemas.openxmlformats.org/officeDocument/2006/relationships/slideLayout" Target="../slideLayouts/slideLayout115.xml"/><Relationship Id="rId52" Type="http://schemas.openxmlformats.org/officeDocument/2006/relationships/slideLayout" Target="../slideLayouts/slideLayout123.xml"/><Relationship Id="rId60" Type="http://schemas.openxmlformats.org/officeDocument/2006/relationships/slideLayout" Target="../slideLayouts/slideLayout131.xml"/><Relationship Id="rId65" Type="http://schemas.openxmlformats.org/officeDocument/2006/relationships/slideLayout" Target="../slideLayouts/slideLayout136.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3" Type="http://schemas.openxmlformats.org/officeDocument/2006/relationships/slideLayout" Target="../slideLayouts/slideLayout84.xml"/><Relationship Id="rId18" Type="http://schemas.openxmlformats.org/officeDocument/2006/relationships/slideLayout" Target="../slideLayouts/slideLayout89.xml"/><Relationship Id="rId39" Type="http://schemas.openxmlformats.org/officeDocument/2006/relationships/slideLayout" Target="../slideLayouts/slideLayout1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2B3751-39C9-BAF9-6EBD-61846D538D33}"/>
              </a:ext>
            </a:extLst>
          </p:cNvPr>
          <p:cNvSpPr>
            <a:spLocks noGrp="1"/>
          </p:cNvSpPr>
          <p:nvPr>
            <p:ph type="title"/>
          </p:nvPr>
        </p:nvSpPr>
        <p:spPr>
          <a:xfrm>
            <a:off x="534353" y="273844"/>
            <a:ext cx="6703695"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0CCDE6-1F41-1501-A8F9-0A350FBFBF67}"/>
              </a:ext>
            </a:extLst>
          </p:cNvPr>
          <p:cNvSpPr>
            <a:spLocks noGrp="1"/>
          </p:cNvSpPr>
          <p:nvPr>
            <p:ph type="body" idx="1"/>
          </p:nvPr>
        </p:nvSpPr>
        <p:spPr>
          <a:xfrm>
            <a:off x="534353" y="1369219"/>
            <a:ext cx="6703695"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194D44-8B5C-0491-99BE-2B005647D741}"/>
              </a:ext>
            </a:extLst>
          </p:cNvPr>
          <p:cNvSpPr>
            <a:spLocks noGrp="1"/>
          </p:cNvSpPr>
          <p:nvPr>
            <p:ph type="dt" sz="half" idx="2"/>
          </p:nvPr>
        </p:nvSpPr>
        <p:spPr>
          <a:xfrm>
            <a:off x="534353" y="4767263"/>
            <a:ext cx="1748790" cy="273844"/>
          </a:xfrm>
          <a:prstGeom prst="rect">
            <a:avLst/>
          </a:prstGeom>
        </p:spPr>
        <p:txBody>
          <a:bodyPr vert="horz" lIns="91440" tIns="45720" rIns="91440" bIns="45720" rtlCol="0" anchor="ctr"/>
          <a:lstStyle>
            <a:lvl1pPr algn="l">
              <a:defRPr sz="765">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400D6AB5-286A-65CC-92C3-699BF57BA684}"/>
              </a:ext>
            </a:extLst>
          </p:cNvPr>
          <p:cNvSpPr>
            <a:spLocks noGrp="1"/>
          </p:cNvSpPr>
          <p:nvPr>
            <p:ph type="ftr" sz="quarter" idx="3"/>
          </p:nvPr>
        </p:nvSpPr>
        <p:spPr>
          <a:xfrm>
            <a:off x="2574608" y="4767263"/>
            <a:ext cx="2623185" cy="273844"/>
          </a:xfrm>
          <a:prstGeom prst="rect">
            <a:avLst/>
          </a:prstGeom>
        </p:spPr>
        <p:txBody>
          <a:bodyPr vert="horz" lIns="91440" tIns="45720" rIns="91440" bIns="45720" rtlCol="0" anchor="ctr"/>
          <a:lstStyle>
            <a:lvl1pPr algn="ctr">
              <a:defRPr sz="765">
                <a:solidFill>
                  <a:schemeClr val="tx1">
                    <a:tint val="75000"/>
                  </a:schemeClr>
                </a:solidFill>
              </a:defRPr>
            </a:lvl1pPr>
          </a:lstStyle>
          <a:p>
            <a:r>
              <a:rPr lang="en-US"/>
              <a:t>FY21 Operating Budget Forum</a:t>
            </a:r>
          </a:p>
        </p:txBody>
      </p:sp>
      <p:sp>
        <p:nvSpPr>
          <p:cNvPr id="6" name="Slide Number Placeholder 5">
            <a:extLst>
              <a:ext uri="{FF2B5EF4-FFF2-40B4-BE49-F238E27FC236}">
                <a16:creationId xmlns:a16="http://schemas.microsoft.com/office/drawing/2014/main" id="{7F621E07-1955-D7C5-C565-8B6BB725828A}"/>
              </a:ext>
            </a:extLst>
          </p:cNvPr>
          <p:cNvSpPr>
            <a:spLocks noGrp="1"/>
          </p:cNvSpPr>
          <p:nvPr>
            <p:ph type="sldNum" sz="quarter" idx="4"/>
          </p:nvPr>
        </p:nvSpPr>
        <p:spPr>
          <a:xfrm>
            <a:off x="5489258" y="4767263"/>
            <a:ext cx="1748790" cy="273844"/>
          </a:xfrm>
          <a:prstGeom prst="rect">
            <a:avLst/>
          </a:prstGeom>
        </p:spPr>
        <p:txBody>
          <a:bodyPr vert="horz" lIns="91440" tIns="45720" rIns="91440" bIns="45720" rtlCol="0" anchor="ctr"/>
          <a:lstStyle>
            <a:lvl1pPr algn="r">
              <a:defRPr sz="765">
                <a:solidFill>
                  <a:schemeClr val="tx1">
                    <a:tint val="75000"/>
                  </a:schemeClr>
                </a:solidFill>
              </a:defRPr>
            </a:lvl1pPr>
          </a:lstStyle>
          <a:p>
            <a:fld id="{D54A55BF-8F0A-4A50-B8F4-E25F20C77787}" type="slidenum">
              <a:rPr lang="en-US" smtClean="0"/>
              <a:t>‹#›</a:t>
            </a:fld>
            <a:endParaRPr lang="en-US"/>
          </a:p>
        </p:txBody>
      </p:sp>
    </p:spTree>
    <p:extLst>
      <p:ext uri="{BB962C8B-B14F-4D97-AF65-F5344CB8AC3E}">
        <p14:creationId xmlns:p14="http://schemas.microsoft.com/office/powerpoint/2010/main" val="3652802397"/>
      </p:ext>
    </p:extLst>
  </p:cSld>
  <p:clrMap bg1="lt1" tx1="dk1" bg2="lt2" tx2="dk2" accent1="accent1" accent2="accent2" accent3="accent3" accent4="accent4" accent5="accent5" accent6="accent6" hlink="hlink" folHlink="folHlink"/>
  <p:sldLayoutIdLst>
    <p:sldLayoutId id="2147484325" r:id="rId1"/>
    <p:sldLayoutId id="2147484326" r:id="rId2"/>
    <p:sldLayoutId id="2147484327" r:id="rId3"/>
    <p:sldLayoutId id="2147484328" r:id="rId4"/>
    <p:sldLayoutId id="2147484329" r:id="rId5"/>
    <p:sldLayoutId id="2147484330" r:id="rId6"/>
    <p:sldLayoutId id="2147484331" r:id="rId7"/>
    <p:sldLayoutId id="2147484332" r:id="rId8"/>
    <p:sldLayoutId id="2147484333" r:id="rId9"/>
    <p:sldLayoutId id="2147484334" r:id="rId10"/>
    <p:sldLayoutId id="2147484335" r:id="rId11"/>
    <p:sldLayoutId id="2147484336" r:id="rId12"/>
    <p:sldLayoutId id="2147484337" r:id="rId13"/>
    <p:sldLayoutId id="2147484338" r:id="rId14"/>
    <p:sldLayoutId id="2147484339" r:id="rId15"/>
    <p:sldLayoutId id="2147484340" r:id="rId16"/>
    <p:sldLayoutId id="2147484341" r:id="rId17"/>
    <p:sldLayoutId id="2147483663" r:id="rId18"/>
    <p:sldLayoutId id="2147483665"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 id="2147483688" r:id="rId41"/>
    <p:sldLayoutId id="2147483689" r:id="rId42"/>
    <p:sldLayoutId id="2147483690" r:id="rId43"/>
    <p:sldLayoutId id="2147483691" r:id="rId44"/>
    <p:sldLayoutId id="2147483692" r:id="rId45"/>
    <p:sldLayoutId id="2147483693" r:id="rId46"/>
    <p:sldLayoutId id="2147483694" r:id="rId47"/>
    <p:sldLayoutId id="2147483695" r:id="rId48"/>
    <p:sldLayoutId id="2147483696" r:id="rId49"/>
    <p:sldLayoutId id="2147483697" r:id="rId50"/>
    <p:sldLayoutId id="2147483698" r:id="rId51"/>
    <p:sldLayoutId id="2147483699" r:id="rId52"/>
    <p:sldLayoutId id="2147483700" r:id="rId53"/>
    <p:sldLayoutId id="2147483701" r:id="rId54"/>
    <p:sldLayoutId id="2147483702" r:id="rId55"/>
    <p:sldLayoutId id="2147483703" r:id="rId56"/>
    <p:sldLayoutId id="2147483704" r:id="rId57"/>
    <p:sldLayoutId id="2147483705" r:id="rId58"/>
    <p:sldLayoutId id="2147483706" r:id="rId59"/>
    <p:sldLayoutId id="2147483707" r:id="rId60"/>
    <p:sldLayoutId id="2147483708"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Lst>
  <p:hf sldNum="0" hdr="0" dt="0"/>
  <p:txStyles>
    <p:titleStyle>
      <a:lvl1pPr algn="l" defTabSz="582930" rtl="0" eaLnBrk="1" latinLnBrk="0" hangingPunct="1">
        <a:lnSpc>
          <a:spcPct val="90000"/>
        </a:lnSpc>
        <a:spcBef>
          <a:spcPct val="0"/>
        </a:spcBef>
        <a:buNone/>
        <a:defRPr sz="2805" kern="1200">
          <a:solidFill>
            <a:schemeClr val="tx1"/>
          </a:solidFill>
          <a:latin typeface="+mj-lt"/>
          <a:ea typeface="+mj-ea"/>
          <a:cs typeface="+mj-cs"/>
        </a:defRPr>
      </a:lvl1pPr>
    </p:titleStyle>
    <p:body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p:bodyStyle>
    <p:otherStyle>
      <a:defPPr>
        <a:defRPr lang="en-US"/>
      </a:defPPr>
      <a:lvl1pPr marL="0" algn="l" defTabSz="582930" rtl="0" eaLnBrk="1" latinLnBrk="0" hangingPunct="1">
        <a:defRPr sz="1148" kern="1200">
          <a:solidFill>
            <a:schemeClr val="tx1"/>
          </a:solidFill>
          <a:latin typeface="+mn-lt"/>
          <a:ea typeface="+mn-ea"/>
          <a:cs typeface="+mn-cs"/>
        </a:defRPr>
      </a:lvl1pPr>
      <a:lvl2pPr marL="291465" algn="l" defTabSz="582930" rtl="0" eaLnBrk="1" latinLnBrk="0" hangingPunct="1">
        <a:defRPr sz="1148" kern="1200">
          <a:solidFill>
            <a:schemeClr val="tx1"/>
          </a:solidFill>
          <a:latin typeface="+mn-lt"/>
          <a:ea typeface="+mn-ea"/>
          <a:cs typeface="+mn-cs"/>
        </a:defRPr>
      </a:lvl2pPr>
      <a:lvl3pPr marL="582930" algn="l" defTabSz="582930" rtl="0" eaLnBrk="1" latinLnBrk="0" hangingPunct="1">
        <a:defRPr sz="1148" kern="1200">
          <a:solidFill>
            <a:schemeClr val="tx1"/>
          </a:solidFill>
          <a:latin typeface="+mn-lt"/>
          <a:ea typeface="+mn-ea"/>
          <a:cs typeface="+mn-cs"/>
        </a:defRPr>
      </a:lvl3pPr>
      <a:lvl4pPr marL="874395" algn="l" defTabSz="582930" rtl="0" eaLnBrk="1" latinLnBrk="0" hangingPunct="1">
        <a:defRPr sz="1148" kern="1200">
          <a:solidFill>
            <a:schemeClr val="tx1"/>
          </a:solidFill>
          <a:latin typeface="+mn-lt"/>
          <a:ea typeface="+mn-ea"/>
          <a:cs typeface="+mn-cs"/>
        </a:defRPr>
      </a:lvl4pPr>
      <a:lvl5pPr marL="1165860" algn="l" defTabSz="582930" rtl="0" eaLnBrk="1" latinLnBrk="0" hangingPunct="1">
        <a:defRPr sz="1148" kern="1200">
          <a:solidFill>
            <a:schemeClr val="tx1"/>
          </a:solidFill>
          <a:latin typeface="+mn-lt"/>
          <a:ea typeface="+mn-ea"/>
          <a:cs typeface="+mn-cs"/>
        </a:defRPr>
      </a:lvl5pPr>
      <a:lvl6pPr marL="1457325" algn="l" defTabSz="582930" rtl="0" eaLnBrk="1" latinLnBrk="0" hangingPunct="1">
        <a:defRPr sz="1148" kern="1200">
          <a:solidFill>
            <a:schemeClr val="tx1"/>
          </a:solidFill>
          <a:latin typeface="+mn-lt"/>
          <a:ea typeface="+mn-ea"/>
          <a:cs typeface="+mn-cs"/>
        </a:defRPr>
      </a:lvl6pPr>
      <a:lvl7pPr marL="1748790" algn="l" defTabSz="582930" rtl="0" eaLnBrk="1" latinLnBrk="0" hangingPunct="1">
        <a:defRPr sz="1148" kern="1200">
          <a:solidFill>
            <a:schemeClr val="tx1"/>
          </a:solidFill>
          <a:latin typeface="+mn-lt"/>
          <a:ea typeface="+mn-ea"/>
          <a:cs typeface="+mn-cs"/>
        </a:defRPr>
      </a:lvl7pPr>
      <a:lvl8pPr marL="2040255" algn="l" defTabSz="582930" rtl="0" eaLnBrk="1" latinLnBrk="0" hangingPunct="1">
        <a:defRPr sz="1148" kern="1200">
          <a:solidFill>
            <a:schemeClr val="tx1"/>
          </a:solidFill>
          <a:latin typeface="+mn-lt"/>
          <a:ea typeface="+mn-ea"/>
          <a:cs typeface="+mn-cs"/>
        </a:defRPr>
      </a:lvl8pPr>
      <a:lvl9pPr marL="2331720" algn="l" defTabSz="582930" rtl="0" eaLnBrk="1" latinLnBrk="0" hangingPunct="1">
        <a:defRPr sz="114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FCB47A-A839-435F-867D-4D9EC10BA658}"/>
              </a:ext>
            </a:extLst>
          </p:cNvPr>
          <p:cNvSpPr>
            <a:spLocks noGrp="1"/>
          </p:cNvSpPr>
          <p:nvPr>
            <p:ph type="title"/>
          </p:nvPr>
        </p:nvSpPr>
        <p:spPr>
          <a:xfrm>
            <a:off x="534353" y="273844"/>
            <a:ext cx="6703695"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C7572F-D0BD-41F4-87BF-CD2D57D7A782}"/>
              </a:ext>
            </a:extLst>
          </p:cNvPr>
          <p:cNvSpPr>
            <a:spLocks noGrp="1"/>
          </p:cNvSpPr>
          <p:nvPr>
            <p:ph type="body" idx="1"/>
          </p:nvPr>
        </p:nvSpPr>
        <p:spPr>
          <a:xfrm>
            <a:off x="534353" y="1369219"/>
            <a:ext cx="6703695"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C9011A-CB58-4102-942F-17BBE2C72C4E}"/>
              </a:ext>
            </a:extLst>
          </p:cNvPr>
          <p:cNvSpPr>
            <a:spLocks noGrp="1"/>
          </p:cNvSpPr>
          <p:nvPr>
            <p:ph type="dt" sz="half" idx="2"/>
          </p:nvPr>
        </p:nvSpPr>
        <p:spPr>
          <a:xfrm>
            <a:off x="534353" y="4767263"/>
            <a:ext cx="1748790" cy="273844"/>
          </a:xfrm>
          <a:prstGeom prst="rect">
            <a:avLst/>
          </a:prstGeom>
        </p:spPr>
        <p:txBody>
          <a:bodyPr vert="horz" lIns="91440" tIns="45720" rIns="91440" bIns="45720" rtlCol="0" anchor="ctr"/>
          <a:lstStyle>
            <a:lvl1pPr algn="l">
              <a:defRPr sz="765">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A5003582-0B67-4198-B68E-0424EC987F40}"/>
              </a:ext>
            </a:extLst>
          </p:cNvPr>
          <p:cNvSpPr>
            <a:spLocks noGrp="1"/>
          </p:cNvSpPr>
          <p:nvPr>
            <p:ph type="ftr" sz="quarter" idx="3"/>
          </p:nvPr>
        </p:nvSpPr>
        <p:spPr>
          <a:xfrm>
            <a:off x="2574608" y="4767263"/>
            <a:ext cx="2623185" cy="273844"/>
          </a:xfrm>
          <a:prstGeom prst="rect">
            <a:avLst/>
          </a:prstGeom>
        </p:spPr>
        <p:txBody>
          <a:bodyPr vert="horz" lIns="91440" tIns="45720" rIns="91440" bIns="45720" rtlCol="0" anchor="ctr"/>
          <a:lstStyle>
            <a:lvl1pPr algn="ctr">
              <a:defRPr sz="765">
                <a:solidFill>
                  <a:schemeClr val="tx1">
                    <a:tint val="75000"/>
                  </a:schemeClr>
                </a:solidFill>
              </a:defRPr>
            </a:lvl1pPr>
          </a:lstStyle>
          <a:p>
            <a:r>
              <a:rPr lang="en-US"/>
              <a:t>FY21 Operating Budget Forum</a:t>
            </a:r>
          </a:p>
        </p:txBody>
      </p:sp>
      <p:sp>
        <p:nvSpPr>
          <p:cNvPr id="6" name="Slide Number Placeholder 5">
            <a:extLst>
              <a:ext uri="{FF2B5EF4-FFF2-40B4-BE49-F238E27FC236}">
                <a16:creationId xmlns:a16="http://schemas.microsoft.com/office/drawing/2014/main" id="{CA75E4F4-9E0E-4F82-859C-C983637897FE}"/>
              </a:ext>
            </a:extLst>
          </p:cNvPr>
          <p:cNvSpPr>
            <a:spLocks noGrp="1"/>
          </p:cNvSpPr>
          <p:nvPr>
            <p:ph type="sldNum" sz="quarter" idx="4"/>
          </p:nvPr>
        </p:nvSpPr>
        <p:spPr>
          <a:xfrm>
            <a:off x="5489258" y="4767263"/>
            <a:ext cx="1748790" cy="273844"/>
          </a:xfrm>
          <a:prstGeom prst="rect">
            <a:avLst/>
          </a:prstGeom>
        </p:spPr>
        <p:txBody>
          <a:bodyPr vert="horz" lIns="91440" tIns="45720" rIns="91440" bIns="45720" rtlCol="0" anchor="ctr"/>
          <a:lstStyle>
            <a:lvl1pPr algn="r">
              <a:defRPr sz="765">
                <a:solidFill>
                  <a:schemeClr val="tx1">
                    <a:tint val="75000"/>
                  </a:schemeClr>
                </a:solidFill>
              </a:defRPr>
            </a:lvl1pPr>
          </a:lstStyle>
          <a:p>
            <a:fld id="{D54A55BF-8F0A-4A50-B8F4-E25F20C77787}" type="slidenum">
              <a:rPr lang="en-US" smtClean="0"/>
              <a:t>‹#›</a:t>
            </a:fld>
            <a:endParaRPr lang="en-US"/>
          </a:p>
        </p:txBody>
      </p:sp>
    </p:spTree>
    <p:extLst>
      <p:ext uri="{BB962C8B-B14F-4D97-AF65-F5344CB8AC3E}">
        <p14:creationId xmlns:p14="http://schemas.microsoft.com/office/powerpoint/2010/main" val="4160152148"/>
      </p:ext>
    </p:extLst>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 id="2147484308" r:id="rId12"/>
    <p:sldLayoutId id="2147484309" r:id="rId13"/>
    <p:sldLayoutId id="2147484342" r:id="rId14"/>
    <p:sldLayoutId id="2147484343" r:id="rId15"/>
    <p:sldLayoutId id="2147484344" r:id="rId16"/>
    <p:sldLayoutId id="2147484345" r:id="rId17"/>
    <p:sldLayoutId id="2147484346" r:id="rId18"/>
    <p:sldLayoutId id="2147484347" r:id="rId19"/>
    <p:sldLayoutId id="2147484348" r:id="rId20"/>
    <p:sldLayoutId id="2147484349" r:id="rId21"/>
    <p:sldLayoutId id="2147484350" r:id="rId22"/>
    <p:sldLayoutId id="2147484351" r:id="rId23"/>
    <p:sldLayoutId id="2147484352" r:id="rId24"/>
    <p:sldLayoutId id="2147484353" r:id="rId25"/>
    <p:sldLayoutId id="2147484354" r:id="rId26"/>
    <p:sldLayoutId id="2147484355" r:id="rId27"/>
    <p:sldLayoutId id="2147484356" r:id="rId28"/>
    <p:sldLayoutId id="2147484357" r:id="rId29"/>
    <p:sldLayoutId id="2147484358" r:id="rId30"/>
    <p:sldLayoutId id="2147484359" r:id="rId31"/>
    <p:sldLayoutId id="2147484360" r:id="rId32"/>
    <p:sldLayoutId id="2147484361" r:id="rId33"/>
    <p:sldLayoutId id="2147484362" r:id="rId34"/>
    <p:sldLayoutId id="2147484363" r:id="rId35"/>
    <p:sldLayoutId id="2147484364" r:id="rId36"/>
    <p:sldLayoutId id="2147484365" r:id="rId37"/>
    <p:sldLayoutId id="2147484366" r:id="rId38"/>
    <p:sldLayoutId id="2147484367" r:id="rId39"/>
    <p:sldLayoutId id="2147484368" r:id="rId40"/>
    <p:sldLayoutId id="2147484369" r:id="rId41"/>
    <p:sldLayoutId id="2147484370" r:id="rId42"/>
    <p:sldLayoutId id="2147484371" r:id="rId43"/>
    <p:sldLayoutId id="2147484372" r:id="rId44"/>
    <p:sldLayoutId id="2147484373" r:id="rId45"/>
    <p:sldLayoutId id="2147484374" r:id="rId46"/>
    <p:sldLayoutId id="2147484375" r:id="rId47"/>
    <p:sldLayoutId id="2147484376" r:id="rId48"/>
    <p:sldLayoutId id="2147484377" r:id="rId49"/>
    <p:sldLayoutId id="2147484378" r:id="rId50"/>
    <p:sldLayoutId id="2147484379" r:id="rId51"/>
    <p:sldLayoutId id="2147484380" r:id="rId52"/>
    <p:sldLayoutId id="2147484381" r:id="rId53"/>
    <p:sldLayoutId id="2147484382" r:id="rId54"/>
    <p:sldLayoutId id="2147484383" r:id="rId55"/>
    <p:sldLayoutId id="2147484384" r:id="rId56"/>
    <p:sldLayoutId id="2147484385" r:id="rId57"/>
    <p:sldLayoutId id="2147484386" r:id="rId58"/>
    <p:sldLayoutId id="2147484387" r:id="rId59"/>
    <p:sldLayoutId id="2147484388" r:id="rId60"/>
    <p:sldLayoutId id="2147484389" r:id="rId61"/>
    <p:sldLayoutId id="2147484390" r:id="rId62"/>
    <p:sldLayoutId id="2147484391" r:id="rId63"/>
    <p:sldLayoutId id="2147484392" r:id="rId64"/>
    <p:sldLayoutId id="2147484393" r:id="rId65"/>
    <p:sldLayoutId id="2147484394" r:id="rId66"/>
    <p:sldLayoutId id="2147484395" r:id="rId67"/>
  </p:sldLayoutIdLst>
  <p:hf sldNum="0" hdr="0" dt="0"/>
  <p:txStyles>
    <p:titleStyle>
      <a:lvl1pPr algn="l" defTabSz="582930" rtl="0" eaLnBrk="1" latinLnBrk="0" hangingPunct="1">
        <a:lnSpc>
          <a:spcPct val="90000"/>
        </a:lnSpc>
        <a:spcBef>
          <a:spcPct val="0"/>
        </a:spcBef>
        <a:buNone/>
        <a:defRPr sz="2805" kern="1200">
          <a:solidFill>
            <a:schemeClr val="tx1"/>
          </a:solidFill>
          <a:latin typeface="+mj-lt"/>
          <a:ea typeface="+mj-ea"/>
          <a:cs typeface="+mj-cs"/>
        </a:defRPr>
      </a:lvl1pPr>
    </p:titleStyle>
    <p:body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p:bodyStyle>
    <p:otherStyle>
      <a:defPPr>
        <a:defRPr lang="en-US"/>
      </a:defPPr>
      <a:lvl1pPr marL="0" algn="l" defTabSz="582930" rtl="0" eaLnBrk="1" latinLnBrk="0" hangingPunct="1">
        <a:defRPr sz="1148" kern="1200">
          <a:solidFill>
            <a:schemeClr val="tx1"/>
          </a:solidFill>
          <a:latin typeface="+mn-lt"/>
          <a:ea typeface="+mn-ea"/>
          <a:cs typeface="+mn-cs"/>
        </a:defRPr>
      </a:lvl1pPr>
      <a:lvl2pPr marL="291465" algn="l" defTabSz="582930" rtl="0" eaLnBrk="1" latinLnBrk="0" hangingPunct="1">
        <a:defRPr sz="1148" kern="1200">
          <a:solidFill>
            <a:schemeClr val="tx1"/>
          </a:solidFill>
          <a:latin typeface="+mn-lt"/>
          <a:ea typeface="+mn-ea"/>
          <a:cs typeface="+mn-cs"/>
        </a:defRPr>
      </a:lvl2pPr>
      <a:lvl3pPr marL="582930" algn="l" defTabSz="582930" rtl="0" eaLnBrk="1" latinLnBrk="0" hangingPunct="1">
        <a:defRPr sz="1148" kern="1200">
          <a:solidFill>
            <a:schemeClr val="tx1"/>
          </a:solidFill>
          <a:latin typeface="+mn-lt"/>
          <a:ea typeface="+mn-ea"/>
          <a:cs typeface="+mn-cs"/>
        </a:defRPr>
      </a:lvl3pPr>
      <a:lvl4pPr marL="874395" algn="l" defTabSz="582930" rtl="0" eaLnBrk="1" latinLnBrk="0" hangingPunct="1">
        <a:defRPr sz="1148" kern="1200">
          <a:solidFill>
            <a:schemeClr val="tx1"/>
          </a:solidFill>
          <a:latin typeface="+mn-lt"/>
          <a:ea typeface="+mn-ea"/>
          <a:cs typeface="+mn-cs"/>
        </a:defRPr>
      </a:lvl4pPr>
      <a:lvl5pPr marL="1165860" algn="l" defTabSz="582930" rtl="0" eaLnBrk="1" latinLnBrk="0" hangingPunct="1">
        <a:defRPr sz="1148" kern="1200">
          <a:solidFill>
            <a:schemeClr val="tx1"/>
          </a:solidFill>
          <a:latin typeface="+mn-lt"/>
          <a:ea typeface="+mn-ea"/>
          <a:cs typeface="+mn-cs"/>
        </a:defRPr>
      </a:lvl5pPr>
      <a:lvl6pPr marL="1457325" algn="l" defTabSz="582930" rtl="0" eaLnBrk="1" latinLnBrk="0" hangingPunct="1">
        <a:defRPr sz="1148" kern="1200">
          <a:solidFill>
            <a:schemeClr val="tx1"/>
          </a:solidFill>
          <a:latin typeface="+mn-lt"/>
          <a:ea typeface="+mn-ea"/>
          <a:cs typeface="+mn-cs"/>
        </a:defRPr>
      </a:lvl6pPr>
      <a:lvl7pPr marL="1748790" algn="l" defTabSz="582930" rtl="0" eaLnBrk="1" latinLnBrk="0" hangingPunct="1">
        <a:defRPr sz="1148" kern="1200">
          <a:solidFill>
            <a:schemeClr val="tx1"/>
          </a:solidFill>
          <a:latin typeface="+mn-lt"/>
          <a:ea typeface="+mn-ea"/>
          <a:cs typeface="+mn-cs"/>
        </a:defRPr>
      </a:lvl7pPr>
      <a:lvl8pPr marL="2040255" algn="l" defTabSz="582930" rtl="0" eaLnBrk="1" latinLnBrk="0" hangingPunct="1">
        <a:defRPr sz="1148" kern="1200">
          <a:solidFill>
            <a:schemeClr val="tx1"/>
          </a:solidFill>
          <a:latin typeface="+mn-lt"/>
          <a:ea typeface="+mn-ea"/>
          <a:cs typeface="+mn-cs"/>
        </a:defRPr>
      </a:lvl8pPr>
      <a:lvl9pPr marL="2331720" algn="l" defTabSz="582930" rtl="0" eaLnBrk="1" latinLnBrk="0" hangingPunct="1">
        <a:defRPr sz="114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11.svg"/></Relationships>
</file>

<file path=ppt/slides/_rels/slide18.xml.rels><?xml version="1.0" encoding="UTF-8" standalone="yes"?>
<Relationships xmlns="http://schemas.openxmlformats.org/package/2006/relationships"><Relationship Id="rId3" Type="http://schemas.openxmlformats.org/officeDocument/2006/relationships/hyperlink" Target="https://montgomerycountymd.gov/ogm/Resources/Files/Financial%20Report%20Template.xlsx"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ontgomerycountymd.gov/ogm/Resources/Files/Request%20for%20Grant%20Payment%20Template.docx" TargetMode="External"/><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ontgomerycountymd.gov/ogm/Resources/Files/Request%20for%20Grant%20Payment%20Template.docx"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montgomerycountymd.gov/ogm/Resources/Files/Request%20for%20Grant%20Payment%20Template.docx"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s://mcipcc.net/"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hyperlink" Target="https://egov.maryland.gov/businessexpress/entitysearch"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Financial%20Reporting%20Template" TargetMode="External"/><Relationship Id="rId2" Type="http://schemas.openxmlformats.org/officeDocument/2006/relationships/hyperlink" Target="https://mcmdgrants.smapply.org/prog/FY24CSCG/" TargetMode="External"/><Relationship Id="rId1" Type="http://schemas.openxmlformats.org/officeDocument/2006/relationships/slideLayout" Target="../slideLayouts/slideLayout6.xml"/><Relationship Id="rId4" Type="http://schemas.openxmlformats.org/officeDocument/2006/relationships/hyperlink" Target="https://montgomerycountymd.gov/ogm/Resources/Files/Request%20for%20Grant%20Payment%20Template.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grants@montgomerycountymd.gov" TargetMode="External"/><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hyperlink" Target="https://mcmdgrants.smapply.org/" TargetMode="External"/><Relationship Id="rId5" Type="http://schemas.openxmlformats.org/officeDocument/2006/relationships/hyperlink" Target="https://montgomerycountymd.gov/ogm/" TargetMode="External"/><Relationship Id="rId4" Type="http://schemas.openxmlformats.org/officeDocument/2006/relationships/hyperlink" Target="https://mcmdgrants.smapply.org/prog/FY24CSC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cmdgrants.smapply.org/prog/FY24CSC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C10D4D-3832-4447-BC31-D95AE3A845F0}"/>
              </a:ext>
            </a:extLst>
          </p:cNvPr>
          <p:cNvPicPr>
            <a:picLocks noChangeAspect="1"/>
          </p:cNvPicPr>
          <p:nvPr/>
        </p:nvPicPr>
        <p:blipFill>
          <a:blip r:embed="rId3"/>
          <a:stretch>
            <a:fillRect/>
          </a:stretch>
        </p:blipFill>
        <p:spPr>
          <a:xfrm>
            <a:off x="2231406" y="1194846"/>
            <a:ext cx="3278968" cy="1845559"/>
          </a:xfrm>
          <a:prstGeom prst="rect">
            <a:avLst/>
          </a:prstGeom>
          <a:ln>
            <a:solidFill>
              <a:schemeClr val="tx1"/>
            </a:solidFill>
          </a:ln>
        </p:spPr>
      </p:pic>
      <p:sp>
        <p:nvSpPr>
          <p:cNvPr id="5" name="TextBox 4">
            <a:extLst>
              <a:ext uri="{FF2B5EF4-FFF2-40B4-BE49-F238E27FC236}">
                <a16:creationId xmlns:a16="http://schemas.microsoft.com/office/drawing/2014/main" id="{A778B555-E27B-416F-A85E-CBBD36AD39FC}"/>
              </a:ext>
            </a:extLst>
          </p:cNvPr>
          <p:cNvSpPr txBox="1"/>
          <p:nvPr/>
        </p:nvSpPr>
        <p:spPr>
          <a:xfrm>
            <a:off x="1372499" y="766306"/>
            <a:ext cx="5027402" cy="367024"/>
          </a:xfrm>
          <a:prstGeom prst="rect">
            <a:avLst/>
          </a:prstGeom>
          <a:noFill/>
        </p:spPr>
        <p:txBody>
          <a:bodyPr wrap="none" rtlCol="0">
            <a:spAutoFit/>
          </a:bodyPr>
          <a:lstStyle/>
          <a:p>
            <a:r>
              <a:rPr lang="en-US" sz="1785"/>
              <a:t>How you can view the multi-lingual closed captions  </a:t>
            </a:r>
          </a:p>
        </p:txBody>
      </p:sp>
      <p:sp>
        <p:nvSpPr>
          <p:cNvPr id="8" name="Rectangle 7">
            <a:extLst>
              <a:ext uri="{FF2B5EF4-FFF2-40B4-BE49-F238E27FC236}">
                <a16:creationId xmlns:a16="http://schemas.microsoft.com/office/drawing/2014/main" id="{28965F6C-49B4-4077-A834-CAE9C63B0383}"/>
              </a:ext>
            </a:extLst>
          </p:cNvPr>
          <p:cNvSpPr/>
          <p:nvPr/>
        </p:nvSpPr>
        <p:spPr>
          <a:xfrm>
            <a:off x="4375803" y="2776009"/>
            <a:ext cx="322156" cy="17087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a:p>
        </p:txBody>
      </p:sp>
      <p:sp>
        <p:nvSpPr>
          <p:cNvPr id="10" name="TextBox 9">
            <a:extLst>
              <a:ext uri="{FF2B5EF4-FFF2-40B4-BE49-F238E27FC236}">
                <a16:creationId xmlns:a16="http://schemas.microsoft.com/office/drawing/2014/main" id="{E98AAB22-BCFB-4F19-B494-463C8768396B}"/>
              </a:ext>
            </a:extLst>
          </p:cNvPr>
          <p:cNvSpPr txBox="1"/>
          <p:nvPr/>
        </p:nvSpPr>
        <p:spPr>
          <a:xfrm>
            <a:off x="1109714" y="4501185"/>
            <a:ext cx="5522352" cy="602473"/>
          </a:xfrm>
          <a:prstGeom prst="rect">
            <a:avLst/>
          </a:prstGeom>
          <a:noFill/>
        </p:spPr>
        <p:txBody>
          <a:bodyPr wrap="square" rtlCol="0">
            <a:spAutoFit/>
          </a:bodyPr>
          <a:lstStyle/>
          <a:p>
            <a:pPr algn="ctr"/>
            <a:r>
              <a:rPr lang="en-US" sz="1020" dirty="0"/>
              <a:t>Disclaimer</a:t>
            </a:r>
            <a:endParaRPr lang="en-US" sz="1148" dirty="0"/>
          </a:p>
          <a:p>
            <a:pPr algn="ctr"/>
            <a:r>
              <a:rPr lang="en-US" sz="765" dirty="0"/>
              <a:t>The translations provided in this application use what is referred to as mechanical translation technology. Although this method of translation is very effective and provides a high rate of accuracy it is NOT 100% word for word accurate. Things that may affect it are the quality of the microphone used and potentially a person speaking that may have an accent.</a:t>
            </a:r>
          </a:p>
        </p:txBody>
      </p:sp>
      <p:sp>
        <p:nvSpPr>
          <p:cNvPr id="6" name="Arrow: Right 5">
            <a:extLst>
              <a:ext uri="{FF2B5EF4-FFF2-40B4-BE49-F238E27FC236}">
                <a16:creationId xmlns:a16="http://schemas.microsoft.com/office/drawing/2014/main" id="{5ABE38E8-B88A-4A81-AFCF-D101E5A3BB34}"/>
              </a:ext>
            </a:extLst>
          </p:cNvPr>
          <p:cNvSpPr/>
          <p:nvPr/>
        </p:nvSpPr>
        <p:spPr>
          <a:xfrm rot="1570667">
            <a:off x="3310366" y="2419911"/>
            <a:ext cx="1263015" cy="325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93"/>
              <a:t>Select this item</a:t>
            </a:r>
          </a:p>
        </p:txBody>
      </p:sp>
      <p:sp>
        <p:nvSpPr>
          <p:cNvPr id="9" name="Oval 8">
            <a:extLst>
              <a:ext uri="{FF2B5EF4-FFF2-40B4-BE49-F238E27FC236}">
                <a16:creationId xmlns:a16="http://schemas.microsoft.com/office/drawing/2014/main" id="{ACC8EB71-A252-4C28-BADE-7D496DD370AB}"/>
              </a:ext>
            </a:extLst>
          </p:cNvPr>
          <p:cNvSpPr/>
          <p:nvPr/>
        </p:nvSpPr>
        <p:spPr>
          <a:xfrm flipH="1">
            <a:off x="4469089" y="2801870"/>
            <a:ext cx="145733" cy="120099"/>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a:p>
        </p:txBody>
      </p:sp>
      <p:grpSp>
        <p:nvGrpSpPr>
          <p:cNvPr id="13" name="Group 12">
            <a:extLst>
              <a:ext uri="{FF2B5EF4-FFF2-40B4-BE49-F238E27FC236}">
                <a16:creationId xmlns:a16="http://schemas.microsoft.com/office/drawing/2014/main" id="{5FFE6CA4-3894-492E-8AA2-6A11579D7240}"/>
              </a:ext>
            </a:extLst>
          </p:cNvPr>
          <p:cNvGrpSpPr/>
          <p:nvPr/>
        </p:nvGrpSpPr>
        <p:grpSpPr>
          <a:xfrm>
            <a:off x="1600168" y="3131322"/>
            <a:ext cx="4572064" cy="1452189"/>
            <a:chOff x="1010177" y="3614267"/>
            <a:chExt cx="7171864" cy="2277943"/>
          </a:xfrm>
        </p:grpSpPr>
        <p:pic>
          <p:nvPicPr>
            <p:cNvPr id="3" name="Picture 2">
              <a:extLst>
                <a:ext uri="{FF2B5EF4-FFF2-40B4-BE49-F238E27FC236}">
                  <a16:creationId xmlns:a16="http://schemas.microsoft.com/office/drawing/2014/main" id="{1EB1BAFD-C0AC-4E6B-BCA2-5A87CDBEEE77}"/>
                </a:ext>
              </a:extLst>
            </p:cNvPr>
            <p:cNvPicPr>
              <a:picLocks noChangeAspect="1"/>
            </p:cNvPicPr>
            <p:nvPr/>
          </p:nvPicPr>
          <p:blipFill>
            <a:blip r:embed="rId4"/>
            <a:stretch>
              <a:fillRect/>
            </a:stretch>
          </p:blipFill>
          <p:spPr>
            <a:xfrm>
              <a:off x="1275353" y="3797670"/>
              <a:ext cx="1816193" cy="1320868"/>
            </a:xfrm>
            <a:prstGeom prst="rect">
              <a:avLst/>
            </a:prstGeom>
          </p:spPr>
        </p:pic>
        <p:pic>
          <p:nvPicPr>
            <p:cNvPr id="4" name="Picture 3">
              <a:extLst>
                <a:ext uri="{FF2B5EF4-FFF2-40B4-BE49-F238E27FC236}">
                  <a16:creationId xmlns:a16="http://schemas.microsoft.com/office/drawing/2014/main" id="{D7B0E96C-6A32-4937-B0B6-55CF89E95EE1}"/>
                </a:ext>
              </a:extLst>
            </p:cNvPr>
            <p:cNvPicPr>
              <a:picLocks noChangeAspect="1"/>
            </p:cNvPicPr>
            <p:nvPr/>
          </p:nvPicPr>
          <p:blipFill>
            <a:blip r:embed="rId5"/>
            <a:stretch>
              <a:fillRect/>
            </a:stretch>
          </p:blipFill>
          <p:spPr>
            <a:xfrm>
              <a:off x="3962400" y="3614267"/>
              <a:ext cx="926156" cy="1794754"/>
            </a:xfrm>
            <a:prstGeom prst="rect">
              <a:avLst/>
            </a:prstGeom>
          </p:spPr>
        </p:pic>
        <p:pic>
          <p:nvPicPr>
            <p:cNvPr id="7" name="Picture 6">
              <a:extLst>
                <a:ext uri="{FF2B5EF4-FFF2-40B4-BE49-F238E27FC236}">
                  <a16:creationId xmlns:a16="http://schemas.microsoft.com/office/drawing/2014/main" id="{E0468733-A96B-4E69-BC53-D43D88179C83}"/>
                </a:ext>
              </a:extLst>
            </p:cNvPr>
            <p:cNvPicPr>
              <a:picLocks noChangeAspect="1"/>
            </p:cNvPicPr>
            <p:nvPr/>
          </p:nvPicPr>
          <p:blipFill>
            <a:blip r:embed="rId6"/>
            <a:stretch>
              <a:fillRect/>
            </a:stretch>
          </p:blipFill>
          <p:spPr>
            <a:xfrm>
              <a:off x="5695848" y="3873870"/>
              <a:ext cx="2486193" cy="1168468"/>
            </a:xfrm>
            <a:prstGeom prst="rect">
              <a:avLst/>
            </a:prstGeom>
          </p:spPr>
        </p:pic>
        <p:sp>
          <p:nvSpPr>
            <p:cNvPr id="14" name="Arrow: Right 13">
              <a:extLst>
                <a:ext uri="{FF2B5EF4-FFF2-40B4-BE49-F238E27FC236}">
                  <a16:creationId xmlns:a16="http://schemas.microsoft.com/office/drawing/2014/main" id="{F845432E-F197-44C0-80D1-7AEC4D636934}"/>
                </a:ext>
              </a:extLst>
            </p:cNvPr>
            <p:cNvSpPr/>
            <p:nvPr/>
          </p:nvSpPr>
          <p:spPr>
            <a:xfrm>
              <a:off x="5136440" y="4275902"/>
              <a:ext cx="227673" cy="3644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a:p>
          </p:txBody>
        </p:sp>
        <p:sp>
          <p:nvSpPr>
            <p:cNvPr id="19" name="Arrow: Right 18">
              <a:extLst>
                <a:ext uri="{FF2B5EF4-FFF2-40B4-BE49-F238E27FC236}">
                  <a16:creationId xmlns:a16="http://schemas.microsoft.com/office/drawing/2014/main" id="{C077A42E-40B9-48AA-A32C-7260A22613BF}"/>
                </a:ext>
              </a:extLst>
            </p:cNvPr>
            <p:cNvSpPr/>
            <p:nvPr/>
          </p:nvSpPr>
          <p:spPr>
            <a:xfrm>
              <a:off x="3339430" y="4275902"/>
              <a:ext cx="227673" cy="3644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a:p>
          </p:txBody>
        </p:sp>
        <p:sp>
          <p:nvSpPr>
            <p:cNvPr id="11" name="Oval 10">
              <a:extLst>
                <a:ext uri="{FF2B5EF4-FFF2-40B4-BE49-F238E27FC236}">
                  <a16:creationId xmlns:a16="http://schemas.microsoft.com/office/drawing/2014/main" id="{F89345F6-E6D1-4585-BB84-0137A997615C}"/>
                </a:ext>
              </a:extLst>
            </p:cNvPr>
            <p:cNvSpPr/>
            <p:nvPr/>
          </p:nvSpPr>
          <p:spPr>
            <a:xfrm>
              <a:off x="2642534" y="4827717"/>
              <a:ext cx="217111" cy="2286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a:p>
          </p:txBody>
        </p:sp>
        <p:sp>
          <p:nvSpPr>
            <p:cNvPr id="16" name="Oval 15">
              <a:extLst>
                <a:ext uri="{FF2B5EF4-FFF2-40B4-BE49-F238E27FC236}">
                  <a16:creationId xmlns:a16="http://schemas.microsoft.com/office/drawing/2014/main" id="{9642E470-280D-4E52-95F7-34EBD6A2BA50}"/>
                </a:ext>
              </a:extLst>
            </p:cNvPr>
            <p:cNvSpPr/>
            <p:nvPr/>
          </p:nvSpPr>
          <p:spPr>
            <a:xfrm>
              <a:off x="1282797" y="4103817"/>
              <a:ext cx="1825126" cy="17141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a:p>
          </p:txBody>
        </p:sp>
        <p:sp>
          <p:nvSpPr>
            <p:cNvPr id="17" name="Oval 16">
              <a:extLst>
                <a:ext uri="{FF2B5EF4-FFF2-40B4-BE49-F238E27FC236}">
                  <a16:creationId xmlns:a16="http://schemas.microsoft.com/office/drawing/2014/main" id="{DB315B01-D483-4C93-A748-BADD9BE7C299}"/>
                </a:ext>
              </a:extLst>
            </p:cNvPr>
            <p:cNvSpPr/>
            <p:nvPr/>
          </p:nvSpPr>
          <p:spPr>
            <a:xfrm>
              <a:off x="4012168" y="4000219"/>
              <a:ext cx="559925" cy="1797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a:p>
          </p:txBody>
        </p:sp>
        <p:sp>
          <p:nvSpPr>
            <p:cNvPr id="18" name="Arrow: Right 17">
              <a:extLst>
                <a:ext uri="{FF2B5EF4-FFF2-40B4-BE49-F238E27FC236}">
                  <a16:creationId xmlns:a16="http://schemas.microsoft.com/office/drawing/2014/main" id="{1BE68F11-A53F-42A3-A9A6-A2F62C4ABDED}"/>
                </a:ext>
              </a:extLst>
            </p:cNvPr>
            <p:cNvSpPr/>
            <p:nvPr/>
          </p:nvSpPr>
          <p:spPr>
            <a:xfrm rot="16200000">
              <a:off x="2498751" y="4407581"/>
              <a:ext cx="514311" cy="2171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a:p>
          </p:txBody>
        </p:sp>
        <p:sp>
          <p:nvSpPr>
            <p:cNvPr id="12" name="TextBox 11">
              <a:extLst>
                <a:ext uri="{FF2B5EF4-FFF2-40B4-BE49-F238E27FC236}">
                  <a16:creationId xmlns:a16="http://schemas.microsoft.com/office/drawing/2014/main" id="{CBE67620-1E84-4487-B0D5-9F5DFFF0EA02}"/>
                </a:ext>
              </a:extLst>
            </p:cNvPr>
            <p:cNvSpPr txBox="1"/>
            <p:nvPr/>
          </p:nvSpPr>
          <p:spPr>
            <a:xfrm>
              <a:off x="1010177" y="5130822"/>
              <a:ext cx="2346544" cy="483189"/>
            </a:xfrm>
            <a:prstGeom prst="rect">
              <a:avLst/>
            </a:prstGeom>
            <a:noFill/>
          </p:spPr>
          <p:txBody>
            <a:bodyPr wrap="none" rtlCol="0">
              <a:spAutoFit/>
            </a:bodyPr>
            <a:lstStyle/>
            <a:p>
              <a:pPr algn="ctr"/>
              <a:r>
                <a:rPr lang="en-US" sz="701"/>
                <a:t>When you select it a menu appears,</a:t>
              </a:r>
            </a:p>
            <a:p>
              <a:pPr algn="ctr"/>
              <a:r>
                <a:rPr lang="en-US" sz="701"/>
                <a:t>choose </a:t>
              </a:r>
              <a:r>
                <a:rPr lang="en-US" sz="701" b="1"/>
                <a:t>captions / subtitles</a:t>
              </a:r>
            </a:p>
          </p:txBody>
        </p:sp>
        <p:sp>
          <p:nvSpPr>
            <p:cNvPr id="21" name="Arrow: Right 20">
              <a:extLst>
                <a:ext uri="{FF2B5EF4-FFF2-40B4-BE49-F238E27FC236}">
                  <a16:creationId xmlns:a16="http://schemas.microsoft.com/office/drawing/2014/main" id="{991D6A3E-8BF4-46E5-92EF-CF088516BB3A}"/>
                </a:ext>
              </a:extLst>
            </p:cNvPr>
            <p:cNvSpPr/>
            <p:nvPr/>
          </p:nvSpPr>
          <p:spPr>
            <a:xfrm rot="20214842">
              <a:off x="2340721" y="5020459"/>
              <a:ext cx="271889" cy="132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a:p>
          </p:txBody>
        </p:sp>
        <p:sp>
          <p:nvSpPr>
            <p:cNvPr id="22" name="TextBox 21">
              <a:extLst>
                <a:ext uri="{FF2B5EF4-FFF2-40B4-BE49-F238E27FC236}">
                  <a16:creationId xmlns:a16="http://schemas.microsoft.com/office/drawing/2014/main" id="{69C114DA-8E01-4134-BC16-0D182293D5BB}"/>
                </a:ext>
              </a:extLst>
            </p:cNvPr>
            <p:cNvSpPr txBox="1"/>
            <p:nvPr/>
          </p:nvSpPr>
          <p:spPr>
            <a:xfrm>
              <a:off x="3624431" y="5409021"/>
              <a:ext cx="1584648" cy="483189"/>
            </a:xfrm>
            <a:prstGeom prst="rect">
              <a:avLst/>
            </a:prstGeom>
            <a:noFill/>
          </p:spPr>
          <p:txBody>
            <a:bodyPr wrap="none" rtlCol="0">
              <a:spAutoFit/>
            </a:bodyPr>
            <a:lstStyle/>
            <a:p>
              <a:pPr algn="ctr"/>
              <a:r>
                <a:rPr lang="en-US" sz="701"/>
                <a:t>You then select</a:t>
              </a:r>
            </a:p>
            <a:p>
              <a:pPr algn="ctr"/>
              <a:r>
                <a:rPr lang="en-US" sz="701"/>
                <a:t>the language of choice</a:t>
              </a:r>
            </a:p>
          </p:txBody>
        </p:sp>
        <p:sp>
          <p:nvSpPr>
            <p:cNvPr id="23" name="TextBox 22">
              <a:extLst>
                <a:ext uri="{FF2B5EF4-FFF2-40B4-BE49-F238E27FC236}">
                  <a16:creationId xmlns:a16="http://schemas.microsoft.com/office/drawing/2014/main" id="{513B7BAA-96AC-4541-9F81-53DE211889D3}"/>
                </a:ext>
              </a:extLst>
            </p:cNvPr>
            <p:cNvSpPr txBox="1"/>
            <p:nvPr/>
          </p:nvSpPr>
          <p:spPr>
            <a:xfrm>
              <a:off x="5624746" y="5042337"/>
              <a:ext cx="2542677" cy="314012"/>
            </a:xfrm>
            <a:prstGeom prst="rect">
              <a:avLst/>
            </a:prstGeom>
            <a:noFill/>
          </p:spPr>
          <p:txBody>
            <a:bodyPr wrap="none" rtlCol="0">
              <a:spAutoFit/>
            </a:bodyPr>
            <a:lstStyle/>
            <a:p>
              <a:pPr algn="ctr"/>
              <a:r>
                <a:rPr lang="en-US" sz="701"/>
                <a:t>It will then display the language chosen</a:t>
              </a:r>
              <a:endParaRPr lang="en-US" sz="701" b="1"/>
            </a:p>
          </p:txBody>
        </p:sp>
      </p:grpSp>
      <p:sp>
        <p:nvSpPr>
          <p:cNvPr id="24" name="TextBox 23">
            <a:extLst>
              <a:ext uri="{FF2B5EF4-FFF2-40B4-BE49-F238E27FC236}">
                <a16:creationId xmlns:a16="http://schemas.microsoft.com/office/drawing/2014/main" id="{C7A23D42-B850-4EC6-A944-E5961CB01F1E}"/>
              </a:ext>
            </a:extLst>
          </p:cNvPr>
          <p:cNvSpPr txBox="1"/>
          <p:nvPr/>
        </p:nvSpPr>
        <p:spPr>
          <a:xfrm>
            <a:off x="689264" y="54852"/>
            <a:ext cx="6393872" cy="830997"/>
          </a:xfrm>
          <a:prstGeom prst="rect">
            <a:avLst/>
          </a:prstGeom>
          <a:noFill/>
        </p:spPr>
        <p:txBody>
          <a:bodyPr wrap="square">
            <a:spAutoFit/>
          </a:bodyPr>
          <a:lstStyle/>
          <a:p>
            <a:pPr algn="ctr"/>
            <a:r>
              <a:rPr lang="en-US" sz="2400" b="1" dirty="0">
                <a:solidFill>
                  <a:schemeClr val="accent1">
                    <a:lumMod val="75000"/>
                  </a:schemeClr>
                </a:solidFill>
                <a:effectLst>
                  <a:outerShdw blurRad="38100" dist="38100" dir="2700000" algn="tl">
                    <a:srgbClr val="000000">
                      <a:alpha val="43137"/>
                    </a:srgbClr>
                  </a:outerShdw>
                </a:effectLst>
                <a:latin typeface="Calisto MT" panose="02040603050505030304" pitchFamily="18" charset="0"/>
                <a:ea typeface="Bebas Neue Light" charset="0"/>
                <a:cs typeface="Bebas Neue Light" charset="0"/>
                <a:sym typeface="Bebas Neue" charset="0"/>
              </a:rPr>
              <a:t>FY24 Cost Sharing Capital Grants </a:t>
            </a:r>
          </a:p>
          <a:p>
            <a:pPr algn="ctr"/>
            <a:r>
              <a:rPr lang="en-US" sz="2400" b="1" dirty="0">
                <a:solidFill>
                  <a:schemeClr val="accent1">
                    <a:lumMod val="75000"/>
                  </a:schemeClr>
                </a:solidFill>
                <a:effectLst>
                  <a:outerShdw blurRad="38100" dist="38100" dir="2700000" algn="tl">
                    <a:srgbClr val="000000">
                      <a:alpha val="43137"/>
                    </a:srgbClr>
                  </a:outerShdw>
                </a:effectLst>
                <a:latin typeface="Calisto MT" panose="02040603050505030304" pitchFamily="18" charset="0"/>
                <a:ea typeface="Bebas Neue Light" charset="0"/>
                <a:cs typeface="Bebas Neue Light" charset="0"/>
                <a:sym typeface="Bebas Neue" charset="0"/>
              </a:rPr>
              <a:t>Information Session </a:t>
            </a:r>
          </a:p>
        </p:txBody>
      </p:sp>
    </p:spTree>
    <p:extLst>
      <p:ext uri="{BB962C8B-B14F-4D97-AF65-F5344CB8AC3E}">
        <p14:creationId xmlns:p14="http://schemas.microsoft.com/office/powerpoint/2010/main" val="3220498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Award Approval Process</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a:xfrm>
            <a:off x="447030" y="925104"/>
            <a:ext cx="6878337" cy="3564780"/>
          </a:xfrm>
        </p:spPr>
        <p:txBody>
          <a:bodyPr vert="horz" lIns="91440" tIns="45720" rIns="91440" bIns="45720" rtlCol="0" anchor="t">
            <a:noAutofit/>
          </a:bodyPr>
          <a:lstStyle/>
          <a:p>
            <a:pPr marL="342900" indent="-342900">
              <a:buFont typeface="+mj-lt"/>
              <a:buAutoNum type="arabicPeriod"/>
            </a:pPr>
            <a:r>
              <a:rPr lang="en-US" sz="1200" dirty="0">
                <a:latin typeface="Segoe UI"/>
                <a:cs typeface="Segoe UI"/>
              </a:rPr>
              <a:t>Recipients submitted proposal updates through SM Apply.</a:t>
            </a:r>
          </a:p>
          <a:p>
            <a:pPr marL="342900" indent="-342900">
              <a:buFont typeface="+mj-lt"/>
              <a:buAutoNum type="arabicPeriod"/>
            </a:pPr>
            <a:r>
              <a:rPr lang="en-US" sz="1200" dirty="0">
                <a:latin typeface="Segoe UI"/>
                <a:cs typeface="Segoe UI"/>
              </a:rPr>
              <a:t>OGM combined the proposal with other parts of the grant agreement into a single PDF Grant Agreement Package.</a:t>
            </a:r>
          </a:p>
          <a:p>
            <a:pPr marL="342900" indent="-342900">
              <a:buFont typeface="+mj-lt"/>
              <a:buAutoNum type="arabicPeriod"/>
            </a:pPr>
            <a:r>
              <a:rPr lang="en-US" sz="1200" dirty="0">
                <a:latin typeface="Segoe UI"/>
                <a:cs typeface="Segoe UI"/>
              </a:rPr>
              <a:t>OGM and DGS reviewed to ensure updates are in line with the awarded project scope.</a:t>
            </a:r>
          </a:p>
          <a:p>
            <a:pPr marL="342900" indent="-342900">
              <a:buFont typeface="+mj-lt"/>
              <a:buAutoNum type="arabicPeriod"/>
            </a:pPr>
            <a:r>
              <a:rPr lang="en-US" sz="1200" dirty="0">
                <a:latin typeface="Segoe UI"/>
                <a:cs typeface="Segoe UI"/>
              </a:rPr>
              <a:t>OGM emailed the Recipient the Grant Agreement Package for review and signature.</a:t>
            </a:r>
          </a:p>
          <a:p>
            <a:pPr marL="342900" indent="-342900">
              <a:buFont typeface="+mj-lt"/>
              <a:buAutoNum type="arabicPeriod"/>
            </a:pPr>
            <a:r>
              <a:rPr lang="en-US" sz="1200" b="1" dirty="0">
                <a:latin typeface="Segoe UI"/>
                <a:cs typeface="Segoe UI"/>
              </a:rPr>
              <a:t>The Recipient signed the Grant Agreement Package and uploaded it into SM Apply.</a:t>
            </a:r>
          </a:p>
          <a:p>
            <a:pPr marL="342900" indent="-342900">
              <a:buFont typeface="+mj-lt"/>
              <a:buAutoNum type="arabicPeriod"/>
            </a:pPr>
            <a:r>
              <a:rPr lang="en-US" sz="1200" dirty="0">
                <a:latin typeface="Segoe UI"/>
                <a:cs typeface="Segoe UI"/>
              </a:rPr>
              <a:t>OGM will transfer the Grant Agreement Package to the </a:t>
            </a:r>
            <a:r>
              <a:rPr lang="en-US" sz="1200" dirty="0">
                <a:solidFill>
                  <a:schemeClr val="accent6"/>
                </a:solidFill>
                <a:latin typeface="Segoe UI"/>
                <a:cs typeface="Segoe UI"/>
              </a:rPr>
              <a:t>Office of County Attorney (OCA) </a:t>
            </a:r>
            <a:r>
              <a:rPr lang="en-US" sz="1200" dirty="0">
                <a:latin typeface="Segoe UI"/>
                <a:cs typeface="Segoe UI"/>
              </a:rPr>
              <a:t>for review and signature.</a:t>
            </a:r>
          </a:p>
          <a:p>
            <a:pPr marL="342900" indent="-342900">
              <a:buFont typeface="+mj-lt"/>
              <a:buAutoNum type="arabicPeriod"/>
            </a:pPr>
            <a:r>
              <a:rPr lang="en-US" sz="1200" dirty="0">
                <a:latin typeface="Segoe UI"/>
                <a:cs typeface="Segoe UI"/>
              </a:rPr>
              <a:t>OGM will then transfer the OCA signed Grant Agreement Package to the </a:t>
            </a:r>
            <a:r>
              <a:rPr lang="en-US" sz="1200" dirty="0">
                <a:solidFill>
                  <a:schemeClr val="accent6"/>
                </a:solidFill>
                <a:latin typeface="Segoe UI"/>
                <a:cs typeface="Segoe UI"/>
              </a:rPr>
              <a:t>Chief Administrative Officer</a:t>
            </a:r>
            <a:r>
              <a:rPr lang="en-US" sz="1200" dirty="0">
                <a:latin typeface="Segoe UI"/>
                <a:cs typeface="Segoe UI"/>
              </a:rPr>
              <a:t>, or his designee, for review and signature.</a:t>
            </a:r>
          </a:p>
          <a:p>
            <a:pPr marL="342900" indent="-342900">
              <a:buFont typeface="+mj-lt"/>
              <a:buAutoNum type="arabicPeriod"/>
            </a:pPr>
            <a:r>
              <a:rPr lang="en-US" sz="1200" dirty="0">
                <a:latin typeface="Segoe UI"/>
                <a:cs typeface="Segoe UI"/>
              </a:rPr>
              <a:t>The fully signed Grant Agreement Package will be emailed back to the Recipient.</a:t>
            </a:r>
          </a:p>
          <a:p>
            <a:pPr marL="342900" indent="-342900">
              <a:buFont typeface="+mj-lt"/>
              <a:buAutoNum type="arabicPeriod"/>
            </a:pPr>
            <a:r>
              <a:rPr lang="en-US" sz="1200" dirty="0">
                <a:solidFill>
                  <a:schemeClr val="accent6"/>
                </a:solidFill>
                <a:latin typeface="Segoe UI"/>
                <a:cs typeface="Segoe UI"/>
              </a:rPr>
              <a:t>DGS</a:t>
            </a:r>
            <a:r>
              <a:rPr lang="en-US" sz="1200" dirty="0">
                <a:latin typeface="Segoe UI"/>
                <a:cs typeface="Segoe UI"/>
              </a:rPr>
              <a:t> will process a Direct Purchase Order (DPO) for the Grant Agreement through the </a:t>
            </a:r>
            <a:r>
              <a:rPr lang="en-US" sz="1200" dirty="0">
                <a:solidFill>
                  <a:schemeClr val="accent6"/>
                </a:solidFill>
                <a:latin typeface="Segoe UI"/>
                <a:cs typeface="Segoe UI"/>
              </a:rPr>
              <a:t>Department of Finance</a:t>
            </a:r>
            <a:r>
              <a:rPr lang="en-US" sz="1200" dirty="0">
                <a:latin typeface="Segoe UI"/>
                <a:cs typeface="Segoe UI"/>
              </a:rPr>
              <a:t>.</a:t>
            </a:r>
          </a:p>
          <a:p>
            <a:pPr marL="342900" indent="-342900">
              <a:buFont typeface="+mj-lt"/>
              <a:buAutoNum type="arabicPeriod"/>
            </a:pPr>
            <a:r>
              <a:rPr lang="en-US" sz="1200" dirty="0">
                <a:solidFill>
                  <a:schemeClr val="accent6"/>
                </a:solidFill>
                <a:latin typeface="Segoe UI"/>
                <a:cs typeface="Segoe UI"/>
              </a:rPr>
              <a:t>DGS</a:t>
            </a:r>
            <a:r>
              <a:rPr lang="en-US" sz="1200" dirty="0">
                <a:latin typeface="Segoe UI"/>
                <a:cs typeface="Segoe UI"/>
              </a:rPr>
              <a:t> will email a copy of the approved DPO to the Recipient.</a:t>
            </a:r>
          </a:p>
          <a:p>
            <a:pPr marL="0" indent="0" algn="ctr">
              <a:buNone/>
            </a:pPr>
            <a:r>
              <a:rPr lang="en-US" sz="1200" b="1" i="1" dirty="0">
                <a:latin typeface="Segoe UI"/>
                <a:cs typeface="Segoe UI"/>
              </a:rPr>
              <a:t>If any stakeholder finds an issue that requires changes, then it is back to Step #1</a:t>
            </a:r>
          </a:p>
        </p:txBody>
      </p:sp>
    </p:spTree>
    <p:extLst>
      <p:ext uri="{BB962C8B-B14F-4D97-AF65-F5344CB8AC3E}">
        <p14:creationId xmlns:p14="http://schemas.microsoft.com/office/powerpoint/2010/main" val="1237186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Overview of Grant Agreement</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 name="Content Placeholder 10">
            <a:extLst>
              <a:ext uri="{FF2B5EF4-FFF2-40B4-BE49-F238E27FC236}">
                <a16:creationId xmlns:a16="http://schemas.microsoft.com/office/drawing/2014/main" id="{7D301FAB-DF14-8F13-026D-18EEA6EF2061}"/>
              </a:ext>
            </a:extLst>
          </p:cNvPr>
          <p:cNvSpPr txBox="1">
            <a:spLocks/>
          </p:cNvSpPr>
          <p:nvPr/>
        </p:nvSpPr>
        <p:spPr>
          <a:xfrm>
            <a:off x="359709" y="925104"/>
            <a:ext cx="6983200" cy="1057381"/>
          </a:xfrm>
          <a:prstGeom prst="rect">
            <a:avLst/>
          </a:prstGeom>
        </p:spPr>
        <p:txBody>
          <a:bodyPr vert="horz" lIns="91440" tIns="45720" rIns="91440" bIns="45720" rtlCol="0" anchor="t">
            <a:normAutofit/>
          </a:bodyPr>
          <a:lst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a:lnSpc>
                <a:spcPct val="120000"/>
              </a:lnSpc>
              <a:spcBef>
                <a:spcPts val="0"/>
              </a:spcBef>
            </a:pPr>
            <a:endParaRPr lang="en-US" sz="1400" u="sng"/>
          </a:p>
        </p:txBody>
      </p:sp>
      <p:graphicFrame>
        <p:nvGraphicFramePr>
          <p:cNvPr id="32" name="Content Placeholder 4">
            <a:extLst>
              <a:ext uri="{FF2B5EF4-FFF2-40B4-BE49-F238E27FC236}">
                <a16:creationId xmlns:a16="http://schemas.microsoft.com/office/drawing/2014/main" id="{DBDC9041-7C96-0737-121A-4463B3975F4F}"/>
              </a:ext>
            </a:extLst>
          </p:cNvPr>
          <p:cNvGraphicFramePr>
            <a:graphicFrameLocks noGrp="1"/>
          </p:cNvGraphicFramePr>
          <p:nvPr>
            <p:ph idx="1"/>
            <p:extLst>
              <p:ext uri="{D42A27DB-BD31-4B8C-83A1-F6EECF244321}">
                <p14:modId xmlns:p14="http://schemas.microsoft.com/office/powerpoint/2010/main" val="3641176030"/>
              </p:ext>
            </p:extLst>
          </p:nvPr>
        </p:nvGraphicFramePr>
        <p:xfrm>
          <a:off x="527517" y="1075109"/>
          <a:ext cx="6703695" cy="3112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38672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888684" y="687071"/>
            <a:ext cx="5995034" cy="610420"/>
          </a:xfrm>
          <a:prstGeom prst="rect">
            <a:avLst/>
          </a:prstGeom>
          <a:noFill/>
          <a:ln>
            <a:noFill/>
          </a:ln>
        </p:spPr>
        <p:txBody>
          <a:bodyPr lIns="0" tIns="0" rIns="0" bIns="0" anchor="ctr"/>
          <a:lstStyle/>
          <a:p>
            <a:pPr algn="ctr">
              <a:lnSpc>
                <a:spcPct val="70000"/>
              </a:lnSpc>
            </a:pPr>
            <a:r>
              <a:rPr lang="en-US" sz="306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Data Elements (1 of 4)</a:t>
            </a:r>
          </a:p>
        </p:txBody>
      </p:sp>
      <p:sp>
        <p:nvSpPr>
          <p:cNvPr id="22" name="Line 13"/>
          <p:cNvSpPr>
            <a:spLocks noChangeShapeType="1"/>
          </p:cNvSpPr>
          <p:nvPr/>
        </p:nvSpPr>
        <p:spPr bwMode="auto">
          <a:xfrm>
            <a:off x="605346" y="1172101"/>
            <a:ext cx="419248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30"/>
          </a:p>
        </p:txBody>
      </p:sp>
      <p:sp>
        <p:nvSpPr>
          <p:cNvPr id="3" name="Content Placeholder 10">
            <a:extLst>
              <a:ext uri="{FF2B5EF4-FFF2-40B4-BE49-F238E27FC236}">
                <a16:creationId xmlns:a16="http://schemas.microsoft.com/office/drawing/2014/main" id="{7D301FAB-DF14-8F13-026D-18EEA6EF2061}"/>
              </a:ext>
            </a:extLst>
          </p:cNvPr>
          <p:cNvSpPr txBox="1">
            <a:spLocks/>
          </p:cNvSpPr>
          <p:nvPr/>
        </p:nvSpPr>
        <p:spPr>
          <a:xfrm>
            <a:off x="888683" y="1172102"/>
            <a:ext cx="5935720" cy="898774"/>
          </a:xfrm>
          <a:prstGeom prst="rect">
            <a:avLst/>
          </a:prstGeom>
        </p:spPr>
        <p:txBody>
          <a:bodyPr vert="horz" lIns="77724" tIns="38862" rIns="77724" bIns="38862" rtlCol="0" anchor="t">
            <a:normAutofit/>
          </a:bodyPr>
          <a:lst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a:lnSpc>
                <a:spcPct val="120000"/>
              </a:lnSpc>
              <a:spcBef>
                <a:spcPts val="0"/>
              </a:spcBef>
            </a:pPr>
            <a:endParaRPr lang="en-US" sz="1190" u="sng"/>
          </a:p>
        </p:txBody>
      </p:sp>
      <p:sp>
        <p:nvSpPr>
          <p:cNvPr id="5" name="Content Placeholder 4">
            <a:extLst>
              <a:ext uri="{FF2B5EF4-FFF2-40B4-BE49-F238E27FC236}">
                <a16:creationId xmlns:a16="http://schemas.microsoft.com/office/drawing/2014/main" id="{35E5D076-69DB-20B0-4C5E-144D8C8CA9BE}"/>
              </a:ext>
            </a:extLst>
          </p:cNvPr>
          <p:cNvSpPr>
            <a:spLocks noGrp="1"/>
          </p:cNvSpPr>
          <p:nvPr>
            <p:ph idx="1"/>
          </p:nvPr>
        </p:nvSpPr>
        <p:spPr/>
        <p:txBody>
          <a:bodyPr>
            <a:normAutofit/>
          </a:bodyPr>
          <a:lstStyle/>
          <a:p>
            <a:pPr marL="291458" indent="-291458">
              <a:lnSpc>
                <a:spcPct val="100000"/>
              </a:lnSpc>
              <a:spcBef>
                <a:spcPts val="0"/>
              </a:spcBef>
              <a:buFont typeface="+mj-lt"/>
              <a:buAutoNum type="arabicPeriod"/>
            </a:pPr>
            <a:r>
              <a:rPr lang="en-US" sz="1530" b="1" dirty="0">
                <a:latin typeface="Segoe UI" panose="020B0502040204020203" pitchFamily="34" charset="0"/>
                <a:cs typeface="Segoe UI" panose="020B0502040204020203" pitchFamily="34" charset="0"/>
              </a:rPr>
              <a:t>Grant Agreement Award Amount – </a:t>
            </a:r>
            <a:r>
              <a:rPr lang="en-US" sz="1530" dirty="0">
                <a:latin typeface="Segoe UI" panose="020B0502040204020203" pitchFamily="34" charset="0"/>
                <a:cs typeface="Segoe UI" panose="020B0502040204020203" pitchFamily="34" charset="0"/>
              </a:rPr>
              <a:t>Defines the amount awarded</a:t>
            </a:r>
          </a:p>
          <a:p>
            <a:pPr marL="291458" indent="-291458">
              <a:lnSpc>
                <a:spcPct val="100000"/>
              </a:lnSpc>
              <a:spcBef>
                <a:spcPts val="0"/>
              </a:spcBef>
              <a:buFont typeface="+mj-lt"/>
              <a:buAutoNum type="arabicPeriod"/>
            </a:pPr>
            <a:r>
              <a:rPr lang="en-US" sz="1530" b="1" dirty="0">
                <a:latin typeface="Segoe UI" panose="020B0502040204020203" pitchFamily="34" charset="0"/>
                <a:cs typeface="Segoe UI" panose="020B0502040204020203" pitchFamily="34" charset="0"/>
              </a:rPr>
              <a:t>Grant Agreement Scope – </a:t>
            </a:r>
            <a:r>
              <a:rPr lang="en-US" sz="1530" dirty="0">
                <a:latin typeface="Segoe UI" panose="020B0502040204020203" pitchFamily="34" charset="0"/>
                <a:cs typeface="Segoe UI" panose="020B0502040204020203" pitchFamily="34" charset="0"/>
              </a:rPr>
              <a:t>Summarizes and defines the broad scope of the Grant Agreement</a:t>
            </a:r>
          </a:p>
          <a:p>
            <a:pPr marL="291458" indent="-291458">
              <a:lnSpc>
                <a:spcPct val="100000"/>
              </a:lnSpc>
              <a:spcBef>
                <a:spcPts val="0"/>
              </a:spcBef>
              <a:buFont typeface="+mj-lt"/>
              <a:buAutoNum type="arabicPeriod"/>
            </a:pPr>
            <a:r>
              <a:rPr lang="en-US" sz="1530" b="1" dirty="0">
                <a:latin typeface="Segoe UI" panose="020B0502040204020203" pitchFamily="34" charset="0"/>
                <a:cs typeface="Segoe UI" panose="020B0502040204020203" pitchFamily="34" charset="0"/>
              </a:rPr>
              <a:t>Chief Administrative Officer (CAO) – </a:t>
            </a:r>
            <a:r>
              <a:rPr lang="en-US" sz="1530" dirty="0">
                <a:latin typeface="Segoe UI" panose="020B0502040204020203" pitchFamily="34" charset="0"/>
                <a:cs typeface="Segoe UI" panose="020B0502040204020203" pitchFamily="34" charset="0"/>
              </a:rPr>
              <a:t>Affirms role and authority of CAO, or their designee, over grant agreements</a:t>
            </a:r>
          </a:p>
          <a:p>
            <a:pPr marL="291458" indent="-291458">
              <a:lnSpc>
                <a:spcPct val="100000"/>
              </a:lnSpc>
              <a:spcBef>
                <a:spcPts val="0"/>
              </a:spcBef>
              <a:buFont typeface="+mj-lt"/>
              <a:buAutoNum type="arabicPeriod"/>
            </a:pPr>
            <a:r>
              <a:rPr lang="en-US" sz="1530" b="1" dirty="0">
                <a:latin typeface="Segoe UI" panose="020B0502040204020203" pitchFamily="34" charset="0"/>
                <a:cs typeface="Segoe UI" panose="020B0502040204020203" pitchFamily="34" charset="0"/>
              </a:rPr>
              <a:t>Grant Monitor and Administrator – </a:t>
            </a:r>
            <a:r>
              <a:rPr lang="en-US" sz="1530" dirty="0">
                <a:latin typeface="Segoe UI" panose="020B0502040204020203" pitchFamily="34" charset="0"/>
                <a:cs typeface="Segoe UI" panose="020B0502040204020203" pitchFamily="34" charset="0"/>
              </a:rPr>
              <a:t>Defines roles of Grantor representatives listed in the Cover Sheet</a:t>
            </a:r>
            <a:endParaRPr lang="en-US" sz="1530" b="1" dirty="0">
              <a:latin typeface="Segoe UI" panose="020B0502040204020203" pitchFamily="34" charset="0"/>
              <a:cs typeface="Segoe UI" panose="020B0502040204020203" pitchFamily="34" charset="0"/>
            </a:endParaRPr>
          </a:p>
          <a:p>
            <a:pPr marL="291458" indent="-291458">
              <a:lnSpc>
                <a:spcPct val="100000"/>
              </a:lnSpc>
              <a:spcBef>
                <a:spcPts val="0"/>
              </a:spcBef>
              <a:buFont typeface="+mj-lt"/>
              <a:buAutoNum type="arabicPeriod"/>
            </a:pPr>
            <a:r>
              <a:rPr lang="en-US" sz="1530" b="1" dirty="0">
                <a:latin typeface="Segoe UI" panose="020B0502040204020203" pitchFamily="34" charset="0"/>
                <a:cs typeface="Segoe UI" panose="020B0502040204020203" pitchFamily="34" charset="0"/>
              </a:rPr>
              <a:t>Payment Method and Schedule – </a:t>
            </a:r>
            <a:r>
              <a:rPr lang="en-US" sz="1530" dirty="0">
                <a:latin typeface="Segoe UI" panose="020B0502040204020203" pitchFamily="34" charset="0"/>
                <a:cs typeface="Segoe UI" panose="020B0502040204020203" pitchFamily="34" charset="0"/>
              </a:rPr>
              <a:t>Defines process, requirements, and expected timelines for grant payments</a:t>
            </a:r>
            <a:endParaRPr lang="en-US" sz="1530" b="1" dirty="0">
              <a:latin typeface="Segoe UI" panose="020B0502040204020203" pitchFamily="34" charset="0"/>
              <a:cs typeface="Segoe UI" panose="020B0502040204020203" pitchFamily="34" charset="0"/>
            </a:endParaRPr>
          </a:p>
          <a:p>
            <a:pPr marL="291458" indent="-291458">
              <a:lnSpc>
                <a:spcPct val="100000"/>
              </a:lnSpc>
              <a:spcBef>
                <a:spcPts val="0"/>
              </a:spcBef>
              <a:buFont typeface="+mj-lt"/>
              <a:buAutoNum type="arabicPeriod"/>
            </a:pPr>
            <a:r>
              <a:rPr lang="en-US" sz="1530" b="1" dirty="0">
                <a:latin typeface="Segoe UI" panose="020B0502040204020203" pitchFamily="34" charset="0"/>
                <a:cs typeface="Segoe UI" panose="020B0502040204020203" pitchFamily="34" charset="0"/>
              </a:rPr>
              <a:t>Grant Agreement Compliance – </a:t>
            </a:r>
            <a:r>
              <a:rPr lang="en-US" sz="1530" dirty="0">
                <a:latin typeface="Segoe UI" panose="020B0502040204020203" pitchFamily="34" charset="0"/>
                <a:cs typeface="Segoe UI" panose="020B0502040204020203" pitchFamily="34" charset="0"/>
              </a:rPr>
              <a:t>Notes that both parties agree to follow the terms of the Grant Agreement</a:t>
            </a:r>
          </a:p>
          <a:p>
            <a:pPr lvl="1">
              <a:lnSpc>
                <a:spcPct val="120000"/>
              </a:lnSpc>
              <a:spcBef>
                <a:spcPts val="0"/>
              </a:spcBef>
            </a:pPr>
            <a:endParaRPr lang="en-US" sz="1313"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37999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888684" y="687071"/>
            <a:ext cx="5995034" cy="610420"/>
          </a:xfrm>
          <a:prstGeom prst="rect">
            <a:avLst/>
          </a:prstGeom>
          <a:noFill/>
          <a:ln>
            <a:noFill/>
          </a:ln>
        </p:spPr>
        <p:txBody>
          <a:bodyPr lIns="0" tIns="0" rIns="0" bIns="0" anchor="ctr"/>
          <a:lstStyle/>
          <a:p>
            <a:pPr algn="ctr">
              <a:lnSpc>
                <a:spcPct val="70000"/>
              </a:lnSpc>
            </a:pPr>
            <a:r>
              <a:rPr lang="en-US" sz="306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Data Elements (2 of 4)</a:t>
            </a:r>
          </a:p>
        </p:txBody>
      </p:sp>
      <p:sp>
        <p:nvSpPr>
          <p:cNvPr id="22" name="Line 13"/>
          <p:cNvSpPr>
            <a:spLocks noChangeShapeType="1"/>
          </p:cNvSpPr>
          <p:nvPr/>
        </p:nvSpPr>
        <p:spPr bwMode="auto">
          <a:xfrm>
            <a:off x="605346" y="1172101"/>
            <a:ext cx="419248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30"/>
          </a:p>
        </p:txBody>
      </p:sp>
      <p:sp>
        <p:nvSpPr>
          <p:cNvPr id="3" name="Content Placeholder 10">
            <a:extLst>
              <a:ext uri="{FF2B5EF4-FFF2-40B4-BE49-F238E27FC236}">
                <a16:creationId xmlns:a16="http://schemas.microsoft.com/office/drawing/2014/main" id="{7D301FAB-DF14-8F13-026D-18EEA6EF2061}"/>
              </a:ext>
            </a:extLst>
          </p:cNvPr>
          <p:cNvSpPr txBox="1">
            <a:spLocks/>
          </p:cNvSpPr>
          <p:nvPr/>
        </p:nvSpPr>
        <p:spPr>
          <a:xfrm>
            <a:off x="888683" y="1172102"/>
            <a:ext cx="5935720" cy="898774"/>
          </a:xfrm>
          <a:prstGeom prst="rect">
            <a:avLst/>
          </a:prstGeom>
        </p:spPr>
        <p:txBody>
          <a:bodyPr vert="horz" lIns="77724" tIns="38862" rIns="77724" bIns="38862" rtlCol="0" anchor="t">
            <a:normAutofit/>
          </a:bodyPr>
          <a:lst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a:lnSpc>
                <a:spcPct val="120000"/>
              </a:lnSpc>
              <a:spcBef>
                <a:spcPts val="0"/>
              </a:spcBef>
            </a:pPr>
            <a:endParaRPr lang="en-US" sz="1190" u="sng"/>
          </a:p>
        </p:txBody>
      </p:sp>
      <p:sp>
        <p:nvSpPr>
          <p:cNvPr id="5" name="Content Placeholder 4">
            <a:extLst>
              <a:ext uri="{FF2B5EF4-FFF2-40B4-BE49-F238E27FC236}">
                <a16:creationId xmlns:a16="http://schemas.microsoft.com/office/drawing/2014/main" id="{35E5D076-69DB-20B0-4C5E-144D8C8CA9BE}"/>
              </a:ext>
            </a:extLst>
          </p:cNvPr>
          <p:cNvSpPr>
            <a:spLocks noGrp="1"/>
          </p:cNvSpPr>
          <p:nvPr>
            <p:ph idx="1"/>
          </p:nvPr>
        </p:nvSpPr>
        <p:spPr>
          <a:xfrm>
            <a:off x="534353" y="1369219"/>
            <a:ext cx="6898611" cy="3263504"/>
          </a:xfrm>
        </p:spPr>
        <p:txBody>
          <a:bodyPr>
            <a:normAutofit/>
          </a:bodyPr>
          <a:lstStyle/>
          <a:p>
            <a:pPr marL="291458" indent="-291458">
              <a:lnSpc>
                <a:spcPct val="100000"/>
              </a:lnSpc>
              <a:spcBef>
                <a:spcPts val="0"/>
              </a:spcBef>
              <a:buFont typeface="+mj-lt"/>
              <a:buAutoNum type="arabicPeriod" startAt="7"/>
            </a:pPr>
            <a:r>
              <a:rPr lang="en-US" sz="1530" b="1" dirty="0">
                <a:latin typeface="Segoe UI" panose="020B0502040204020203" pitchFamily="34" charset="0"/>
                <a:cs typeface="Segoe UI" panose="020B0502040204020203" pitchFamily="34" charset="0"/>
              </a:rPr>
              <a:t>Authorized Budget – </a:t>
            </a:r>
            <a:r>
              <a:rPr lang="en-US" sz="1530" dirty="0">
                <a:latin typeface="Segoe UI" panose="020B0502040204020203" pitchFamily="34" charset="0"/>
                <a:cs typeface="Segoe UI" panose="020B0502040204020203" pitchFamily="34" charset="0"/>
              </a:rPr>
              <a:t>Specifies the budget that will bind approved spending under the Grant Agreement</a:t>
            </a:r>
          </a:p>
          <a:p>
            <a:pPr marL="291458" indent="-291458">
              <a:lnSpc>
                <a:spcPct val="100000"/>
              </a:lnSpc>
              <a:spcBef>
                <a:spcPts val="0"/>
              </a:spcBef>
              <a:buFont typeface="+mj-lt"/>
              <a:buAutoNum type="arabicPeriod" startAt="7"/>
            </a:pPr>
            <a:r>
              <a:rPr lang="en-US" sz="1530" b="1" dirty="0">
                <a:latin typeface="Segoe UI" panose="020B0502040204020203" pitchFamily="34" charset="0"/>
                <a:cs typeface="Segoe UI" panose="020B0502040204020203" pitchFamily="34" charset="0"/>
              </a:rPr>
              <a:t>Allowable Costs – </a:t>
            </a:r>
            <a:r>
              <a:rPr lang="en-US" sz="1530" dirty="0">
                <a:latin typeface="Segoe UI" panose="020B0502040204020203" pitchFamily="34" charset="0"/>
                <a:cs typeface="Segoe UI" panose="020B0502040204020203" pitchFamily="34" charset="0"/>
              </a:rPr>
              <a:t>Defines criteria of how costs will be considered allowable</a:t>
            </a:r>
          </a:p>
          <a:p>
            <a:pPr marL="291458" indent="-291458">
              <a:lnSpc>
                <a:spcPct val="100000"/>
              </a:lnSpc>
              <a:spcBef>
                <a:spcPts val="0"/>
              </a:spcBef>
              <a:buFont typeface="+mj-lt"/>
              <a:buAutoNum type="arabicPeriod" startAt="7"/>
            </a:pPr>
            <a:r>
              <a:rPr lang="en-US" sz="1530" b="1" dirty="0">
                <a:latin typeface="Segoe UI" panose="020B0502040204020203" pitchFamily="34" charset="0"/>
                <a:cs typeface="Segoe UI" panose="020B0502040204020203" pitchFamily="34" charset="0"/>
              </a:rPr>
              <a:t>Amendment of Grant Agreement Budget – </a:t>
            </a:r>
            <a:r>
              <a:rPr lang="en-US" sz="1530" dirty="0">
                <a:latin typeface="Segoe UI" panose="020B0502040204020203" pitchFamily="34" charset="0"/>
                <a:cs typeface="Segoe UI" panose="020B0502040204020203" pitchFamily="34" charset="0"/>
              </a:rPr>
              <a:t>Defines budget intent, standards for needing an amendment, process for seeking amendments, notes a 10% flexibility without amendment, and notes that the County will not provide or reimburse spending outside of the approved budget</a:t>
            </a:r>
          </a:p>
          <a:p>
            <a:pPr marL="291458" indent="-291458">
              <a:lnSpc>
                <a:spcPct val="100000"/>
              </a:lnSpc>
              <a:spcBef>
                <a:spcPts val="0"/>
              </a:spcBef>
              <a:buFont typeface="+mj-lt"/>
              <a:buAutoNum type="arabicPeriod" startAt="7"/>
            </a:pPr>
            <a:r>
              <a:rPr lang="en-US" sz="1530" b="1" dirty="0">
                <a:latin typeface="Segoe UI" panose="020B0502040204020203" pitchFamily="34" charset="0"/>
                <a:cs typeface="Segoe UI" panose="020B0502040204020203" pitchFamily="34" charset="0"/>
              </a:rPr>
              <a:t>Term – </a:t>
            </a:r>
            <a:r>
              <a:rPr lang="en-US" sz="1530" dirty="0">
                <a:latin typeface="Segoe UI" panose="020B0502040204020203" pitchFamily="34" charset="0"/>
                <a:cs typeface="Segoe UI" panose="020B0502040204020203" pitchFamily="34" charset="0"/>
              </a:rPr>
              <a:t>Defines the length of time that the grant agreement must be completed by and the process for seeking extension via an amendment</a:t>
            </a:r>
            <a:endParaRPr lang="en-US" sz="1530" b="1" dirty="0">
              <a:latin typeface="Segoe UI" panose="020B0502040204020203" pitchFamily="34" charset="0"/>
              <a:cs typeface="Segoe UI" panose="020B0502040204020203" pitchFamily="34" charset="0"/>
            </a:endParaRPr>
          </a:p>
          <a:p>
            <a:pPr marL="291458" indent="-291458">
              <a:lnSpc>
                <a:spcPct val="100000"/>
              </a:lnSpc>
              <a:spcBef>
                <a:spcPts val="0"/>
              </a:spcBef>
              <a:buFont typeface="+mj-lt"/>
              <a:buAutoNum type="arabicPeriod" startAt="7"/>
            </a:pPr>
            <a:r>
              <a:rPr lang="en-US" sz="1530" b="1" dirty="0">
                <a:latin typeface="Segoe UI" panose="020B0502040204020203" pitchFamily="34" charset="0"/>
                <a:cs typeface="Segoe UI" panose="020B0502040204020203" pitchFamily="34" charset="0"/>
              </a:rPr>
              <a:t> Amendment – </a:t>
            </a:r>
            <a:r>
              <a:rPr lang="en-US" sz="1530" dirty="0">
                <a:latin typeface="Segoe UI" panose="020B0502040204020203" pitchFamily="34" charset="0"/>
                <a:cs typeface="Segoe UI" panose="020B0502040204020203" pitchFamily="34" charset="0"/>
              </a:rPr>
              <a:t>Requires all amendments to be mutually approved</a:t>
            </a:r>
            <a:endParaRPr lang="en-US" sz="1530" b="1" dirty="0">
              <a:latin typeface="Segoe UI" panose="020B0502040204020203" pitchFamily="34" charset="0"/>
              <a:cs typeface="Segoe UI" panose="020B0502040204020203" pitchFamily="34" charset="0"/>
            </a:endParaRPr>
          </a:p>
          <a:p>
            <a:pPr marL="291458" indent="-291458">
              <a:lnSpc>
                <a:spcPct val="100000"/>
              </a:lnSpc>
              <a:spcBef>
                <a:spcPts val="0"/>
              </a:spcBef>
              <a:buFont typeface="+mj-lt"/>
              <a:buAutoNum type="arabicPeriod" startAt="7"/>
            </a:pPr>
            <a:r>
              <a:rPr lang="en-US" sz="1530" b="1" dirty="0">
                <a:latin typeface="Segoe UI" panose="020B0502040204020203" pitchFamily="34" charset="0"/>
                <a:cs typeface="Segoe UI" panose="020B0502040204020203" pitchFamily="34" charset="0"/>
              </a:rPr>
              <a:t> Non-Liability </a:t>
            </a:r>
            <a:r>
              <a:rPr lang="en-US" sz="1530" b="1" dirty="0">
                <a:solidFill>
                  <a:srgbClr val="323232"/>
                </a:solidFill>
                <a:latin typeface="Open Sans" panose="020B0606030504020204" pitchFamily="34" charset="0"/>
              </a:rPr>
              <a:t>– </a:t>
            </a:r>
            <a:r>
              <a:rPr lang="en-US" sz="1530" dirty="0">
                <a:latin typeface="Segoe UI" panose="020B0502040204020203" pitchFamily="34" charset="0"/>
                <a:cs typeface="Segoe UI" panose="020B0502040204020203" pitchFamily="34" charset="0"/>
              </a:rPr>
              <a:t>Removes liability from the County for grant implementation</a:t>
            </a:r>
          </a:p>
          <a:p>
            <a:pPr lvl="1">
              <a:lnSpc>
                <a:spcPct val="120000"/>
              </a:lnSpc>
              <a:spcBef>
                <a:spcPts val="0"/>
              </a:spcBef>
            </a:pPr>
            <a:endParaRPr lang="en-US" sz="1313"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46789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888684" y="687071"/>
            <a:ext cx="5995034" cy="610420"/>
          </a:xfrm>
          <a:prstGeom prst="rect">
            <a:avLst/>
          </a:prstGeom>
          <a:noFill/>
          <a:ln>
            <a:noFill/>
          </a:ln>
        </p:spPr>
        <p:txBody>
          <a:bodyPr lIns="0" tIns="0" rIns="0" bIns="0" anchor="ctr"/>
          <a:lstStyle/>
          <a:p>
            <a:pPr algn="ctr">
              <a:lnSpc>
                <a:spcPct val="70000"/>
              </a:lnSpc>
            </a:pPr>
            <a:r>
              <a:rPr lang="en-US" sz="306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Data Elements (3 of 4)</a:t>
            </a:r>
          </a:p>
        </p:txBody>
      </p:sp>
      <p:sp>
        <p:nvSpPr>
          <p:cNvPr id="22" name="Line 13"/>
          <p:cNvSpPr>
            <a:spLocks noChangeShapeType="1"/>
          </p:cNvSpPr>
          <p:nvPr/>
        </p:nvSpPr>
        <p:spPr bwMode="auto">
          <a:xfrm>
            <a:off x="605346" y="1172101"/>
            <a:ext cx="419248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30"/>
          </a:p>
        </p:txBody>
      </p:sp>
      <p:sp>
        <p:nvSpPr>
          <p:cNvPr id="5" name="Content Placeholder 4">
            <a:extLst>
              <a:ext uri="{FF2B5EF4-FFF2-40B4-BE49-F238E27FC236}">
                <a16:creationId xmlns:a16="http://schemas.microsoft.com/office/drawing/2014/main" id="{35E5D076-69DB-20B0-4C5E-144D8C8CA9BE}"/>
              </a:ext>
            </a:extLst>
          </p:cNvPr>
          <p:cNvSpPr>
            <a:spLocks noGrp="1"/>
          </p:cNvSpPr>
          <p:nvPr>
            <p:ph idx="1"/>
          </p:nvPr>
        </p:nvSpPr>
        <p:spPr>
          <a:xfrm>
            <a:off x="534353" y="1369219"/>
            <a:ext cx="6898611" cy="3263504"/>
          </a:xfrm>
        </p:spPr>
        <p:txBody>
          <a:bodyPr vert="horz" lIns="91440" tIns="45720" rIns="91440" bIns="45720" rtlCol="0" anchor="t">
            <a:normAutofit/>
          </a:bodyPr>
          <a:lstStyle/>
          <a:p>
            <a:pPr marL="342900" indent="-342900">
              <a:lnSpc>
                <a:spcPct val="100000"/>
              </a:lnSpc>
              <a:spcBef>
                <a:spcPts val="0"/>
              </a:spcBef>
              <a:buAutoNum type="arabicPeriod" startAt="13"/>
            </a:pPr>
            <a:r>
              <a:rPr lang="en-US" sz="1530" b="1" dirty="0">
                <a:latin typeface="Segoe UI" panose="020B0502040204020203" pitchFamily="34" charset="0"/>
                <a:cs typeface="Segoe UI" panose="020B0502040204020203" pitchFamily="34" charset="0"/>
              </a:rPr>
              <a:t>Notices – </a:t>
            </a:r>
            <a:r>
              <a:rPr lang="en-US" sz="1530" dirty="0">
                <a:latin typeface="Segoe UI" panose="020B0502040204020203" pitchFamily="34" charset="0"/>
                <a:cs typeface="Segoe UI" panose="020B0502040204020203" pitchFamily="34" charset="0"/>
              </a:rPr>
              <a:t>Defines addresses and effect of written notices for both parties</a:t>
            </a:r>
            <a:endParaRPr lang="en-US" dirty="0">
              <a:cs typeface="Calibri" panose="020F0502020204030204"/>
            </a:endParaRPr>
          </a:p>
          <a:p>
            <a:pPr marL="290830" indent="-290830">
              <a:lnSpc>
                <a:spcPct val="100000"/>
              </a:lnSpc>
              <a:spcBef>
                <a:spcPts val="0"/>
              </a:spcBef>
              <a:buFont typeface="+mj-lt"/>
              <a:buAutoNum type="arabicPeriod" startAt="13"/>
            </a:pPr>
            <a:r>
              <a:rPr lang="en-US" sz="1530" b="1" dirty="0">
                <a:latin typeface="Segoe UI" panose="020B0502040204020203" pitchFamily="34" charset="0"/>
                <a:cs typeface="Segoe UI" panose="020B0502040204020203" pitchFamily="34" charset="0"/>
              </a:rPr>
              <a:t> Refunds – </a:t>
            </a:r>
            <a:r>
              <a:rPr lang="en-US" sz="1530" dirty="0">
                <a:latin typeface="Segoe UI" panose="020B0502040204020203" pitchFamily="34" charset="0"/>
                <a:cs typeface="Segoe UI" panose="020B0502040204020203" pitchFamily="34" charset="0"/>
              </a:rPr>
              <a:t>Defines terms of when distributed grant funds need to be returned to the County</a:t>
            </a:r>
          </a:p>
          <a:p>
            <a:pPr marL="290830" indent="-290830">
              <a:lnSpc>
                <a:spcPct val="100000"/>
              </a:lnSpc>
              <a:spcBef>
                <a:spcPts val="0"/>
              </a:spcBef>
              <a:buFont typeface="+mj-lt"/>
              <a:buAutoNum type="arabicPeriod" startAt="13"/>
            </a:pPr>
            <a:r>
              <a:rPr lang="en-US" sz="1530" b="1" dirty="0">
                <a:latin typeface="Segoe UI" panose="020B0502040204020203" pitchFamily="34" charset="0"/>
                <a:cs typeface="Segoe UI" panose="020B0502040204020203" pitchFamily="34" charset="0"/>
              </a:rPr>
              <a:t> Termination – </a:t>
            </a:r>
            <a:r>
              <a:rPr lang="en-US" sz="1530" dirty="0">
                <a:latin typeface="Segoe UI" panose="020B0502040204020203" pitchFamily="34" charset="0"/>
                <a:cs typeface="Segoe UI" panose="020B0502040204020203" pitchFamily="34" charset="0"/>
              </a:rPr>
              <a:t>Defines timeline, process, and requirements related to the termination of a grant agreement by the County</a:t>
            </a:r>
          </a:p>
          <a:p>
            <a:pPr marL="290830" indent="-290830">
              <a:lnSpc>
                <a:spcPct val="100000"/>
              </a:lnSpc>
              <a:spcBef>
                <a:spcPts val="0"/>
              </a:spcBef>
              <a:buFont typeface="+mj-lt"/>
              <a:buAutoNum type="arabicPeriod" startAt="13"/>
            </a:pPr>
            <a:r>
              <a:rPr lang="en-US" sz="1530" b="1" dirty="0">
                <a:latin typeface="Segoe UI" panose="020B0502040204020203" pitchFamily="34" charset="0"/>
                <a:cs typeface="Segoe UI" panose="020B0502040204020203" pitchFamily="34" charset="0"/>
              </a:rPr>
              <a:t> Audit and Records – </a:t>
            </a:r>
            <a:r>
              <a:rPr lang="en-US" sz="1530" dirty="0">
                <a:latin typeface="Segoe UI" panose="020B0502040204020203" pitchFamily="34" charset="0"/>
                <a:cs typeface="Segoe UI" panose="020B0502040204020203" pitchFamily="34" charset="0"/>
              </a:rPr>
              <a:t>Sets requirements for maintaining proper financial documentation, term that these must be maintained, and provides the County the right to audit grant agreement related records at will</a:t>
            </a:r>
            <a:endParaRPr lang="en-US" sz="1530" b="1" dirty="0">
              <a:latin typeface="Segoe UI" panose="020B0502040204020203" pitchFamily="34" charset="0"/>
              <a:cs typeface="Segoe UI" panose="020B0502040204020203" pitchFamily="34" charset="0"/>
            </a:endParaRPr>
          </a:p>
          <a:p>
            <a:pPr marL="290830" indent="-290830">
              <a:lnSpc>
                <a:spcPct val="100000"/>
              </a:lnSpc>
              <a:spcBef>
                <a:spcPts val="0"/>
              </a:spcBef>
              <a:buFont typeface="+mj-lt"/>
              <a:buAutoNum type="arabicPeriod" startAt="13"/>
            </a:pPr>
            <a:r>
              <a:rPr lang="en-US" sz="1530" b="1" dirty="0">
                <a:latin typeface="Segoe UI" panose="020B0502040204020203" pitchFamily="34" charset="0"/>
                <a:cs typeface="Segoe UI" panose="020B0502040204020203" pitchFamily="34" charset="0"/>
              </a:rPr>
              <a:t> Right of Visitation and Inspection – </a:t>
            </a:r>
            <a:r>
              <a:rPr lang="en-US" sz="1530" dirty="0">
                <a:latin typeface="Segoe UI" panose="020B0502040204020203" pitchFamily="34" charset="0"/>
                <a:cs typeface="Segoe UI" panose="020B0502040204020203" pitchFamily="34" charset="0"/>
              </a:rPr>
              <a:t>Provides the County the right to inspect in-person grant agreement funded activities and related records</a:t>
            </a:r>
          </a:p>
          <a:p>
            <a:pPr marL="290830" indent="-290830">
              <a:lnSpc>
                <a:spcPct val="100000"/>
              </a:lnSpc>
              <a:spcBef>
                <a:spcPts val="0"/>
              </a:spcBef>
              <a:buFont typeface="+mj-lt"/>
              <a:buAutoNum type="arabicPeriod" startAt="13"/>
            </a:pPr>
            <a:r>
              <a:rPr lang="en-US" sz="1530" b="1" dirty="0">
                <a:solidFill>
                  <a:srgbClr val="323232"/>
                </a:solidFill>
                <a:latin typeface="Open Sans" panose="020B0606030504020204" pitchFamily="34" charset="0"/>
              </a:rPr>
              <a:t> </a:t>
            </a:r>
            <a:r>
              <a:rPr lang="en-US" sz="1530" b="1" dirty="0">
                <a:latin typeface="Segoe UI" panose="020B0502040204020203" pitchFamily="34" charset="0"/>
                <a:cs typeface="Segoe UI" panose="020B0502040204020203" pitchFamily="34" charset="0"/>
              </a:rPr>
              <a:t>Reporting and Evaluation </a:t>
            </a:r>
            <a:r>
              <a:rPr lang="en-US" sz="1530" b="1" dirty="0">
                <a:solidFill>
                  <a:srgbClr val="323232"/>
                </a:solidFill>
                <a:latin typeface="Open Sans" panose="020B0606030504020204" pitchFamily="34" charset="0"/>
              </a:rPr>
              <a:t>– </a:t>
            </a:r>
            <a:r>
              <a:rPr lang="en-US" sz="1530" dirty="0">
                <a:latin typeface="Segoe UI" panose="020B0502040204020203" pitchFamily="34" charset="0"/>
                <a:cs typeface="Segoe UI" panose="020B0502040204020203" pitchFamily="34" charset="0"/>
              </a:rPr>
              <a:t>Defines Programmatic and Financial reporting requirements, process, and link to payments</a:t>
            </a:r>
          </a:p>
          <a:p>
            <a:pPr marL="436880" lvl="1" indent="-145415">
              <a:lnSpc>
                <a:spcPct val="120000"/>
              </a:lnSpc>
              <a:spcBef>
                <a:spcPts val="0"/>
              </a:spcBef>
            </a:pPr>
            <a:endParaRPr lang="en-US" sz="1313"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647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888684" y="687071"/>
            <a:ext cx="5995034" cy="610420"/>
          </a:xfrm>
          <a:prstGeom prst="rect">
            <a:avLst/>
          </a:prstGeom>
          <a:noFill/>
          <a:ln>
            <a:noFill/>
          </a:ln>
        </p:spPr>
        <p:txBody>
          <a:bodyPr lIns="0" tIns="0" rIns="0" bIns="0" anchor="ctr"/>
          <a:lstStyle/>
          <a:p>
            <a:pPr algn="ctr">
              <a:lnSpc>
                <a:spcPct val="70000"/>
              </a:lnSpc>
            </a:pPr>
            <a:r>
              <a:rPr lang="en-US" sz="306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Data Elements (4 of 4)</a:t>
            </a:r>
          </a:p>
        </p:txBody>
      </p:sp>
      <p:sp>
        <p:nvSpPr>
          <p:cNvPr id="22" name="Line 13"/>
          <p:cNvSpPr>
            <a:spLocks noChangeShapeType="1"/>
          </p:cNvSpPr>
          <p:nvPr/>
        </p:nvSpPr>
        <p:spPr bwMode="auto">
          <a:xfrm>
            <a:off x="605346" y="1172101"/>
            <a:ext cx="419248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30"/>
          </a:p>
        </p:txBody>
      </p:sp>
      <p:sp>
        <p:nvSpPr>
          <p:cNvPr id="3" name="Content Placeholder 10">
            <a:extLst>
              <a:ext uri="{FF2B5EF4-FFF2-40B4-BE49-F238E27FC236}">
                <a16:creationId xmlns:a16="http://schemas.microsoft.com/office/drawing/2014/main" id="{7D301FAB-DF14-8F13-026D-18EEA6EF2061}"/>
              </a:ext>
            </a:extLst>
          </p:cNvPr>
          <p:cNvSpPr txBox="1">
            <a:spLocks/>
          </p:cNvSpPr>
          <p:nvPr/>
        </p:nvSpPr>
        <p:spPr>
          <a:xfrm>
            <a:off x="888683" y="1172102"/>
            <a:ext cx="5935720" cy="898774"/>
          </a:xfrm>
          <a:prstGeom prst="rect">
            <a:avLst/>
          </a:prstGeom>
        </p:spPr>
        <p:txBody>
          <a:bodyPr vert="horz" lIns="77724" tIns="38862" rIns="77724" bIns="38862" rtlCol="0" anchor="t">
            <a:normAutofit/>
          </a:bodyPr>
          <a:lst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a:lnSpc>
                <a:spcPct val="120000"/>
              </a:lnSpc>
              <a:spcBef>
                <a:spcPts val="0"/>
              </a:spcBef>
            </a:pPr>
            <a:endParaRPr lang="en-US" sz="1190" u="sng"/>
          </a:p>
        </p:txBody>
      </p:sp>
      <p:sp>
        <p:nvSpPr>
          <p:cNvPr id="5" name="Content Placeholder 4">
            <a:extLst>
              <a:ext uri="{FF2B5EF4-FFF2-40B4-BE49-F238E27FC236}">
                <a16:creationId xmlns:a16="http://schemas.microsoft.com/office/drawing/2014/main" id="{35E5D076-69DB-20B0-4C5E-144D8C8CA9BE}"/>
              </a:ext>
            </a:extLst>
          </p:cNvPr>
          <p:cNvSpPr>
            <a:spLocks noGrp="1"/>
          </p:cNvSpPr>
          <p:nvPr>
            <p:ph idx="1"/>
          </p:nvPr>
        </p:nvSpPr>
        <p:spPr>
          <a:xfrm>
            <a:off x="534353" y="1369219"/>
            <a:ext cx="6898611" cy="3263504"/>
          </a:xfrm>
        </p:spPr>
        <p:txBody>
          <a:bodyPr>
            <a:normAutofit/>
          </a:bodyPr>
          <a:lstStyle/>
          <a:p>
            <a:pPr marL="342900" indent="-342900">
              <a:lnSpc>
                <a:spcPct val="100000"/>
              </a:lnSpc>
              <a:spcBef>
                <a:spcPts val="0"/>
              </a:spcBef>
              <a:buFont typeface="+mj-lt"/>
              <a:buAutoNum type="arabicPeriod" startAt="19"/>
            </a:pPr>
            <a:r>
              <a:rPr lang="en-US" sz="1530" b="1" dirty="0">
                <a:latin typeface="Segoe UI" panose="020B0502040204020203" pitchFamily="34" charset="0"/>
                <a:cs typeface="Segoe UI" panose="020B0502040204020203" pitchFamily="34" charset="0"/>
              </a:rPr>
              <a:t>Information Disclosure – </a:t>
            </a:r>
            <a:r>
              <a:rPr lang="en-US" sz="1530" dirty="0">
                <a:latin typeface="Segoe UI" panose="020B0502040204020203" pitchFamily="34" charset="0"/>
                <a:cs typeface="Segoe UI" panose="020B0502040204020203" pitchFamily="34" charset="0"/>
              </a:rPr>
              <a:t>Acknowledges that grant agreement related documentation is subject to the Maryland Public Information Act (MPIA)</a:t>
            </a:r>
          </a:p>
          <a:p>
            <a:pPr marL="291458" indent="-291458">
              <a:lnSpc>
                <a:spcPct val="100000"/>
              </a:lnSpc>
              <a:spcBef>
                <a:spcPts val="0"/>
              </a:spcBef>
              <a:buFont typeface="+mj-lt"/>
              <a:buAutoNum type="arabicPeriod" startAt="19"/>
            </a:pPr>
            <a:r>
              <a:rPr lang="en-US" sz="1530" b="1" dirty="0">
                <a:latin typeface="Segoe UI" panose="020B0502040204020203" pitchFamily="34" charset="0"/>
                <a:cs typeface="Segoe UI" panose="020B0502040204020203" pitchFamily="34" charset="0"/>
              </a:rPr>
              <a:t> Additional Grant Agreement Conditions – </a:t>
            </a:r>
            <a:r>
              <a:rPr lang="en-US" sz="1530" dirty="0">
                <a:latin typeface="Segoe UI" panose="020B0502040204020203" pitchFamily="34" charset="0"/>
                <a:cs typeface="Segoe UI" panose="020B0502040204020203" pitchFamily="34" charset="0"/>
              </a:rPr>
              <a:t>Establishes unique requirements for a particular grant program or individual grant agreement</a:t>
            </a:r>
          </a:p>
          <a:p>
            <a:pPr marL="291458" indent="-291458">
              <a:lnSpc>
                <a:spcPct val="100000"/>
              </a:lnSpc>
              <a:spcBef>
                <a:spcPts val="0"/>
              </a:spcBef>
              <a:buFont typeface="+mj-lt"/>
              <a:buAutoNum type="arabicPeriod" startAt="19"/>
            </a:pPr>
            <a:r>
              <a:rPr lang="en-US" sz="1530" b="1" dirty="0">
                <a:latin typeface="Segoe UI" panose="020B0502040204020203" pitchFamily="34" charset="0"/>
                <a:cs typeface="Segoe UI" panose="020B0502040204020203" pitchFamily="34" charset="0"/>
              </a:rPr>
              <a:t> Name and Signature Requirements– </a:t>
            </a:r>
            <a:r>
              <a:rPr lang="en-US" sz="1530" dirty="0">
                <a:latin typeface="Segoe UI" panose="020B0502040204020203" pitchFamily="34" charset="0"/>
                <a:cs typeface="Segoe UI" panose="020B0502040204020203" pitchFamily="34" charset="0"/>
              </a:rPr>
              <a:t>Sets requirements that legal name for organization must be used in the Grant Agreement and that the signatory is legally authorized to bind the organization</a:t>
            </a:r>
            <a:endParaRPr lang="en-US" sz="1530" b="1" dirty="0">
              <a:latin typeface="Segoe UI" panose="020B0502040204020203" pitchFamily="34" charset="0"/>
              <a:cs typeface="Segoe UI" panose="020B0502040204020203" pitchFamily="34" charset="0"/>
            </a:endParaRPr>
          </a:p>
          <a:p>
            <a:pPr lvl="1">
              <a:lnSpc>
                <a:spcPct val="120000"/>
              </a:lnSpc>
              <a:spcBef>
                <a:spcPts val="0"/>
              </a:spcBef>
            </a:pPr>
            <a:endParaRPr lang="en-US" sz="1313"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0290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0" y="354479"/>
            <a:ext cx="7772400" cy="718141"/>
          </a:xfrm>
          <a:prstGeom prst="rect">
            <a:avLst/>
          </a:prstGeom>
          <a:noFill/>
          <a:ln>
            <a:noFill/>
          </a:ln>
        </p:spPr>
        <p:txBody>
          <a:bodyPr lIns="0" tIns="0" rIns="0" bIns="0" anchor="ctr"/>
          <a:lstStyle/>
          <a:p>
            <a:pPr algn="ctr">
              <a:lnSpc>
                <a:spcPct val="70000"/>
              </a:lnSpc>
            </a:pPr>
            <a:r>
              <a:rPr lang="en-US" sz="28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Sample Reporting &amp; Payment Schedule</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 name="TextBox 1">
            <a:extLst>
              <a:ext uri="{FF2B5EF4-FFF2-40B4-BE49-F238E27FC236}">
                <a16:creationId xmlns:a16="http://schemas.microsoft.com/office/drawing/2014/main" id="{FA2E334F-FDAF-E104-F1D3-8A50CD65432B}"/>
              </a:ext>
            </a:extLst>
          </p:cNvPr>
          <p:cNvSpPr txBox="1"/>
          <p:nvPr/>
        </p:nvSpPr>
        <p:spPr>
          <a:xfrm>
            <a:off x="560598" y="3914638"/>
            <a:ext cx="6352819" cy="523220"/>
          </a:xfrm>
          <a:prstGeom prst="rect">
            <a:avLst/>
          </a:prstGeom>
          <a:noFill/>
        </p:spPr>
        <p:txBody>
          <a:bodyPr wrap="square" rtlCol="0">
            <a:spAutoFit/>
          </a:bodyPr>
          <a:lstStyle/>
          <a:p>
            <a:r>
              <a:rPr lang="en-US" sz="1400"/>
              <a:t>Note: Your specific Grant Agreement’s Reporting &amp; Payment schedule is on the Grant Agreement Cover Sheet (the document’s first page).</a:t>
            </a:r>
          </a:p>
        </p:txBody>
      </p:sp>
      <p:pic>
        <p:nvPicPr>
          <p:cNvPr id="5" name="Picture 4">
            <a:extLst>
              <a:ext uri="{FF2B5EF4-FFF2-40B4-BE49-F238E27FC236}">
                <a16:creationId xmlns:a16="http://schemas.microsoft.com/office/drawing/2014/main" id="{F54C6D44-91B5-69E1-ADA5-0824BA76D961}"/>
              </a:ext>
            </a:extLst>
          </p:cNvPr>
          <p:cNvPicPr>
            <a:picLocks noChangeAspect="1"/>
          </p:cNvPicPr>
          <p:nvPr/>
        </p:nvPicPr>
        <p:blipFill>
          <a:blip r:embed="rId3"/>
          <a:stretch>
            <a:fillRect/>
          </a:stretch>
        </p:blipFill>
        <p:spPr>
          <a:xfrm>
            <a:off x="734714" y="1378009"/>
            <a:ext cx="6085472" cy="1809835"/>
          </a:xfrm>
          <a:prstGeom prst="rect">
            <a:avLst/>
          </a:prstGeom>
        </p:spPr>
      </p:pic>
    </p:spTree>
    <p:extLst>
      <p:ext uri="{BB962C8B-B14F-4D97-AF65-F5344CB8AC3E}">
        <p14:creationId xmlns:p14="http://schemas.microsoft.com/office/powerpoint/2010/main" val="246442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235212"/>
            <a:ext cx="7052981" cy="718141"/>
          </a:xfrm>
          <a:prstGeom prst="rect">
            <a:avLst/>
          </a:prstGeom>
          <a:noFill/>
          <a:ln>
            <a:noFill/>
          </a:ln>
        </p:spPr>
        <p:txBody>
          <a:bodyPr lIns="0" tIns="0" rIns="0" bIns="0" anchor="ctr"/>
          <a:lstStyle/>
          <a:p>
            <a:pPr algn="ctr">
              <a:lnSpc>
                <a:spcPct val="70000"/>
              </a:lnSpc>
            </a:pPr>
            <a:r>
              <a:rPr lang="en-US" sz="3600" b="1" dirty="0">
                <a:solidFill>
                  <a:schemeClr val="accent1">
                    <a:lumMod val="75000"/>
                  </a:schemeClr>
                </a:solidFill>
                <a:effectLst>
                  <a:outerShdw blurRad="38100" dist="38100" dir="2700000" algn="tl">
                    <a:srgbClr val="000000">
                      <a:alpha val="43137"/>
                    </a:srgbClr>
                  </a:outerShdw>
                </a:effectLst>
                <a:latin typeface="Segoe UI"/>
                <a:ea typeface="Bebas Neue Light" charset="0"/>
                <a:cs typeface="Segoe UI"/>
                <a:sym typeface="Bebas Neue" charset="0"/>
              </a:rPr>
              <a:t>How do I get paid?</a:t>
            </a:r>
            <a:endParaRPr lang="en-US" sz="3600" b="1" dirty="0">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endParaRP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a:xfrm>
            <a:off x="534352" y="886771"/>
            <a:ext cx="6967883" cy="3622884"/>
          </a:xfrm>
        </p:spPr>
        <p:txBody>
          <a:bodyPr vert="horz" lIns="91440" tIns="45720" rIns="91440" bIns="45720" rtlCol="0" anchor="t">
            <a:noAutofit/>
          </a:bodyPr>
          <a:lstStyle/>
          <a:p>
            <a:pPr lvl="1">
              <a:buFont typeface="Wingdings" panose="05000000000000000000" pitchFamily="2" charset="2"/>
              <a:buChar char="v"/>
            </a:pPr>
            <a:r>
              <a:rPr lang="en-US" sz="1300" dirty="0">
                <a:effectLst/>
                <a:latin typeface="Segoe UI" panose="020B0502040204020203" pitchFamily="34" charset="0"/>
                <a:ea typeface="Times New Roman" panose="02020603050405020304" pitchFamily="18" charset="0"/>
                <a:cs typeface="Segoe UI" panose="020B0502040204020203" pitchFamily="34" charset="0"/>
              </a:rPr>
              <a:t> 30% upfront payment</a:t>
            </a:r>
          </a:p>
          <a:p>
            <a:pPr marL="291465" lvl="1" indent="0">
              <a:buNone/>
            </a:pPr>
            <a:r>
              <a:rPr lang="en-US" sz="1300" i="1" dirty="0">
                <a:latin typeface="Segoe UI" panose="020B0502040204020203" pitchFamily="34" charset="0"/>
                <a:ea typeface="Times New Roman" panose="02020603050405020304" pitchFamily="18" charset="0"/>
                <a:cs typeface="Segoe UI" panose="020B0502040204020203" pitchFamily="34" charset="0"/>
              </a:rPr>
              <a:t>Requirements</a:t>
            </a:r>
          </a:p>
          <a:p>
            <a:pPr lvl="2"/>
            <a:r>
              <a:rPr lang="en-US" sz="1300" dirty="0">
                <a:latin typeface="Segoe UI" panose="020B0502040204020203" pitchFamily="34" charset="0"/>
                <a:ea typeface="Times New Roman" panose="02020603050405020304" pitchFamily="18" charset="0"/>
                <a:cs typeface="Segoe UI" panose="020B0502040204020203" pitchFamily="34" charset="0"/>
              </a:rPr>
              <a:t>Attend or view this training</a:t>
            </a:r>
          </a:p>
          <a:p>
            <a:pPr lvl="2"/>
            <a:r>
              <a:rPr lang="en-US" sz="1300" dirty="0">
                <a:latin typeface="Segoe UI" panose="020B0502040204020203" pitchFamily="34" charset="0"/>
                <a:ea typeface="Times New Roman" panose="02020603050405020304" pitchFamily="18" charset="0"/>
                <a:cs typeface="Segoe UI" panose="020B0502040204020203" pitchFamily="34" charset="0"/>
              </a:rPr>
              <a:t>Grant Agreement </a:t>
            </a:r>
          </a:p>
          <a:p>
            <a:pPr lvl="2"/>
            <a:r>
              <a:rPr lang="en-US" sz="1300" dirty="0">
                <a:latin typeface="Segoe UI" panose="020B0502040204020203" pitchFamily="34" charset="0"/>
                <a:ea typeface="Times New Roman" panose="02020603050405020304" pitchFamily="18" charset="0"/>
                <a:cs typeface="Segoe UI" panose="020B0502040204020203" pitchFamily="34" charset="0"/>
              </a:rPr>
              <a:t>Direct Purchase Order</a:t>
            </a:r>
          </a:p>
          <a:p>
            <a:pPr lvl="2"/>
            <a:r>
              <a:rPr lang="en-US" sz="1300" dirty="0">
                <a:latin typeface="Segoe UI" panose="020B0502040204020203" pitchFamily="34" charset="0"/>
                <a:ea typeface="Times New Roman" panose="02020603050405020304" pitchFamily="18" charset="0"/>
                <a:cs typeface="Segoe UI" panose="020B0502040204020203" pitchFamily="34" charset="0"/>
              </a:rPr>
              <a:t>Request for Payment/Invoice (OGM or your template)</a:t>
            </a:r>
          </a:p>
          <a:p>
            <a:pPr marL="291465" lvl="1" indent="0">
              <a:buNone/>
            </a:pPr>
            <a:endParaRPr lang="en-US" sz="1300" i="1" dirty="0">
              <a:effectLst/>
              <a:latin typeface="Segoe UI" panose="020B0502040204020203" pitchFamily="34" charset="0"/>
              <a:ea typeface="Times New Roman" panose="02020603050405020304" pitchFamily="18" charset="0"/>
              <a:cs typeface="Segoe UI" panose="020B0502040204020203" pitchFamily="34" charset="0"/>
            </a:endParaRPr>
          </a:p>
          <a:p>
            <a:pPr lvl="1">
              <a:buFont typeface="Wingdings" panose="05000000000000000000" pitchFamily="2" charset="2"/>
              <a:buChar char="v"/>
            </a:pPr>
            <a:r>
              <a:rPr lang="en-US" sz="1300" dirty="0">
                <a:latin typeface="Segoe UI" panose="020B0502040204020203" pitchFamily="34" charset="0"/>
                <a:ea typeface="Times New Roman" panose="02020603050405020304" pitchFamily="18" charset="0"/>
                <a:cs typeface="Segoe UI" panose="020B0502040204020203" pitchFamily="34" charset="0"/>
              </a:rPr>
              <a:t> Reimbursement of expenses thereafter up to the ceiling of the approved budget</a:t>
            </a:r>
          </a:p>
          <a:p>
            <a:pPr marL="291465" lvl="1" indent="0">
              <a:buNone/>
            </a:pPr>
            <a:r>
              <a:rPr lang="en-US" sz="1300" i="1" dirty="0">
                <a:latin typeface="Segoe UI" panose="020B0502040204020203" pitchFamily="34" charset="0"/>
                <a:ea typeface="Times New Roman" panose="02020603050405020304" pitchFamily="18" charset="0"/>
                <a:cs typeface="Segoe UI" panose="020B0502040204020203" pitchFamily="34" charset="0"/>
              </a:rPr>
              <a:t>Requirements</a:t>
            </a:r>
          </a:p>
          <a:p>
            <a:pPr lvl="2"/>
            <a:r>
              <a:rPr lang="en-US" sz="1300" dirty="0">
                <a:latin typeface="Segoe UI" panose="020B0502040204020203" pitchFamily="34" charset="0"/>
                <a:ea typeface="Times New Roman" panose="02020603050405020304" pitchFamily="18" charset="0"/>
                <a:cs typeface="Segoe UI" panose="020B0502040204020203" pitchFamily="34" charset="0"/>
              </a:rPr>
              <a:t>Programmatic Reports: 1 during implementation and 1 final </a:t>
            </a:r>
          </a:p>
          <a:p>
            <a:pPr lvl="2"/>
            <a:r>
              <a:rPr lang="en-US" sz="1300" dirty="0">
                <a:latin typeface="Segoe UI" panose="020B0502040204020203" pitchFamily="34" charset="0"/>
                <a:ea typeface="Times New Roman" panose="02020603050405020304" pitchFamily="18" charset="0"/>
                <a:cs typeface="Segoe UI" panose="020B0502040204020203" pitchFamily="34" charset="0"/>
              </a:rPr>
              <a:t>Regular financial progress report (OGM template)</a:t>
            </a:r>
          </a:p>
          <a:p>
            <a:pPr lvl="2"/>
            <a:r>
              <a:rPr lang="en-US" sz="1300" dirty="0">
                <a:latin typeface="Segoe UI" panose="020B0502040204020203" pitchFamily="34" charset="0"/>
                <a:ea typeface="Times New Roman" panose="02020603050405020304" pitchFamily="18" charset="0"/>
                <a:cs typeface="Segoe UI" panose="020B0502040204020203" pitchFamily="34" charset="0"/>
              </a:rPr>
              <a:t>Request for Payment/Invoice (OGM or your template)</a:t>
            </a:r>
          </a:p>
          <a:p>
            <a:pPr lvl="2"/>
            <a:endParaRPr lang="en-US" sz="1300" dirty="0">
              <a:latin typeface="Segoe UI" panose="020B0502040204020203" pitchFamily="34" charset="0"/>
              <a:ea typeface="Times New Roman" panose="02020603050405020304" pitchFamily="18" charset="0"/>
              <a:cs typeface="Segoe UI" panose="020B0502040204020203" pitchFamily="34" charset="0"/>
            </a:endParaRPr>
          </a:p>
          <a:p>
            <a:pPr lvl="1">
              <a:buFont typeface="Wingdings" panose="05000000000000000000" pitchFamily="2" charset="2"/>
              <a:buChar char="Ø"/>
            </a:pPr>
            <a:r>
              <a:rPr lang="en-US" sz="1300" dirty="0">
                <a:latin typeface="Segoe UI" panose="020B0502040204020203" pitchFamily="34" charset="0"/>
                <a:ea typeface="Times New Roman" panose="02020603050405020304" pitchFamily="18" charset="0"/>
                <a:cs typeface="Segoe UI" panose="020B0502040204020203" pitchFamily="34" charset="0"/>
              </a:rPr>
              <a:t>Payment contingent on grant monitor approval</a:t>
            </a:r>
          </a:p>
          <a:p>
            <a:pPr lvl="1">
              <a:buFont typeface="Wingdings" panose="05000000000000000000" pitchFamily="2" charset="2"/>
              <a:buChar char="Ø"/>
            </a:pPr>
            <a:r>
              <a:rPr lang="en-US" sz="1300" dirty="0">
                <a:latin typeface="Segoe UI" panose="020B0502040204020203" pitchFamily="34" charset="0"/>
                <a:ea typeface="Times New Roman" panose="02020603050405020304" pitchFamily="18" charset="0"/>
                <a:cs typeface="Segoe UI" panose="020B0502040204020203" pitchFamily="34" charset="0"/>
              </a:rPr>
              <a:t>30 days processing time after approval</a:t>
            </a:r>
          </a:p>
        </p:txBody>
      </p:sp>
      <p:pic>
        <p:nvPicPr>
          <p:cNvPr id="3" name="Graphic 2" descr="Transfer1 with solid fill">
            <a:extLst>
              <a:ext uri="{FF2B5EF4-FFF2-40B4-BE49-F238E27FC236}">
                <a16:creationId xmlns:a16="http://schemas.microsoft.com/office/drawing/2014/main" id="{6AC6660F-B419-9DB9-8074-C679DD7EBA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99671" y="1119464"/>
            <a:ext cx="914400" cy="914400"/>
          </a:xfrm>
          <a:prstGeom prst="rect">
            <a:avLst/>
          </a:prstGeom>
        </p:spPr>
      </p:pic>
    </p:spTree>
    <p:extLst>
      <p:ext uri="{BB962C8B-B14F-4D97-AF65-F5344CB8AC3E}">
        <p14:creationId xmlns:p14="http://schemas.microsoft.com/office/powerpoint/2010/main" val="544668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90FCAE-BC9C-BB33-3676-66C04294C5E2}"/>
            </a:ext>
          </a:extLst>
        </p:cNvPr>
        <p:cNvGrpSpPr/>
        <p:nvPr/>
      </p:nvGrpSpPr>
      <p:grpSpPr>
        <a:xfrm>
          <a:off x="0" y="0"/>
          <a:ext cx="0" cy="0"/>
          <a:chOff x="0" y="0"/>
          <a:chExt cx="0" cy="0"/>
        </a:xfrm>
      </p:grpSpPr>
      <p:sp>
        <p:nvSpPr>
          <p:cNvPr id="21" name="Rectangle 12">
            <a:extLst>
              <a:ext uri="{FF2B5EF4-FFF2-40B4-BE49-F238E27FC236}">
                <a16:creationId xmlns:a16="http://schemas.microsoft.com/office/drawing/2014/main" id="{766E95F2-A8E6-2E69-BBCB-7518B27D16B5}"/>
              </a:ext>
            </a:extLst>
          </p:cNvPr>
          <p:cNvSpPr>
            <a:spLocks/>
          </p:cNvSpPr>
          <p:nvPr/>
        </p:nvSpPr>
        <p:spPr bwMode="auto">
          <a:xfrm>
            <a:off x="359709" y="235212"/>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a:ea typeface="Bebas Neue Light" charset="0"/>
                <a:cs typeface="Segoe UI"/>
                <a:sym typeface="Bebas Neue" charset="0"/>
              </a:rPr>
              <a:t>Reporting Overview</a:t>
            </a:r>
            <a:endPar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endParaRPr>
          </a:p>
        </p:txBody>
      </p:sp>
      <p:sp>
        <p:nvSpPr>
          <p:cNvPr id="22" name="Line 13">
            <a:extLst>
              <a:ext uri="{FF2B5EF4-FFF2-40B4-BE49-F238E27FC236}">
                <a16:creationId xmlns:a16="http://schemas.microsoft.com/office/drawing/2014/main" id="{A5C36236-7A7D-3534-1E92-F20BEA25EC7F}"/>
              </a:ext>
            </a:extLst>
          </p:cNvPr>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658D2F95-3E3F-0DDF-ACC7-CD0D64A12006}"/>
              </a:ext>
            </a:extLst>
          </p:cNvPr>
          <p:cNvSpPr>
            <a:spLocks noGrp="1"/>
          </p:cNvSpPr>
          <p:nvPr>
            <p:ph idx="1"/>
          </p:nvPr>
        </p:nvSpPr>
        <p:spPr>
          <a:xfrm>
            <a:off x="534352" y="886771"/>
            <a:ext cx="6967883" cy="3622884"/>
          </a:xfrm>
        </p:spPr>
        <p:txBody>
          <a:bodyPr vert="horz" lIns="91440" tIns="45720" rIns="91440" bIns="45720" rtlCol="0" anchor="t">
            <a:normAutofit fontScale="92500" lnSpcReduction="20000"/>
          </a:bodyPr>
          <a:lstStyle/>
          <a:p>
            <a:pPr marL="145415" indent="-145415"/>
            <a:r>
              <a:rPr lang="en-US" sz="1600" dirty="0">
                <a:latin typeface="Segoe UI" panose="020B0502040204020203" pitchFamily="34" charset="0"/>
                <a:ea typeface="Open Sans" panose="020B0606030504020204" pitchFamily="34" charset="0"/>
                <a:cs typeface="Segoe UI" panose="020B0502040204020203" pitchFamily="34" charset="0"/>
              </a:rPr>
              <a:t>See Section L. for Reporting and Payment Schedule on page 1 of the grant agreement</a:t>
            </a:r>
          </a:p>
          <a:p>
            <a:pPr marL="145415" indent="-145415"/>
            <a:r>
              <a:rPr lang="en-US" sz="1600" dirty="0">
                <a:effectLst/>
                <a:latin typeface="Segoe UI" panose="020B0502040204020203" pitchFamily="34" charset="0"/>
                <a:ea typeface="Open Sans" panose="020B0606030504020204" pitchFamily="34" charset="0"/>
                <a:cs typeface="Segoe UI" panose="020B0502040204020203" pitchFamily="34" charset="0"/>
              </a:rPr>
              <a:t>All reports should be electronically transmitted (emailed) to the Grant Monitor on or before the report due </a:t>
            </a:r>
            <a:r>
              <a:rPr lang="en-US" sz="1600" dirty="0">
                <a:latin typeface="Segoe UI" panose="020B0502040204020203" pitchFamily="34" charset="0"/>
                <a:ea typeface="Open Sans" panose="020B0606030504020204" pitchFamily="34" charset="0"/>
                <a:cs typeface="Segoe UI" panose="020B0502040204020203" pitchFamily="34" charset="0"/>
              </a:rPr>
              <a:t>date listed in Section L.</a:t>
            </a:r>
          </a:p>
          <a:p>
            <a:pPr marL="145415" indent="-145415"/>
            <a:r>
              <a:rPr lang="en-US" sz="1600" dirty="0">
                <a:latin typeface="Segoe UI" panose="020B0502040204020203" pitchFamily="34" charset="0"/>
                <a:ea typeface="Open Sans" panose="020B0606030504020204" pitchFamily="34" charset="0"/>
                <a:cs typeface="Segoe UI" panose="020B0502040204020203" pitchFamily="34" charset="0"/>
              </a:rPr>
              <a:t>Payment of funds are contingent on the Grant Monitor’s confirmation that the submitted reports thus far meet all requirements and that programmatic activity is consistent with the terms of the Grant Agreement.</a:t>
            </a:r>
          </a:p>
          <a:p>
            <a:pPr marL="145415" indent="-145415"/>
            <a:r>
              <a:rPr lang="en-US" sz="1600" dirty="0">
                <a:effectLst/>
                <a:latin typeface="Segoe UI" panose="020B0502040204020203" pitchFamily="34" charset="0"/>
                <a:ea typeface="Open Sans" panose="020B0606030504020204" pitchFamily="34" charset="0"/>
                <a:cs typeface="Segoe UI" panose="020B0502040204020203" pitchFamily="34" charset="0"/>
              </a:rPr>
              <a:t>Reporting requirements:</a:t>
            </a:r>
          </a:p>
          <a:p>
            <a:pPr lvl="1">
              <a:buFont typeface="Wingdings" panose="05000000000000000000" pitchFamily="2" charset="2"/>
              <a:buChar char="ü"/>
            </a:pPr>
            <a:r>
              <a:rPr lang="en-US" sz="1600" dirty="0">
                <a:latin typeface="Segoe UI" panose="020B0502040204020203" pitchFamily="34" charset="0"/>
                <a:ea typeface="Open Sans" panose="020B0606030504020204" pitchFamily="34" charset="0"/>
                <a:cs typeface="Segoe UI" panose="020B0502040204020203" pitchFamily="34" charset="0"/>
              </a:rPr>
              <a:t>A Programmatic Report summarizing the work accomplished during the performance period and in the format provided by the Grant Monitor</a:t>
            </a:r>
          </a:p>
          <a:p>
            <a:pPr lvl="1">
              <a:buFont typeface="Wingdings" panose="05000000000000000000" pitchFamily="2" charset="2"/>
              <a:buChar char="ü"/>
            </a:pPr>
            <a:r>
              <a:rPr lang="en-US" sz="1600" dirty="0">
                <a:effectLst/>
                <a:latin typeface="Segoe UI" panose="020B0502040204020203" pitchFamily="34" charset="0"/>
                <a:ea typeface="Open Sans" panose="020B0606030504020204" pitchFamily="34" charset="0"/>
                <a:cs typeface="Segoe UI" panose="020B0502040204020203" pitchFamily="34" charset="0"/>
              </a:rPr>
              <a:t>A Financial Report summarizing spending through the performance period in the format of the </a:t>
            </a:r>
            <a:r>
              <a:rPr lang="en-US" sz="1600" u="sng" dirty="0">
                <a:solidFill>
                  <a:schemeClr val="accent1"/>
                </a:solidFill>
                <a:effectLst/>
                <a:latin typeface="Segoe UI" panose="020B0502040204020203" pitchFamily="34" charset="0"/>
                <a:ea typeface="Open Sans" panose="020B0606030504020204" pitchFamily="34" charset="0"/>
                <a:cs typeface="Segoe UI" panose="020B0502040204020203" pitchFamily="34" charset="0"/>
                <a:hlinkClick r:id="rId3">
                  <a:extLst>
                    <a:ext uri="{A12FA001-AC4F-418D-AE19-62706E023703}">
                      <ahyp:hlinkClr xmlns:ahyp="http://schemas.microsoft.com/office/drawing/2018/hyperlinkcolor" val="tx"/>
                    </a:ext>
                  </a:extLst>
                </a:hlinkClick>
              </a:rPr>
              <a:t>Financial Progress Report Template</a:t>
            </a:r>
            <a:r>
              <a:rPr lang="en-US" sz="1600" dirty="0">
                <a:solidFill>
                  <a:schemeClr val="accent1"/>
                </a:solidFill>
                <a:effectLst/>
                <a:latin typeface="Segoe UI" panose="020B0502040204020203" pitchFamily="34" charset="0"/>
                <a:ea typeface="Open Sans" panose="020B0606030504020204" pitchFamily="34" charset="0"/>
                <a:cs typeface="Segoe UI" panose="020B0502040204020203" pitchFamily="34" charset="0"/>
              </a:rPr>
              <a:t> </a:t>
            </a:r>
            <a:r>
              <a:rPr lang="en-US" sz="1600" dirty="0">
                <a:effectLst/>
                <a:latin typeface="Segoe UI" panose="020B0502040204020203" pitchFamily="34" charset="0"/>
                <a:ea typeface="Open Sans" panose="020B0606030504020204" pitchFamily="34" charset="0"/>
                <a:cs typeface="Segoe UI" panose="020B0502040204020203" pitchFamily="34" charset="0"/>
              </a:rPr>
              <a:t>provided by the Office of Grants Management</a:t>
            </a:r>
          </a:p>
          <a:p>
            <a:r>
              <a:rPr lang="en-US" sz="1600" dirty="0">
                <a:latin typeface="Segoe UI" panose="020B0502040204020203" pitchFamily="34" charset="0"/>
                <a:ea typeface="Open Sans" panose="020B0606030504020204" pitchFamily="34" charset="0"/>
                <a:cs typeface="Segoe UI" panose="020B0502040204020203" pitchFamily="34" charset="0"/>
              </a:rPr>
              <a:t>Final Reporting</a:t>
            </a:r>
          </a:p>
          <a:p>
            <a:pPr lvl="1"/>
            <a:r>
              <a:rPr lang="en-US" sz="1600" dirty="0">
                <a:effectLst/>
                <a:latin typeface="Segoe UI" panose="020B0502040204020203" pitchFamily="34" charset="0"/>
                <a:ea typeface="Open Sans" panose="020B0606030504020204" pitchFamily="34" charset="0"/>
                <a:cs typeface="Segoe UI" panose="020B0502040204020203" pitchFamily="34" charset="0"/>
              </a:rPr>
              <a:t>The Final Programmatic and Financial Reports should reflect all activity undertaken and expenses incurred during the life of the Grant Agreement</a:t>
            </a:r>
          </a:p>
          <a:p>
            <a:pPr lvl="1"/>
            <a:r>
              <a:rPr lang="en-US" sz="1600" dirty="0">
                <a:effectLst/>
                <a:latin typeface="Segoe UI" panose="020B0502040204020203" pitchFamily="34" charset="0"/>
                <a:ea typeface="Open Sans" panose="020B0606030504020204" pitchFamily="34" charset="0"/>
                <a:cs typeface="Segoe UI" panose="020B0502040204020203" pitchFamily="34" charset="0"/>
              </a:rPr>
              <a:t>Final Reporting must be in line with all other Programmatic Reporting and Financial Reporting requirements outlined above</a:t>
            </a:r>
            <a:endParaRPr lang="en-US" sz="1600" dirty="0">
              <a:latin typeface="Segoe UI" panose="020B0502040204020203" pitchFamily="34" charset="0"/>
              <a:ea typeface="Open Sans" panose="020B0606030504020204" pitchFamily="34" charset="0"/>
              <a:cs typeface="Segoe UI" panose="020B0502040204020203" pitchFamily="34" charset="0"/>
            </a:endParaRPr>
          </a:p>
          <a:p>
            <a:pPr lvl="1"/>
            <a:endParaRPr lang="en-US" sz="1800" dirty="0">
              <a:effectLst/>
              <a:latin typeface="Times New Roman" panose="02020603050405020304" pitchFamily="18" charset="0"/>
              <a:ea typeface="Times New Roman" panose="02020603050405020304" pitchFamily="18" charset="0"/>
            </a:endParaRPr>
          </a:p>
          <a:p>
            <a:pPr lvl="1"/>
            <a:endParaRPr lang="en-US" sz="154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13569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235212"/>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a:ea typeface="Bebas Neue Light" charset="0"/>
                <a:cs typeface="Segoe UI"/>
                <a:sym typeface="Bebas Neue" charset="0"/>
              </a:rPr>
              <a:t>Payments Overview</a:t>
            </a:r>
            <a:endPar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endParaRP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a:xfrm>
            <a:off x="534352" y="886771"/>
            <a:ext cx="6967883" cy="3622884"/>
          </a:xfrm>
        </p:spPr>
        <p:txBody>
          <a:bodyPr vert="horz" lIns="91440" tIns="45720" rIns="91440" bIns="45720" rtlCol="0" anchor="t">
            <a:normAutofit lnSpcReduction="10000"/>
          </a:bodyPr>
          <a:lstStyle/>
          <a:p>
            <a:pPr marL="145415" indent="-145415"/>
            <a:r>
              <a:rPr lang="en-US" sz="1530" dirty="0">
                <a:latin typeface="Segoe UI" panose="020B0502040204020203" pitchFamily="34" charset="0"/>
                <a:cs typeface="Segoe UI" panose="020B0502040204020203" pitchFamily="34" charset="0"/>
              </a:rPr>
              <a:t>See Section L for Reporting and Payment Schedule </a:t>
            </a:r>
          </a:p>
          <a:p>
            <a:pPr marL="145415" indent="-145415"/>
            <a:r>
              <a:rPr lang="en-US" sz="1530" dirty="0">
                <a:latin typeface="Segoe UI" panose="020B0502040204020203" pitchFamily="34" charset="0"/>
                <a:cs typeface="Segoe UI" panose="020B0502040204020203" pitchFamily="34" charset="0"/>
              </a:rPr>
              <a:t>30% of award amount is provided as Payment Upon Term Start </a:t>
            </a:r>
          </a:p>
          <a:p>
            <a:pPr marL="145415" indent="-145415"/>
            <a:r>
              <a:rPr lang="en-US" sz="1530" dirty="0">
                <a:latin typeface="Segoe UI" panose="020B0502040204020203" pitchFamily="34" charset="0"/>
                <a:cs typeface="Segoe UI" panose="020B0502040204020203" pitchFamily="34" charset="0"/>
              </a:rPr>
              <a:t>Costs incurred </a:t>
            </a:r>
            <a:r>
              <a:rPr lang="en-US" sz="1530" b="1" dirty="0">
                <a:latin typeface="Segoe UI" panose="020B0502040204020203" pitchFamily="34" charset="0"/>
                <a:cs typeface="Segoe UI" panose="020B0502040204020203" pitchFamily="34" charset="0"/>
              </a:rPr>
              <a:t>within the Grant Term </a:t>
            </a:r>
            <a:r>
              <a:rPr lang="en-US" sz="1530" dirty="0">
                <a:latin typeface="Segoe UI" panose="020B0502040204020203" pitchFamily="34" charset="0"/>
                <a:cs typeface="Segoe UI" panose="020B0502040204020203" pitchFamily="34" charset="0"/>
              </a:rPr>
              <a:t>(not the execution date of the grant agreement) and </a:t>
            </a:r>
            <a:r>
              <a:rPr lang="en-US" sz="1530" b="1" dirty="0">
                <a:latin typeface="Segoe UI" panose="020B0502040204020203" pitchFamily="34" charset="0"/>
                <a:cs typeface="Segoe UI" panose="020B0502040204020203" pitchFamily="34" charset="0"/>
              </a:rPr>
              <a:t>within the Authorized Budget </a:t>
            </a:r>
            <a:r>
              <a:rPr lang="en-US" sz="1530" dirty="0">
                <a:latin typeface="Segoe UI" panose="020B0502040204020203" pitchFamily="34" charset="0"/>
                <a:cs typeface="Segoe UI" panose="020B0502040204020203" pitchFamily="34" charset="0"/>
              </a:rPr>
              <a:t>are eligible for payment under the Grant Agreement</a:t>
            </a:r>
          </a:p>
          <a:p>
            <a:r>
              <a:rPr lang="en-US" sz="1530" dirty="0">
                <a:latin typeface="Segoe UI" panose="020B0502040204020203" pitchFamily="34" charset="0"/>
                <a:cs typeface="Segoe UI" panose="020B0502040204020203" pitchFamily="34" charset="0"/>
              </a:rPr>
              <a:t>Each additional Request for Payment will be a reimbursement and must equal the total amount of expenditures which the Grantee has incurred beyond the initial payment and any previous reimbursements provided by the Grantor. </a:t>
            </a:r>
          </a:p>
          <a:p>
            <a:r>
              <a:rPr lang="en-US" sz="1530" dirty="0">
                <a:latin typeface="Segoe UI" panose="020B0502040204020203" pitchFamily="34" charset="0"/>
                <a:cs typeface="Segoe UI" panose="020B0502040204020203" pitchFamily="34" charset="0"/>
              </a:rPr>
              <a:t>Requests for Payment do not need to include back-up documentation as part of the request. Back-up documentation must be produced upon demand by the Grantor and meet the requirements outlined in Provision 16. Audit and Records. </a:t>
            </a:r>
          </a:p>
          <a:p>
            <a:r>
              <a:rPr lang="en-US" sz="1530" dirty="0">
                <a:latin typeface="Segoe UI" panose="020B0502040204020203" pitchFamily="34" charset="0"/>
                <a:cs typeface="Segoe UI" panose="020B0502040204020203" pitchFamily="34" charset="0"/>
              </a:rPr>
              <a:t>Requests for Payment must be submitted in sufficient time to allow at least thirty (30) working days for processing after the Grant Monitor has confirmed the Grantee has met programmatic and financial reporting requirements for that performance period and has accepted Grantee’s Request for Payment. </a:t>
            </a:r>
          </a:p>
        </p:txBody>
      </p:sp>
    </p:spTree>
    <p:extLst>
      <p:ext uri="{BB962C8B-B14F-4D97-AF65-F5344CB8AC3E}">
        <p14:creationId xmlns:p14="http://schemas.microsoft.com/office/powerpoint/2010/main" val="1575048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p:cNvSpPr>
          <p:nvPr/>
        </p:nvSpPr>
        <p:spPr bwMode="auto">
          <a:xfrm>
            <a:off x="501824" y="1456406"/>
            <a:ext cx="6264696"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nchor="ctr"/>
          <a:lstStyle/>
          <a:p>
            <a:pPr algn="l">
              <a:lnSpc>
                <a:spcPct val="70000"/>
              </a:lnSpc>
            </a:pPr>
            <a:br>
              <a:rPr lang="en-US" sz="3200">
                <a:solidFill>
                  <a:srgbClr val="FFFF00"/>
                </a:solidFill>
                <a:latin typeface="Bebas Neue Light" charset="0"/>
                <a:ea typeface="Bebas Neue Light" charset="0"/>
                <a:cs typeface="Bebas Neue Light" charset="0"/>
                <a:sym typeface="Bebas Neue" charset="0"/>
              </a:rPr>
            </a:br>
            <a:endParaRPr lang="en-US" sz="3200">
              <a:solidFill>
                <a:schemeClr val="bg1"/>
              </a:solidFill>
              <a:latin typeface="Bebas Neue Light" charset="0"/>
              <a:ea typeface="Bebas Neue Light" charset="0"/>
              <a:cs typeface="Bebas Neue Light" charset="0"/>
              <a:sym typeface="Bebas Neue" charset="0"/>
            </a:endParaRPr>
          </a:p>
        </p:txBody>
      </p:sp>
      <p:sp>
        <p:nvSpPr>
          <p:cNvPr id="82948" name="Rectangle 4"/>
          <p:cNvSpPr>
            <a:spLocks/>
          </p:cNvSpPr>
          <p:nvPr/>
        </p:nvSpPr>
        <p:spPr bwMode="auto">
          <a:xfrm>
            <a:off x="836954" y="4103020"/>
            <a:ext cx="6264696" cy="798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nchor="ctr"/>
          <a:lstStyle/>
          <a:p>
            <a:pPr algn="ctr"/>
            <a:r>
              <a:rPr lang="en-US" sz="1400" b="1" i="1">
                <a:solidFill>
                  <a:schemeClr val="tx1">
                    <a:alpha val="71000"/>
                  </a:schemeClr>
                </a:solidFill>
                <a:effectLst>
                  <a:outerShdw blurRad="38100" dist="38100" dir="2700000" algn="tl">
                    <a:srgbClr val="000000">
                      <a:alpha val="43137"/>
                    </a:srgbClr>
                  </a:outerShdw>
                </a:effectLst>
                <a:latin typeface="Calisto MT" panose="02040603050505030304" pitchFamily="18" charset="0"/>
                <a:ea typeface="Lato" charset="0"/>
                <a:cs typeface="Lato" charset="0"/>
                <a:sym typeface="Lato Light" charset="0"/>
              </a:rPr>
              <a:t>Prepared by Montgomery County Office of Grants Management</a:t>
            </a:r>
          </a:p>
        </p:txBody>
      </p:sp>
      <p:sp>
        <p:nvSpPr>
          <p:cNvPr id="82949" name="Line 5"/>
          <p:cNvSpPr>
            <a:spLocks noChangeShapeType="1"/>
          </p:cNvSpPr>
          <p:nvPr/>
        </p:nvSpPr>
        <p:spPr bwMode="auto">
          <a:xfrm>
            <a:off x="2385126" y="3632363"/>
            <a:ext cx="3168352" cy="0"/>
          </a:xfrm>
          <a:prstGeom prst="line">
            <a:avLst/>
          </a:prstGeom>
          <a:noFill/>
          <a:ln w="6350" cap="flat">
            <a:solidFill>
              <a:schemeClr val="bg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sz="1575"/>
          </a:p>
        </p:txBody>
      </p:sp>
      <p:sp>
        <p:nvSpPr>
          <p:cNvPr id="3" name="TextBox 2"/>
          <p:cNvSpPr txBox="1"/>
          <p:nvPr/>
        </p:nvSpPr>
        <p:spPr>
          <a:xfrm>
            <a:off x="0" y="2403087"/>
            <a:ext cx="7772400" cy="1200329"/>
          </a:xfrm>
          <a:prstGeom prst="rect">
            <a:avLst/>
          </a:prstGeom>
          <a:noFill/>
        </p:spPr>
        <p:txBody>
          <a:bodyPr wrap="square" rtlCol="0">
            <a:spAutoFit/>
          </a:bodyPr>
          <a:lstStyle/>
          <a:p>
            <a:pPr algn="ctr"/>
            <a:r>
              <a:rPr lang="en-US" sz="2400" b="1">
                <a:effectLst>
                  <a:outerShdw blurRad="38100" dist="38100" dir="2700000" algn="tl">
                    <a:srgbClr val="000000">
                      <a:alpha val="43137"/>
                    </a:srgbClr>
                  </a:outerShdw>
                </a:effectLst>
                <a:latin typeface="Calisto MT" panose="02040603050505030304" pitchFamily="18" charset="0"/>
                <a:ea typeface="Bebas Neue Light" charset="0"/>
                <a:cs typeface="Bebas Neue Light" charset="0"/>
                <a:sym typeface="Bebas Neue" charset="0"/>
              </a:rPr>
              <a:t>FY24 Cost Sharing Capital Grant </a:t>
            </a:r>
          </a:p>
          <a:p>
            <a:pPr algn="ctr"/>
            <a:r>
              <a:rPr lang="en-US" sz="2400" b="1">
                <a:effectLst>
                  <a:outerShdw blurRad="38100" dist="38100" dir="2700000" algn="tl">
                    <a:srgbClr val="000000">
                      <a:alpha val="43137"/>
                    </a:srgbClr>
                  </a:outerShdw>
                </a:effectLst>
                <a:latin typeface="Calisto MT" panose="02040603050505030304" pitchFamily="18" charset="0"/>
                <a:ea typeface="Bebas Neue Light" charset="0"/>
                <a:cs typeface="Bebas Neue Light" charset="0"/>
                <a:sym typeface="Bebas Neue" charset="0"/>
              </a:rPr>
              <a:t>Awards Kick-Off </a:t>
            </a:r>
          </a:p>
          <a:p>
            <a:pPr algn="ctr"/>
            <a:r>
              <a:rPr lang="en-US" sz="2400" b="1">
                <a:effectLst>
                  <a:outerShdw blurRad="38100" dist="38100" dir="2700000" algn="tl">
                    <a:srgbClr val="000000">
                      <a:alpha val="43137"/>
                    </a:srgbClr>
                  </a:outerShdw>
                </a:effectLst>
                <a:latin typeface="Calisto MT" panose="02040603050505030304" pitchFamily="18" charset="0"/>
                <a:ea typeface="Bebas Neue Light" charset="0"/>
                <a:cs typeface="Bebas Neue Light" charset="0"/>
                <a:sym typeface="Bebas Neue" charset="0"/>
              </a:rPr>
              <a:t>Information Session</a:t>
            </a:r>
          </a:p>
        </p:txBody>
      </p:sp>
      <p:sp>
        <p:nvSpPr>
          <p:cNvPr id="6" name="Rectangle 5"/>
          <p:cNvSpPr/>
          <p:nvPr/>
        </p:nvSpPr>
        <p:spPr>
          <a:xfrm>
            <a:off x="0" y="3733688"/>
            <a:ext cx="7772400" cy="369332"/>
          </a:xfrm>
          <a:prstGeom prst="rect">
            <a:avLst/>
          </a:prstGeom>
        </p:spPr>
        <p:txBody>
          <a:bodyPr wrap="square">
            <a:spAutoFit/>
          </a:bodyPr>
          <a:lstStyle/>
          <a:p>
            <a:pPr algn="ctr"/>
            <a:r>
              <a:rPr lang="en-US" b="1">
                <a:effectLst>
                  <a:outerShdw blurRad="38100" dist="38100" dir="2700000" algn="tl">
                    <a:srgbClr val="000000">
                      <a:alpha val="43137"/>
                    </a:srgbClr>
                  </a:outerShdw>
                </a:effectLst>
                <a:latin typeface="Calisto MT" panose="02040603050505030304" pitchFamily="18" charset="0"/>
              </a:rPr>
              <a:t>December 5, 2024</a:t>
            </a:r>
          </a:p>
        </p:txBody>
      </p:sp>
    </p:spTree>
    <p:extLst>
      <p:ext uri="{BB962C8B-B14F-4D97-AF65-F5344CB8AC3E}">
        <p14:creationId xmlns:p14="http://schemas.microsoft.com/office/powerpoint/2010/main" val="27009714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235212"/>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a:ea typeface="Bebas Neue Light" charset="0"/>
                <a:cs typeface="Segoe UI"/>
                <a:sym typeface="Bebas Neue" charset="0"/>
              </a:rPr>
              <a:t>Request for Grant Payment </a:t>
            </a:r>
          </a:p>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a:ea typeface="Bebas Neue Light" charset="0"/>
                <a:cs typeface="Segoe UI"/>
                <a:sym typeface="Bebas Neue" charset="0"/>
              </a:rPr>
              <a:t>and Invoice Standards</a:t>
            </a:r>
            <a:endPar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endParaRP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a:xfrm>
            <a:off x="444807" y="1025316"/>
            <a:ext cx="6967883" cy="3747574"/>
          </a:xfrm>
        </p:spPr>
        <p:txBody>
          <a:bodyPr vert="horz" lIns="91440" tIns="45720" rIns="91440" bIns="45720" rtlCol="0" anchor="t">
            <a:normAutofit/>
          </a:bodyPr>
          <a:lstStyle/>
          <a:p>
            <a:pPr marL="145415" indent="-145415"/>
            <a:r>
              <a:rPr lang="en-US" sz="1755">
                <a:latin typeface="Segoe UI"/>
                <a:cs typeface="Segoe UI"/>
              </a:rPr>
              <a:t>All Grant Agreement payments will require an invoice or a</a:t>
            </a:r>
            <a:r>
              <a:rPr lang="en-US" sz="1755">
                <a:latin typeface="Segoe UI"/>
                <a:cs typeface="Segoe UI"/>
                <a:hlinkClick r:id="rId3"/>
              </a:rPr>
              <a:t> Request for Grant Payment </a:t>
            </a:r>
            <a:r>
              <a:rPr lang="en-US" sz="1755">
                <a:latin typeface="Segoe UI"/>
                <a:cs typeface="Segoe UI"/>
              </a:rPr>
              <a:t>to receive a disbursement of funds. </a:t>
            </a:r>
          </a:p>
          <a:p>
            <a:pPr marL="145415" indent="-145415"/>
            <a:r>
              <a:rPr lang="en-US" sz="1755">
                <a:latin typeface="Segoe UI"/>
                <a:cs typeface="Segoe UI"/>
              </a:rPr>
              <a:t>An invoice that meets the following minimum County standards by including the following:</a:t>
            </a:r>
          </a:p>
          <a:p>
            <a:pPr marL="436880" lvl="1" indent="-145415"/>
            <a:r>
              <a:rPr lang="en-US" sz="1250">
                <a:latin typeface="Segoe UI"/>
                <a:cs typeface="Segoe UI"/>
              </a:rPr>
              <a:t>Invoice number </a:t>
            </a:r>
          </a:p>
          <a:p>
            <a:pPr marL="436880" lvl="1" indent="-145415"/>
            <a:r>
              <a:rPr lang="en-US" sz="1250">
                <a:latin typeface="Segoe UI"/>
                <a:cs typeface="Segoe UI"/>
              </a:rPr>
              <a:t>Invoice Date</a:t>
            </a:r>
          </a:p>
          <a:p>
            <a:pPr marL="436880" lvl="1" indent="-145415"/>
            <a:r>
              <a:rPr lang="en-US" sz="1250">
                <a:latin typeface="Segoe UI"/>
                <a:cs typeface="Segoe UI"/>
              </a:rPr>
              <a:t>Legal name of the organization</a:t>
            </a:r>
          </a:p>
          <a:p>
            <a:pPr marL="436880" lvl="1" indent="-145415"/>
            <a:r>
              <a:rPr lang="en-US" sz="1250">
                <a:latin typeface="Segoe UI"/>
                <a:cs typeface="Segoe UI"/>
              </a:rPr>
              <a:t>Remit direction/vendor payment mailing address</a:t>
            </a:r>
            <a:endParaRPr lang="en-US" sz="1275"/>
          </a:p>
          <a:p>
            <a:pPr marL="436880" lvl="1" indent="-145415"/>
            <a:r>
              <a:rPr lang="en-US" sz="1250">
                <a:latin typeface="Segoe UI"/>
                <a:cs typeface="Segoe UI"/>
              </a:rPr>
              <a:t>Itemization of goods/services being billed (aligned with the grant budget submitted)</a:t>
            </a:r>
          </a:p>
          <a:p>
            <a:pPr marL="436880" lvl="1" indent="-145415"/>
            <a:r>
              <a:rPr lang="en-US" sz="1250">
                <a:latin typeface="Segoe UI"/>
                <a:cs typeface="Segoe UI"/>
              </a:rPr>
              <a:t>Total amount due (must be exactly what is listed for the relevant grant payment)</a:t>
            </a:r>
          </a:p>
          <a:p>
            <a:pPr marL="436880" lvl="1" indent="-145415"/>
            <a:r>
              <a:rPr lang="en-US" sz="1250">
                <a:latin typeface="Segoe UI"/>
                <a:cs typeface="Segoe UI"/>
              </a:rPr>
              <a:t>Direct Purchase Order number</a:t>
            </a:r>
            <a:endParaRPr lang="en-US"/>
          </a:p>
          <a:p>
            <a:pPr marL="145415" indent="-145415"/>
            <a:r>
              <a:rPr lang="en-US" sz="1655">
                <a:latin typeface="Segoe UI"/>
                <a:cs typeface="Segoe UI"/>
              </a:rPr>
              <a:t>If your organization does not issue invoices or you choose not to use an invoice , you may use </a:t>
            </a:r>
            <a:r>
              <a:rPr lang="en-US" sz="1655">
                <a:latin typeface="Segoe UI"/>
                <a:cs typeface="Segoe UI"/>
                <a:hlinkClick r:id="rId3"/>
              </a:rPr>
              <a:t>OGM’s Request for Grant Payment template </a:t>
            </a:r>
            <a:r>
              <a:rPr lang="en-US" sz="1655">
                <a:latin typeface="Segoe UI"/>
                <a:cs typeface="Segoe UI"/>
              </a:rPr>
              <a:t>that has been pre-approved to meet these minimum requirements.</a:t>
            </a:r>
          </a:p>
        </p:txBody>
      </p:sp>
    </p:spTree>
    <p:extLst>
      <p:ext uri="{BB962C8B-B14F-4D97-AF65-F5344CB8AC3E}">
        <p14:creationId xmlns:p14="http://schemas.microsoft.com/office/powerpoint/2010/main" val="1077247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235212"/>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Initial 30% Upfront Payment</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a:xfrm>
            <a:off x="534352" y="886771"/>
            <a:ext cx="6967883" cy="3747574"/>
          </a:xfrm>
        </p:spPr>
        <p:txBody>
          <a:bodyPr vert="horz" lIns="91440" tIns="45720" rIns="91440" bIns="45720" rtlCol="0" anchor="t">
            <a:normAutofit/>
          </a:bodyPr>
          <a:lstStyle/>
          <a:p>
            <a:pPr marL="145415" indent="-145415"/>
            <a:r>
              <a:rPr lang="en-US" sz="1500" dirty="0">
                <a:latin typeface="Segoe UI" panose="020B0502040204020203" pitchFamily="34" charset="0"/>
                <a:cs typeface="Segoe UI" panose="020B0502040204020203" pitchFamily="34" charset="0"/>
              </a:rPr>
              <a:t>Requirements to receive this upfront payment are:</a:t>
            </a:r>
          </a:p>
          <a:p>
            <a:pPr marL="574675" lvl="1" indent="-282575">
              <a:buFont typeface="Wingdings" panose="05000000000000000000" pitchFamily="2" charset="2"/>
              <a:buChar char="ü"/>
            </a:pPr>
            <a:r>
              <a:rPr lang="en-US" sz="1500" dirty="0">
                <a:latin typeface="Segoe UI" panose="020B0502040204020203" pitchFamily="34" charset="0"/>
                <a:cs typeface="Segoe UI" panose="020B0502040204020203" pitchFamily="34" charset="0"/>
              </a:rPr>
              <a:t>A representative of your organization must attend this kick-off meeting. If an organization cannot send a representative to the live event, they may view the kick-off meeting recording and email OGM a confirmation of they have viewed and understood the training.</a:t>
            </a:r>
          </a:p>
          <a:p>
            <a:pPr marL="574675" lvl="1" indent="-282575">
              <a:buFont typeface="Wingdings" panose="05000000000000000000" pitchFamily="2" charset="2"/>
              <a:buChar char="ü"/>
            </a:pPr>
            <a:r>
              <a:rPr lang="en-US" sz="1500" dirty="0">
                <a:latin typeface="Segoe UI" panose="020B0502040204020203" pitchFamily="34" charset="0"/>
                <a:cs typeface="Segoe UI" panose="020B0502040204020203" pitchFamily="34" charset="0"/>
              </a:rPr>
              <a:t>You must have in-hand both a finalized Grant Agreement (signed by all parties) AND a Direct Purchase Order for the award. </a:t>
            </a:r>
          </a:p>
          <a:p>
            <a:pPr marL="574675" lvl="1" indent="-282575">
              <a:buFont typeface="Wingdings" panose="05000000000000000000" pitchFamily="2" charset="2"/>
              <a:buChar char="ü"/>
            </a:pPr>
            <a:r>
              <a:rPr lang="en-US" sz="1500" dirty="0">
                <a:latin typeface="Segoe UI"/>
                <a:cs typeface="Segoe UI"/>
              </a:rPr>
              <a:t>Submit a </a:t>
            </a:r>
            <a:r>
              <a:rPr lang="en-US" sz="1500" dirty="0">
                <a:latin typeface="Segoe UI"/>
                <a:cs typeface="Segoe UI"/>
                <a:hlinkClick r:id="rId3"/>
              </a:rPr>
              <a:t>Request for Grant Payment </a:t>
            </a:r>
            <a:r>
              <a:rPr lang="en-US" sz="1500" dirty="0">
                <a:latin typeface="Segoe UI"/>
                <a:cs typeface="Segoe UI"/>
              </a:rPr>
              <a:t>or an Invoice that meets County invoice standards </a:t>
            </a:r>
            <a:r>
              <a:rPr lang="en-US" sz="1500" b="1" u="sng" dirty="0">
                <a:latin typeface="Segoe UI"/>
                <a:cs typeface="Segoe UI"/>
              </a:rPr>
              <a:t>for the exact amount listed for the payment in the grant agreement. </a:t>
            </a:r>
            <a:endParaRPr lang="en-US" sz="1500" b="1" u="sng" dirty="0">
              <a:latin typeface="Segoe UI" panose="020B0502040204020203" pitchFamily="34" charset="0"/>
              <a:cs typeface="Segoe UI" panose="020B0502040204020203" pitchFamily="34" charset="0"/>
            </a:endParaRPr>
          </a:p>
          <a:p>
            <a:pPr marL="172720" indent="-172720"/>
            <a:r>
              <a:rPr lang="en-US" sz="1500" dirty="0">
                <a:latin typeface="Segoe UI" panose="020B0502040204020203" pitchFamily="34" charset="0"/>
                <a:cs typeface="Segoe UI" panose="020B0502040204020203" pitchFamily="34" charset="0"/>
              </a:rPr>
              <a:t>The Grant Agreement provides the County the right to audit how these funds are spent and requires a refund if they are not fully spent by the end of the grant agreement or have been mis-spent.</a:t>
            </a:r>
          </a:p>
        </p:txBody>
      </p:sp>
    </p:spTree>
    <p:extLst>
      <p:ext uri="{BB962C8B-B14F-4D97-AF65-F5344CB8AC3E}">
        <p14:creationId xmlns:p14="http://schemas.microsoft.com/office/powerpoint/2010/main" val="3200723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235212"/>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Reimbursement Payments</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a:xfrm>
            <a:off x="465589" y="1001844"/>
            <a:ext cx="7175193" cy="3595174"/>
          </a:xfrm>
        </p:spPr>
        <p:txBody>
          <a:bodyPr vert="horz" lIns="91440" tIns="45720" rIns="91440" bIns="45720" rtlCol="0" anchor="t">
            <a:normAutofit fontScale="55000" lnSpcReduction="20000"/>
          </a:bodyPr>
          <a:lstStyle/>
          <a:p>
            <a:pPr marL="145415" indent="-145415">
              <a:lnSpc>
                <a:spcPct val="100000"/>
              </a:lnSpc>
            </a:pPr>
            <a:r>
              <a:rPr lang="en-US" sz="2100" dirty="0">
                <a:latin typeface="Segoe UI" panose="020B0502040204020203" pitchFamily="34" charset="0"/>
                <a:cs typeface="Segoe UI" panose="020B0502040204020203" pitchFamily="34" charset="0"/>
              </a:rPr>
              <a:t>Each additional Request for Payment will be a reimbursement and </a:t>
            </a:r>
            <a:r>
              <a:rPr lang="en-US" sz="2100">
                <a:latin typeface="Segoe UI" panose="020B0502040204020203" pitchFamily="34" charset="0"/>
                <a:cs typeface="Segoe UI" panose="020B0502040204020203" pitchFamily="34" charset="0"/>
              </a:rPr>
              <a:t>must equal </a:t>
            </a:r>
            <a:r>
              <a:rPr lang="en-US" sz="2100" dirty="0">
                <a:latin typeface="Segoe UI" panose="020B0502040204020203" pitchFamily="34" charset="0"/>
                <a:cs typeface="Segoe UI" panose="020B0502040204020203" pitchFamily="34" charset="0"/>
              </a:rPr>
              <a:t>the total amount of expenditures which the Grantee has </a:t>
            </a:r>
            <a:r>
              <a:rPr lang="en-US" sz="2100">
                <a:latin typeface="Segoe UI" panose="020B0502040204020203" pitchFamily="34" charset="0"/>
                <a:cs typeface="Segoe UI" panose="020B0502040204020203" pitchFamily="34" charset="0"/>
              </a:rPr>
              <a:t>incurred beyond </a:t>
            </a:r>
            <a:r>
              <a:rPr lang="en-US" sz="2100" dirty="0">
                <a:latin typeface="Segoe UI" panose="020B0502040204020203" pitchFamily="34" charset="0"/>
                <a:cs typeface="Segoe UI" panose="020B0502040204020203" pitchFamily="34" charset="0"/>
              </a:rPr>
              <a:t>the initial payment and any previous reimbursements provided </a:t>
            </a:r>
            <a:r>
              <a:rPr lang="en-US" sz="2100">
                <a:latin typeface="Segoe UI" panose="020B0502040204020203" pitchFamily="34" charset="0"/>
                <a:cs typeface="Segoe UI" panose="020B0502040204020203" pitchFamily="34" charset="0"/>
              </a:rPr>
              <a:t>by the </a:t>
            </a:r>
            <a:r>
              <a:rPr lang="en-US" sz="2100" dirty="0">
                <a:latin typeface="Segoe UI" panose="020B0502040204020203" pitchFamily="34" charset="0"/>
                <a:cs typeface="Segoe UI" panose="020B0502040204020203" pitchFamily="34" charset="0"/>
              </a:rPr>
              <a:t>Grantor. These reimbursement Requests for Payment must include a:</a:t>
            </a:r>
            <a:endParaRPr lang="en-US" sz="2100" b="1" dirty="0">
              <a:latin typeface="Segoe UI" panose="020B0502040204020203" pitchFamily="34" charset="0"/>
              <a:cs typeface="Segoe UI" panose="020B0502040204020203" pitchFamily="34" charset="0"/>
            </a:endParaRPr>
          </a:p>
          <a:p>
            <a:pPr lvl="1">
              <a:lnSpc>
                <a:spcPct val="100000"/>
              </a:lnSpc>
              <a:buFont typeface="Wingdings" panose="05000000000000000000" pitchFamily="2" charset="2"/>
              <a:buChar char="ü"/>
            </a:pPr>
            <a:r>
              <a:rPr lang="en-US" sz="2100" b="1" dirty="0">
                <a:latin typeface="Segoe UI" panose="020B0502040204020203" pitchFamily="34" charset="0"/>
                <a:cs typeface="Segoe UI" panose="020B0502040204020203" pitchFamily="34" charset="0"/>
              </a:rPr>
              <a:t>Summary of expenditures to date;</a:t>
            </a:r>
          </a:p>
          <a:p>
            <a:pPr lvl="1">
              <a:lnSpc>
                <a:spcPct val="100000"/>
              </a:lnSpc>
              <a:buFont typeface="Wingdings" panose="05000000000000000000" pitchFamily="2" charset="2"/>
              <a:buChar char="ü"/>
            </a:pPr>
            <a:r>
              <a:rPr lang="en-US" sz="2100" b="1" dirty="0">
                <a:latin typeface="Segoe UI" panose="020B0502040204020203" pitchFamily="34" charset="0"/>
                <a:cs typeface="Segoe UI" panose="020B0502040204020203" pitchFamily="34" charset="0"/>
              </a:rPr>
              <a:t>Breakdown of expenses by category in the Authorized Budget;</a:t>
            </a:r>
          </a:p>
          <a:p>
            <a:pPr lvl="1">
              <a:lnSpc>
                <a:spcPct val="100000"/>
              </a:lnSpc>
              <a:buFont typeface="Wingdings" panose="05000000000000000000" pitchFamily="2" charset="2"/>
              <a:buChar char="ü"/>
            </a:pPr>
            <a:r>
              <a:rPr lang="en-US" sz="2100" b="1" dirty="0">
                <a:latin typeface="Segoe UI" panose="020B0502040204020203" pitchFamily="34" charset="0"/>
                <a:cs typeface="Segoe UI" panose="020B0502040204020203" pitchFamily="34" charset="0"/>
              </a:rPr>
              <a:t>Brief narrative on any significant variances or concerns with expenditures as of the date of the request; and</a:t>
            </a:r>
          </a:p>
          <a:p>
            <a:pPr lvl="1">
              <a:lnSpc>
                <a:spcPct val="100000"/>
              </a:lnSpc>
              <a:buFont typeface="Wingdings" panose="05000000000000000000" pitchFamily="2" charset="2"/>
              <a:buChar char="ü"/>
            </a:pPr>
            <a:r>
              <a:rPr lang="en-US" sz="2100" b="1" dirty="0">
                <a:latin typeface="Segoe UI" panose="020B0502040204020203" pitchFamily="34" charset="0"/>
                <a:cs typeface="Segoe UI" panose="020B0502040204020203" pitchFamily="34" charset="0"/>
              </a:rPr>
              <a:t>A </a:t>
            </a:r>
            <a:r>
              <a:rPr lang="en-US" sz="2100" b="1" dirty="0">
                <a:latin typeface="Segoe UI" panose="020B0502040204020203" pitchFamily="34" charset="0"/>
                <a:cs typeface="Segoe UI" panose="020B0502040204020203" pitchFamily="34" charset="0"/>
                <a:hlinkClick r:id="rId3"/>
              </a:rPr>
              <a:t>Request for Grant Payment </a:t>
            </a:r>
            <a:r>
              <a:rPr lang="en-US" sz="2100" b="1" dirty="0">
                <a:latin typeface="Segoe UI" panose="020B0502040204020203" pitchFamily="34" charset="0"/>
                <a:cs typeface="Segoe UI" panose="020B0502040204020203" pitchFamily="34" charset="0"/>
              </a:rPr>
              <a:t>or an invoice that meets County invoice standards that requests County payment for the full amount of that Performance Period </a:t>
            </a:r>
          </a:p>
          <a:p>
            <a:pPr marL="145415" indent="-145415">
              <a:lnSpc>
                <a:spcPct val="100000"/>
              </a:lnSpc>
            </a:pPr>
            <a:r>
              <a:rPr lang="en-US" sz="2200" dirty="0">
                <a:effectLst/>
                <a:latin typeface="Segoe UI" panose="020B0502040204020203" pitchFamily="34" charset="0"/>
                <a:ea typeface="Times New Roman" panose="02020603050405020304" pitchFamily="18" charset="0"/>
                <a:cs typeface="Segoe UI" panose="020B0502040204020203" pitchFamily="34" charset="0"/>
              </a:rPr>
              <a:t>Payments are conditional upon the Grant Monitor’s confirmation that the Grantee has met all programmatic and financial reporting requirements up to the date of the Request for Payment.  </a:t>
            </a:r>
          </a:p>
          <a:p>
            <a:pPr marL="145415" indent="-145415">
              <a:lnSpc>
                <a:spcPct val="100000"/>
              </a:lnSpc>
            </a:pPr>
            <a:r>
              <a:rPr lang="en-US" sz="2200" dirty="0">
                <a:latin typeface="Segoe UI" panose="020B0502040204020203" pitchFamily="34" charset="0"/>
                <a:cs typeface="Segoe UI" panose="020B0502040204020203" pitchFamily="34" charset="0"/>
              </a:rPr>
              <a:t>Requests for Payment may not be submitted more than once a month</a:t>
            </a:r>
          </a:p>
          <a:p>
            <a:pPr marL="145415" indent="-145415">
              <a:lnSpc>
                <a:spcPct val="100000"/>
              </a:lnSpc>
            </a:pPr>
            <a:r>
              <a:rPr lang="en-US" sz="2200" dirty="0">
                <a:latin typeface="Segoe UI" panose="020B0502040204020203" pitchFamily="34" charset="0"/>
                <a:cs typeface="Segoe UI" panose="020B0502040204020203" pitchFamily="34" charset="0"/>
              </a:rPr>
              <a:t>Total requests for payment may not exceed the total award amount</a:t>
            </a:r>
          </a:p>
          <a:p>
            <a:pPr marL="145415" indent="-145415">
              <a:lnSpc>
                <a:spcPct val="100000"/>
              </a:lnSpc>
            </a:pPr>
            <a:r>
              <a:rPr lang="en-US" sz="2200" dirty="0">
                <a:latin typeface="Segoe UI" panose="020B0502040204020203" pitchFamily="34" charset="0"/>
                <a:cs typeface="Segoe UI" panose="020B0502040204020203" pitchFamily="34" charset="0"/>
              </a:rPr>
              <a:t>If reporting or request for payment information is not sufficient, payments will be withheld until sufficient reporting/information is provided or possibly the termination of the Grant Agreement.</a:t>
            </a:r>
          </a:p>
          <a:p>
            <a:pPr marL="145415" indent="-145415">
              <a:lnSpc>
                <a:spcPct val="100000"/>
              </a:lnSpc>
            </a:pPr>
            <a:r>
              <a:rPr lang="en-US" sz="2200" dirty="0">
                <a:latin typeface="Segoe UI" panose="020B0502040204020203" pitchFamily="34" charset="0"/>
                <a:cs typeface="Segoe UI" panose="020B0502040204020203" pitchFamily="34" charset="0"/>
              </a:rPr>
              <a:t>Remember, the Grant Agreement allows County representatives to audit and/or inspect both programmatic and financial reporting at will so all financial and programmatic documentation must be maintained.</a:t>
            </a:r>
          </a:p>
        </p:txBody>
      </p:sp>
    </p:spTree>
    <p:extLst>
      <p:ext uri="{BB962C8B-B14F-4D97-AF65-F5344CB8AC3E}">
        <p14:creationId xmlns:p14="http://schemas.microsoft.com/office/powerpoint/2010/main" val="4156207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Before Seeking Payment…</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a:xfrm>
            <a:off x="534353" y="1173018"/>
            <a:ext cx="6703695" cy="3391838"/>
          </a:xfrm>
        </p:spPr>
        <p:txBody>
          <a:bodyPr vert="horz" lIns="91440" tIns="45720" rIns="91440" bIns="45720" rtlCol="0" anchor="t">
            <a:normAutofit/>
          </a:bodyPr>
          <a:lstStyle/>
          <a:p>
            <a:pPr marL="228600" indent="-228600"/>
            <a:r>
              <a:rPr lang="en-US" sz="1600">
                <a:latin typeface="Segoe UI" panose="020B0502040204020203" pitchFamily="34" charset="0"/>
                <a:cs typeface="Segoe UI" panose="020B0502040204020203" pitchFamily="34" charset="0"/>
              </a:rPr>
              <a:t>Make sure your payment request package is </a:t>
            </a:r>
            <a:r>
              <a:rPr lang="en-US" sz="1600" b="1">
                <a:latin typeface="Segoe UI" panose="020B0502040204020203" pitchFamily="34" charset="0"/>
                <a:cs typeface="Segoe UI" panose="020B0502040204020203" pitchFamily="34" charset="0"/>
              </a:rPr>
              <a:t>complete</a:t>
            </a:r>
            <a:r>
              <a:rPr lang="en-US" sz="1600">
                <a:latin typeface="Segoe UI" panose="020B0502040204020203" pitchFamily="34" charset="0"/>
                <a:cs typeface="Segoe UI" panose="020B0502040204020203" pitchFamily="34" charset="0"/>
              </a:rPr>
              <a:t> AND checked for </a:t>
            </a:r>
            <a:r>
              <a:rPr lang="en-US" sz="1600" b="1">
                <a:latin typeface="Segoe UI" panose="020B0502040204020203" pitchFamily="34" charset="0"/>
                <a:cs typeface="Segoe UI" panose="020B0502040204020203" pitchFamily="34" charset="0"/>
              </a:rPr>
              <a:t>accuracy of details</a:t>
            </a:r>
            <a:r>
              <a:rPr lang="en-US" sz="1600">
                <a:latin typeface="Segoe UI" panose="020B0502040204020203" pitchFamily="34" charset="0"/>
                <a:cs typeface="Segoe UI" panose="020B0502040204020203" pitchFamily="34" charset="0"/>
              </a:rPr>
              <a:t>.</a:t>
            </a:r>
          </a:p>
          <a:p>
            <a:pPr marL="228600" indent="-228600"/>
            <a:r>
              <a:rPr lang="en-US" sz="1600">
                <a:latin typeface="Segoe UI" panose="020B0502040204020203" pitchFamily="34" charset="0"/>
                <a:cs typeface="Segoe UI" panose="020B0502040204020203" pitchFamily="34" charset="0"/>
              </a:rPr>
              <a:t>Ensure your registration with the Montgomery County Central Vendor Registration System (CVRS) (</a:t>
            </a:r>
            <a:r>
              <a:rPr lang="en-US" sz="1600">
                <a:latin typeface="Segoe UI" panose="020B0502040204020203" pitchFamily="34" charset="0"/>
                <a:cs typeface="Segoe UI" panose="020B0502040204020203" pitchFamily="34" charset="0"/>
                <a:hlinkClick r:id="rId3"/>
              </a:rPr>
              <a:t>https://mcipcc.net</a:t>
            </a:r>
            <a:r>
              <a:rPr lang="en-US" sz="1600">
                <a:latin typeface="Segoe UI" panose="020B0502040204020203" pitchFamily="34" charset="0"/>
                <a:cs typeface="Segoe UI" panose="020B0502040204020203" pitchFamily="34" charset="0"/>
              </a:rPr>
              <a:t>) is up to date.</a:t>
            </a:r>
          </a:p>
          <a:p>
            <a:pPr marL="228600" indent="-228600"/>
            <a:r>
              <a:rPr lang="en-US" sz="1600">
                <a:latin typeface="Segoe UI" panose="020B0502040204020203" pitchFamily="34" charset="0"/>
                <a:cs typeface="Segoe UI" panose="020B0502040204020203" pitchFamily="34" charset="0"/>
              </a:rPr>
              <a:t>Ensure that your organization is in Good Standing with the Maryland State Department of Assessment and Taxation (SDAT). </a:t>
            </a:r>
            <a:r>
              <a:rPr lang="en-US" sz="1600">
                <a:latin typeface="Segoe UI" panose="020B0502040204020203" pitchFamily="34" charset="0"/>
                <a:ea typeface="Times New Roman" panose="02020603050405020304" pitchFamily="18" charset="0"/>
                <a:cs typeface="Segoe UI" panose="020B0502040204020203" pitchFamily="34" charset="0"/>
              </a:rPr>
              <a:t>(</a:t>
            </a:r>
            <a:r>
              <a:rPr lang="en-US" sz="1600" u="sng">
                <a:solidFill>
                  <a:srgbClr val="0563C1"/>
                </a:solidFill>
                <a:latin typeface="Segoe UI" panose="020B0502040204020203" pitchFamily="34" charset="0"/>
                <a:ea typeface="Times New Roman" panose="02020603050405020304" pitchFamily="18" charset="0"/>
                <a:cs typeface="Segoe UI" panose="020B0502040204020203" pitchFamily="34" charset="0"/>
                <a:hlinkClick r:id="rId4"/>
              </a:rPr>
              <a:t>https://egov.maryland.gov/businessexpress/entitysearch</a:t>
            </a:r>
            <a:r>
              <a:rPr lang="en-US" sz="1600">
                <a:latin typeface="Segoe UI" panose="020B0502040204020203" pitchFamily="34" charset="0"/>
                <a:ea typeface="Times New Roman" panose="02020603050405020304" pitchFamily="18" charset="0"/>
                <a:cs typeface="Segoe UI" panose="020B0502040204020203" pitchFamily="34" charset="0"/>
              </a:rPr>
              <a:t>).</a:t>
            </a:r>
          </a:p>
          <a:p>
            <a:pPr marL="228600" indent="-228600"/>
            <a:r>
              <a:rPr lang="en-US" sz="1600">
                <a:latin typeface="Segoe UI" panose="020B0502040204020203" pitchFamily="34" charset="0"/>
                <a:cs typeface="Segoe UI" panose="020B0502040204020203" pitchFamily="34" charset="0"/>
              </a:rPr>
              <a:t>Understand that payments may take up to 30 days to be received AFTER the Grant Monitor has confirmed your reporting meets required standards.</a:t>
            </a:r>
          </a:p>
          <a:p>
            <a:pPr marL="228600" indent="-228600"/>
            <a:r>
              <a:rPr lang="en-US" sz="1600">
                <a:latin typeface="Segoe UI" panose="020B0502040204020203" pitchFamily="34" charset="0"/>
                <a:cs typeface="Segoe UI" panose="020B0502040204020203" pitchFamily="34" charset="0"/>
              </a:rPr>
              <a:t>OGM recommends that organizations sign up for ACH payments via the Central Vendor Registration System (CVRS) to expedite receipt of funds.</a:t>
            </a:r>
          </a:p>
          <a:p>
            <a:pPr marL="228600" indent="-228600"/>
            <a:endParaRPr lang="en-US" sz="18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59498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Amendments Process</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a:xfrm>
            <a:off x="534353" y="1173018"/>
            <a:ext cx="6703695" cy="3391838"/>
          </a:xfrm>
        </p:spPr>
        <p:txBody>
          <a:bodyPr vert="horz" lIns="91440" tIns="45720" rIns="91440" bIns="45720" rtlCol="0" anchor="t">
            <a:normAutofit fontScale="77500" lnSpcReduction="20000"/>
          </a:bodyPr>
          <a:lstStyle/>
          <a:p>
            <a:pPr marL="228600" indent="-228600"/>
            <a:r>
              <a:rPr lang="en-US" sz="1800">
                <a:latin typeface="Segoe UI" panose="020B0502040204020203" pitchFamily="34" charset="0"/>
                <a:cs typeface="Segoe UI" panose="020B0502040204020203" pitchFamily="34" charset="0"/>
              </a:rPr>
              <a:t>Your Grant Agreement allows for amendments at the MUTUAL agreement of Grantor and Grantee.  These can include:</a:t>
            </a:r>
          </a:p>
          <a:p>
            <a:pPr marL="520065" lvl="1" indent="-228600"/>
            <a:r>
              <a:rPr lang="en-US" sz="1545">
                <a:latin typeface="Segoe UI" panose="020B0502040204020203" pitchFamily="34" charset="0"/>
                <a:cs typeface="Segoe UI" panose="020B0502040204020203" pitchFamily="34" charset="0"/>
              </a:rPr>
              <a:t>Extending the Term of the Grant Agreement (more time to spend existing funds)</a:t>
            </a:r>
          </a:p>
          <a:p>
            <a:pPr marL="520065" lvl="1" indent="-228600"/>
            <a:r>
              <a:rPr lang="en-US" sz="1545">
                <a:latin typeface="Segoe UI" panose="020B0502040204020203" pitchFamily="34" charset="0"/>
                <a:cs typeface="Segoe UI" panose="020B0502040204020203" pitchFamily="34" charset="0"/>
              </a:rPr>
              <a:t>Changing the Authorized Budget (spend funds on different things)</a:t>
            </a:r>
          </a:p>
          <a:p>
            <a:pPr marL="520065" lvl="1" indent="-228600"/>
            <a:r>
              <a:rPr lang="en-US" sz="1545">
                <a:latin typeface="Segoe UI" panose="020B0502040204020203" pitchFamily="34" charset="0"/>
                <a:cs typeface="Segoe UI" panose="020B0502040204020203" pitchFamily="34" charset="0"/>
              </a:rPr>
              <a:t>Changing the other portions of the project’s scope (update Project Work Plan or Project Performance Plan)</a:t>
            </a:r>
          </a:p>
          <a:p>
            <a:pPr marL="520065" lvl="1" indent="-228600"/>
            <a:r>
              <a:rPr lang="en-US" sz="1545">
                <a:latin typeface="Segoe UI" panose="020B0502040204020203" pitchFamily="34" charset="0"/>
                <a:cs typeface="Segoe UI" panose="020B0502040204020203" pitchFamily="34" charset="0"/>
              </a:rPr>
              <a:t>A combination of several or all of the above</a:t>
            </a:r>
          </a:p>
          <a:p>
            <a:pPr marL="228600" indent="-228600"/>
            <a:r>
              <a:rPr lang="en-US" sz="1800">
                <a:latin typeface="Segoe UI" panose="020B0502040204020203" pitchFamily="34" charset="0"/>
                <a:cs typeface="Segoe UI" panose="020B0502040204020203" pitchFamily="34" charset="0"/>
              </a:rPr>
              <a:t>If seeking an amendment, the Grantee must propose one 30 days before the changes would take place to the Grant Monitor.</a:t>
            </a:r>
          </a:p>
          <a:p>
            <a:pPr marL="228600" indent="-228600"/>
            <a:r>
              <a:rPr lang="en-US" sz="1800">
                <a:latin typeface="Segoe UI" panose="020B0502040204020203" pitchFamily="34" charset="0"/>
                <a:cs typeface="Segoe UI" panose="020B0502040204020203" pitchFamily="34" charset="0"/>
              </a:rPr>
              <a:t>If the Grantor agrees to consider an amendment, the Grantee must provide updated versions of the Grant Agreement attachments that will change.</a:t>
            </a:r>
          </a:p>
          <a:p>
            <a:pPr marL="228600" indent="-228600"/>
            <a:r>
              <a:rPr lang="en-US" sz="1800">
                <a:latin typeface="Segoe UI" panose="020B0502040204020203" pitchFamily="34" charset="0"/>
                <a:cs typeface="Segoe UI" panose="020B0502040204020203" pitchFamily="34" charset="0"/>
              </a:rPr>
              <a:t>If the Grantor agrees, OGM will develop a Grant Agreement Amendment that includes all agreed upon changes to be signed by the Grantee and the CAO, or his designee.</a:t>
            </a:r>
          </a:p>
          <a:p>
            <a:pPr marL="228600" indent="-228600"/>
            <a:r>
              <a:rPr lang="en-US" sz="1800">
                <a:latin typeface="Segoe UI" panose="020B0502040204020203" pitchFamily="34" charset="0"/>
                <a:cs typeface="Segoe UI" panose="020B0502040204020203" pitchFamily="34" charset="0"/>
              </a:rPr>
              <a:t>Once the Grant Agreement Amendment is signed, the Grantee may begin shifting operations to match the changes.</a:t>
            </a:r>
          </a:p>
          <a:p>
            <a:pPr marL="228600" indent="-228600"/>
            <a:r>
              <a:rPr lang="en-US" sz="1800">
                <a:latin typeface="Segoe UI" panose="020B0502040204020203" pitchFamily="34" charset="0"/>
                <a:cs typeface="Segoe UI" panose="020B0502040204020203" pitchFamily="34" charset="0"/>
              </a:rPr>
              <a:t>Unless funds are being added to a Grant Agreement, an updated Direct Purchase Order is not necessary.</a:t>
            </a:r>
          </a:p>
        </p:txBody>
      </p:sp>
    </p:spTree>
    <p:extLst>
      <p:ext uri="{BB962C8B-B14F-4D97-AF65-F5344CB8AC3E}">
        <p14:creationId xmlns:p14="http://schemas.microsoft.com/office/powerpoint/2010/main" val="249617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5945A-3090-2F98-4A8C-40E1390FBBE7}"/>
            </a:ext>
          </a:extLst>
        </p:cNvPr>
        <p:cNvGrpSpPr/>
        <p:nvPr/>
      </p:nvGrpSpPr>
      <p:grpSpPr>
        <a:xfrm>
          <a:off x="0" y="0"/>
          <a:ext cx="0" cy="0"/>
          <a:chOff x="0" y="0"/>
          <a:chExt cx="0" cy="0"/>
        </a:xfrm>
      </p:grpSpPr>
      <p:sp>
        <p:nvSpPr>
          <p:cNvPr id="21" name="Rectangle 12">
            <a:extLst>
              <a:ext uri="{FF2B5EF4-FFF2-40B4-BE49-F238E27FC236}">
                <a16:creationId xmlns:a16="http://schemas.microsoft.com/office/drawing/2014/main" id="{D3FD2AA2-6769-A6CB-E09B-EBFAE83DB7FA}"/>
              </a:ext>
            </a:extLst>
          </p:cNvPr>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200" b="1">
                <a:solidFill>
                  <a:schemeClr val="accent1">
                    <a:lumMod val="75000"/>
                  </a:schemeClr>
                </a:solidFill>
                <a:effectLst>
                  <a:outerShdw blurRad="38100" dist="38100" dir="2700000" algn="tl">
                    <a:srgbClr val="000000">
                      <a:alpha val="43137"/>
                    </a:srgbClr>
                  </a:outerShdw>
                </a:effectLst>
                <a:latin typeface="Segoe UI"/>
                <a:ea typeface="Bebas Neue Light" charset="0"/>
                <a:cs typeface="Segoe UI"/>
              </a:rPr>
              <a:t>Multi-Year Awards</a:t>
            </a:r>
          </a:p>
        </p:txBody>
      </p:sp>
      <p:sp>
        <p:nvSpPr>
          <p:cNvPr id="22" name="Line 13">
            <a:extLst>
              <a:ext uri="{FF2B5EF4-FFF2-40B4-BE49-F238E27FC236}">
                <a16:creationId xmlns:a16="http://schemas.microsoft.com/office/drawing/2014/main" id="{AE42B09F-3258-6710-A58E-CD836E2B876F}"/>
              </a:ext>
            </a:extLst>
          </p:cNvPr>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CD5E540D-7D61-0F25-9581-2B4B98FD1411}"/>
              </a:ext>
            </a:extLst>
          </p:cNvPr>
          <p:cNvSpPr>
            <a:spLocks noGrp="1"/>
          </p:cNvSpPr>
          <p:nvPr>
            <p:ph idx="1"/>
          </p:nvPr>
        </p:nvSpPr>
        <p:spPr>
          <a:xfrm>
            <a:off x="424365" y="1149171"/>
            <a:ext cx="7133289" cy="3194229"/>
          </a:xfrm>
        </p:spPr>
        <p:txBody>
          <a:bodyPr vert="horz" lIns="91440" tIns="45720" rIns="91440" bIns="45720" rtlCol="0" anchor="t">
            <a:noAutofit/>
          </a:bodyPr>
          <a:lstStyle/>
          <a:p>
            <a:pPr marL="228600" indent="-228600" defTabSz="914400">
              <a:lnSpc>
                <a:spcPct val="114999"/>
              </a:lnSpc>
              <a:spcBef>
                <a:spcPts val="0"/>
              </a:spcBef>
              <a:defRPr/>
            </a:pPr>
            <a:r>
              <a:rPr lang="en-US" sz="1200" kern="0">
                <a:solidFill>
                  <a:srgbClr val="000000"/>
                </a:solidFill>
                <a:latin typeface="Segoe UI"/>
                <a:cs typeface="Arial"/>
              </a:rPr>
              <a:t>A single grant agreement can only contain funding from a single fiscal year. </a:t>
            </a:r>
          </a:p>
          <a:p>
            <a:pPr marL="228600" indent="-228600" defTabSz="914400">
              <a:lnSpc>
                <a:spcPct val="114999"/>
              </a:lnSpc>
              <a:spcBef>
                <a:spcPts val="0"/>
              </a:spcBef>
              <a:defRPr/>
            </a:pPr>
            <a:r>
              <a:rPr lang="en-US" sz="1200" kern="0">
                <a:solidFill>
                  <a:srgbClr val="000000"/>
                </a:solidFill>
                <a:latin typeface="Segoe UI"/>
                <a:cs typeface="Arial"/>
              </a:rPr>
              <a:t>Some recipients received funds for both FY24 and FY25; some also received an FY26 intent to fund</a:t>
            </a:r>
          </a:p>
          <a:p>
            <a:pPr marL="228600" indent="-228600" defTabSz="914400">
              <a:lnSpc>
                <a:spcPct val="114999"/>
              </a:lnSpc>
              <a:spcBef>
                <a:spcPts val="0"/>
              </a:spcBef>
              <a:defRPr/>
            </a:pPr>
            <a:r>
              <a:rPr lang="en-US" sz="1200" kern="0">
                <a:solidFill>
                  <a:srgbClr val="000000"/>
                </a:solidFill>
                <a:latin typeface="Segoe UI"/>
                <a:cs typeface="Arial"/>
              </a:rPr>
              <a:t>FY24 and FY25 funds have already been appropriated so projects with funds in both of these years should have received two grant agreements</a:t>
            </a:r>
          </a:p>
          <a:p>
            <a:pPr marL="228600" indent="-228600" defTabSz="914400">
              <a:lnSpc>
                <a:spcPct val="114999"/>
              </a:lnSpc>
              <a:spcBef>
                <a:spcPts val="0"/>
              </a:spcBef>
              <a:defRPr/>
            </a:pPr>
            <a:r>
              <a:rPr lang="en-US" sz="1200" kern="0">
                <a:solidFill>
                  <a:srgbClr val="000000"/>
                </a:solidFill>
                <a:latin typeface="Segoe UI"/>
                <a:cs typeface="Arial"/>
              </a:rPr>
              <a:t>Each new fiscal year requires a new grant agreement but NOT a new competition if you received a multi-year award.  Your Notification Letter is proof of your multi-year award; with the contingencies below.</a:t>
            </a:r>
          </a:p>
          <a:p>
            <a:pPr marL="228600" indent="-228600" defTabSz="914400">
              <a:lnSpc>
                <a:spcPct val="114999"/>
              </a:lnSpc>
              <a:spcBef>
                <a:spcPts val="0"/>
              </a:spcBef>
              <a:defRPr/>
            </a:pPr>
            <a:r>
              <a:rPr lang="en-US" sz="1200" b="1" kern="0">
                <a:solidFill>
                  <a:srgbClr val="FF0000"/>
                </a:solidFill>
                <a:latin typeface="Segoe UI"/>
                <a:cs typeface="Arial"/>
              </a:rPr>
              <a:t>FY26 funding is CONTINGENT on Council appropriations AND satisfactory project performance</a:t>
            </a:r>
          </a:p>
          <a:p>
            <a:pPr marL="346075" lvl="2" indent="-117475" defTabSz="914400">
              <a:lnSpc>
                <a:spcPct val="114999"/>
              </a:lnSpc>
              <a:spcBef>
                <a:spcPts val="0"/>
              </a:spcBef>
              <a:defRPr/>
            </a:pPr>
            <a:r>
              <a:rPr lang="en-US" sz="1200" kern="0">
                <a:solidFill>
                  <a:srgbClr val="000000"/>
                </a:solidFill>
                <a:latin typeface="Segoe UI"/>
                <a:cs typeface="Arial"/>
              </a:rPr>
              <a:t>If the County Council does not appropriate sufficient funding in a given fiscal year a project may have its funding reduced or eliminated for that fiscal year.</a:t>
            </a:r>
          </a:p>
          <a:p>
            <a:pPr marL="346075" lvl="2" indent="-117475" defTabSz="914400">
              <a:lnSpc>
                <a:spcPct val="114999"/>
              </a:lnSpc>
              <a:spcBef>
                <a:spcPts val="0"/>
              </a:spcBef>
              <a:defRPr/>
            </a:pPr>
            <a:r>
              <a:rPr lang="en-US" sz="1200" kern="0">
                <a:solidFill>
                  <a:srgbClr val="000000"/>
                </a:solidFill>
                <a:latin typeface="Segoe UI"/>
                <a:cs typeface="Arial"/>
              </a:rPr>
              <a:t>If a project is not performing well, implementing its proposal as approved, or an organization fails to stay in compliance then funding may not be renewed. </a:t>
            </a:r>
          </a:p>
          <a:p>
            <a:pPr marL="346075" lvl="2" indent="-117475" defTabSz="914400">
              <a:lnSpc>
                <a:spcPct val="114999"/>
              </a:lnSpc>
              <a:spcBef>
                <a:spcPts val="0"/>
              </a:spcBef>
              <a:defRPr/>
            </a:pPr>
            <a:r>
              <a:rPr lang="en-US" sz="1200" kern="0">
                <a:solidFill>
                  <a:srgbClr val="000000"/>
                </a:solidFill>
                <a:latin typeface="Segoe UI"/>
                <a:cs typeface="Arial"/>
              </a:rPr>
              <a:t>An existing grant agreement could be cancelled mid-fiscal year. Grant Monitors and other County stakeholders will make this assessment.</a:t>
            </a:r>
          </a:p>
          <a:p>
            <a:pPr marL="228600" lvl="1" indent="-228600" defTabSz="914400">
              <a:lnSpc>
                <a:spcPct val="114999"/>
              </a:lnSpc>
              <a:spcBef>
                <a:spcPts val="0"/>
              </a:spcBef>
              <a:defRPr/>
            </a:pPr>
            <a:endParaRPr lang="en-US" sz="1305" kern="0">
              <a:solidFill>
                <a:srgbClr val="000000"/>
              </a:solidFill>
              <a:latin typeface="Segoe UI"/>
              <a:cs typeface="Arial"/>
            </a:endParaRPr>
          </a:p>
        </p:txBody>
      </p:sp>
    </p:spTree>
    <p:extLst>
      <p:ext uri="{BB962C8B-B14F-4D97-AF65-F5344CB8AC3E}">
        <p14:creationId xmlns:p14="http://schemas.microsoft.com/office/powerpoint/2010/main" val="2298060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5945A-3090-2F98-4A8C-40E1390FBBE7}"/>
            </a:ext>
          </a:extLst>
        </p:cNvPr>
        <p:cNvGrpSpPr/>
        <p:nvPr/>
      </p:nvGrpSpPr>
      <p:grpSpPr>
        <a:xfrm>
          <a:off x="0" y="0"/>
          <a:ext cx="0" cy="0"/>
          <a:chOff x="0" y="0"/>
          <a:chExt cx="0" cy="0"/>
        </a:xfrm>
      </p:grpSpPr>
      <p:sp>
        <p:nvSpPr>
          <p:cNvPr id="21" name="Rectangle 12">
            <a:extLst>
              <a:ext uri="{FF2B5EF4-FFF2-40B4-BE49-F238E27FC236}">
                <a16:creationId xmlns:a16="http://schemas.microsoft.com/office/drawing/2014/main" id="{D3FD2AA2-6769-A6CB-E09B-EBFAE83DB7FA}"/>
              </a:ext>
            </a:extLst>
          </p:cNvPr>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200" b="1">
                <a:solidFill>
                  <a:schemeClr val="accent1">
                    <a:lumMod val="75000"/>
                  </a:schemeClr>
                </a:solidFill>
                <a:effectLst>
                  <a:outerShdw blurRad="38100" dist="38100" dir="2700000" algn="tl">
                    <a:srgbClr val="000000">
                      <a:alpha val="43137"/>
                    </a:srgbClr>
                  </a:outerShdw>
                </a:effectLst>
                <a:latin typeface="Segoe UI"/>
                <a:ea typeface="Bebas Neue Light" charset="0"/>
                <a:cs typeface="Segoe UI"/>
              </a:rPr>
              <a:t>Multi-Year Award Renewal Process</a:t>
            </a:r>
          </a:p>
        </p:txBody>
      </p:sp>
      <p:sp>
        <p:nvSpPr>
          <p:cNvPr id="22" name="Line 13">
            <a:extLst>
              <a:ext uri="{FF2B5EF4-FFF2-40B4-BE49-F238E27FC236}">
                <a16:creationId xmlns:a16="http://schemas.microsoft.com/office/drawing/2014/main" id="{AE42B09F-3258-6710-A58E-CD836E2B876F}"/>
              </a:ext>
            </a:extLst>
          </p:cNvPr>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CD5E540D-7D61-0F25-9581-2B4B98FD1411}"/>
              </a:ext>
            </a:extLst>
          </p:cNvPr>
          <p:cNvSpPr>
            <a:spLocks noGrp="1"/>
          </p:cNvSpPr>
          <p:nvPr>
            <p:ph idx="1"/>
          </p:nvPr>
        </p:nvSpPr>
        <p:spPr>
          <a:xfrm>
            <a:off x="424366" y="1149171"/>
            <a:ext cx="6923668" cy="3235793"/>
          </a:xfrm>
        </p:spPr>
        <p:txBody>
          <a:bodyPr vert="horz" lIns="91440" tIns="45720" rIns="91440" bIns="45720" rtlCol="0" anchor="t">
            <a:noAutofit/>
          </a:bodyPr>
          <a:lstStyle/>
          <a:p>
            <a:pPr marL="228600" indent="-228600" defTabSz="914400">
              <a:lnSpc>
                <a:spcPct val="114999"/>
              </a:lnSpc>
              <a:spcBef>
                <a:spcPts val="0"/>
              </a:spcBef>
              <a:defRPr/>
            </a:pPr>
            <a:r>
              <a:rPr lang="en-US" sz="1200" kern="0">
                <a:solidFill>
                  <a:srgbClr val="000000"/>
                </a:solidFill>
                <a:latin typeface="Segoe UI"/>
                <a:cs typeface="Arial"/>
              </a:rPr>
              <a:t>IF funding is available AND project performance is satisfactory, the County and the Recipient will renew funding through a NEW grant agreement each fiscal year.</a:t>
            </a:r>
          </a:p>
          <a:p>
            <a:pPr marL="228600" indent="-228600" defTabSz="914400">
              <a:lnSpc>
                <a:spcPct val="114999"/>
              </a:lnSpc>
              <a:spcBef>
                <a:spcPts val="0"/>
              </a:spcBef>
              <a:defRPr/>
            </a:pPr>
            <a:r>
              <a:rPr lang="en-US" sz="1200" kern="0">
                <a:solidFill>
                  <a:srgbClr val="000000"/>
                </a:solidFill>
                <a:latin typeface="Segoe UI"/>
                <a:cs typeface="Arial"/>
              </a:rPr>
              <a:t>Your Grant Monitor will reach out to the Recipient in roughly Spring of 2025 notifying them of the County’s intent to renew (or not) funding and for how much.</a:t>
            </a:r>
          </a:p>
          <a:p>
            <a:pPr marL="228600" indent="-228600" defTabSz="914400">
              <a:lnSpc>
                <a:spcPct val="114999"/>
              </a:lnSpc>
              <a:spcBef>
                <a:spcPts val="0"/>
              </a:spcBef>
              <a:defRPr/>
            </a:pPr>
            <a:r>
              <a:rPr lang="en-US" sz="1200" kern="0">
                <a:solidFill>
                  <a:srgbClr val="000000"/>
                </a:solidFill>
                <a:latin typeface="Segoe UI"/>
                <a:cs typeface="Arial"/>
              </a:rPr>
              <a:t>The CE Recommended Budget, distributed on March 15, will give departments, OGM, and you a sense of the likely funding landscape but Council makes the ultimate decision on funding availability.</a:t>
            </a:r>
          </a:p>
          <a:p>
            <a:pPr marL="228600" indent="-228600" defTabSz="914400">
              <a:lnSpc>
                <a:spcPct val="114999"/>
              </a:lnSpc>
              <a:spcBef>
                <a:spcPts val="0"/>
              </a:spcBef>
              <a:defRPr/>
            </a:pPr>
            <a:r>
              <a:rPr lang="en-US" sz="1200" kern="0">
                <a:solidFill>
                  <a:srgbClr val="000000"/>
                </a:solidFill>
                <a:latin typeface="Segoe UI"/>
                <a:cs typeface="Arial"/>
              </a:rPr>
              <a:t>The Recipient will provide an updated proposal for the coming fiscal year that includes:</a:t>
            </a:r>
            <a:endParaRPr lang="en-US" sz="1000" kern="0">
              <a:solidFill>
                <a:srgbClr val="000000"/>
              </a:solidFill>
              <a:latin typeface="Segoe UI"/>
              <a:cs typeface="Arial"/>
            </a:endParaRPr>
          </a:p>
          <a:p>
            <a:pPr marL="291465" lvl="1" indent="0" defTabSz="914400">
              <a:lnSpc>
                <a:spcPct val="114999"/>
              </a:lnSpc>
              <a:spcBef>
                <a:spcPts val="0"/>
              </a:spcBef>
              <a:buNone/>
              <a:defRPr/>
            </a:pPr>
            <a:r>
              <a:rPr lang="en-US" sz="1200" kern="0">
                <a:solidFill>
                  <a:srgbClr val="000000"/>
                </a:solidFill>
                <a:latin typeface="Segoe UI"/>
                <a:cs typeface="Arial"/>
                <a:sym typeface="Symbol" panose="05050102010706020507" pitchFamily="18" charset="2"/>
              </a:rPr>
              <a:t>	 </a:t>
            </a:r>
            <a:r>
              <a:rPr lang="en-US" sz="1200" kern="0">
                <a:solidFill>
                  <a:srgbClr val="000000"/>
                </a:solidFill>
                <a:latin typeface="Segoe UI"/>
                <a:cs typeface="Arial"/>
              </a:rPr>
              <a:t>Project Budget		</a:t>
            </a:r>
            <a:r>
              <a:rPr lang="en-US" sz="1200" kern="0">
                <a:solidFill>
                  <a:srgbClr val="000000"/>
                </a:solidFill>
                <a:latin typeface="Segoe UI"/>
                <a:cs typeface="Arial"/>
                <a:sym typeface="Symbol" panose="05050102010706020507" pitchFamily="18" charset="2"/>
              </a:rPr>
              <a:t> </a:t>
            </a:r>
            <a:r>
              <a:rPr lang="en-US" sz="1200" kern="0">
                <a:solidFill>
                  <a:srgbClr val="000000"/>
                </a:solidFill>
                <a:latin typeface="Segoe UI"/>
                <a:cs typeface="Arial"/>
              </a:rPr>
              <a:t>Project Budget Narrative</a:t>
            </a:r>
          </a:p>
          <a:p>
            <a:pPr marL="291465" lvl="1" indent="0" defTabSz="914400">
              <a:lnSpc>
                <a:spcPct val="114999"/>
              </a:lnSpc>
              <a:spcBef>
                <a:spcPts val="0"/>
              </a:spcBef>
              <a:buNone/>
              <a:defRPr/>
            </a:pPr>
            <a:r>
              <a:rPr lang="en-US" sz="1200" kern="0">
                <a:solidFill>
                  <a:srgbClr val="000000"/>
                </a:solidFill>
                <a:latin typeface="Segoe UI"/>
                <a:cs typeface="Arial"/>
                <a:sym typeface="Symbol" panose="05050102010706020507" pitchFamily="18" charset="2"/>
              </a:rPr>
              <a:t>	 </a:t>
            </a:r>
            <a:r>
              <a:rPr lang="en-US" sz="1200" kern="0">
                <a:solidFill>
                  <a:srgbClr val="000000"/>
                </a:solidFill>
                <a:latin typeface="Segoe UI"/>
                <a:cs typeface="Arial"/>
              </a:rPr>
              <a:t>Project Performance Plan		</a:t>
            </a:r>
            <a:r>
              <a:rPr lang="en-US" sz="1200" kern="0">
                <a:solidFill>
                  <a:srgbClr val="000000"/>
                </a:solidFill>
                <a:latin typeface="Segoe UI"/>
                <a:cs typeface="Arial"/>
                <a:sym typeface="Symbol" panose="05050102010706020507" pitchFamily="18" charset="2"/>
              </a:rPr>
              <a:t> </a:t>
            </a:r>
            <a:r>
              <a:rPr lang="en-US" sz="1200" kern="0">
                <a:solidFill>
                  <a:srgbClr val="000000"/>
                </a:solidFill>
                <a:latin typeface="Segoe UI"/>
                <a:cs typeface="Arial"/>
              </a:rPr>
              <a:t>Project Work Plan/Timeline</a:t>
            </a:r>
          </a:p>
          <a:p>
            <a:pPr marL="228600" indent="-228600" defTabSz="914400">
              <a:lnSpc>
                <a:spcPct val="114999"/>
              </a:lnSpc>
              <a:spcBef>
                <a:spcPts val="0"/>
              </a:spcBef>
              <a:defRPr/>
            </a:pPr>
            <a:r>
              <a:rPr lang="en-US" sz="1200" kern="0">
                <a:solidFill>
                  <a:srgbClr val="000000"/>
                </a:solidFill>
                <a:latin typeface="Segoe UI"/>
                <a:cs typeface="Arial"/>
              </a:rPr>
              <a:t>OGM and the Grant Monitor will review the new fiscal year proposal to ensure it is aligned with the scope of the original award.</a:t>
            </a:r>
          </a:p>
          <a:p>
            <a:pPr marL="228600" indent="-228600" defTabSz="914400">
              <a:lnSpc>
                <a:spcPct val="114999"/>
              </a:lnSpc>
              <a:spcBef>
                <a:spcPts val="0"/>
              </a:spcBef>
              <a:defRPr/>
            </a:pPr>
            <a:r>
              <a:rPr lang="en-US" sz="1200" kern="0">
                <a:solidFill>
                  <a:srgbClr val="000000"/>
                </a:solidFill>
                <a:latin typeface="Segoe UI"/>
                <a:cs typeface="Arial"/>
              </a:rPr>
              <a:t>If approved, the proposal will be integrated into a new grant agreement for that fiscal year and provide a further 12 months of funding; this will not have to align with the fiscal year calendar.</a:t>
            </a:r>
          </a:p>
          <a:p>
            <a:pPr marL="228600" indent="-228600" defTabSz="914400">
              <a:lnSpc>
                <a:spcPct val="114999"/>
              </a:lnSpc>
              <a:spcBef>
                <a:spcPts val="0"/>
              </a:spcBef>
              <a:defRPr/>
            </a:pPr>
            <a:r>
              <a:rPr lang="en-US" sz="1200" kern="0">
                <a:solidFill>
                  <a:srgbClr val="000000"/>
                </a:solidFill>
                <a:latin typeface="Segoe UI"/>
                <a:cs typeface="Arial"/>
              </a:rPr>
              <a:t>If not, the Recipient will need to revise the updated proposal until approved by the County.</a:t>
            </a:r>
            <a:endParaRPr lang="en-US" sz="1050" kern="0">
              <a:solidFill>
                <a:srgbClr val="000000"/>
              </a:solidFill>
              <a:latin typeface="Segoe UI"/>
              <a:cs typeface="Arial"/>
            </a:endParaRPr>
          </a:p>
        </p:txBody>
      </p:sp>
    </p:spTree>
    <p:extLst>
      <p:ext uri="{BB962C8B-B14F-4D97-AF65-F5344CB8AC3E}">
        <p14:creationId xmlns:p14="http://schemas.microsoft.com/office/powerpoint/2010/main" val="36985691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B8798-C91D-7895-9178-E437D325EE14}"/>
              </a:ext>
            </a:extLst>
          </p:cNvPr>
          <p:cNvSpPr>
            <a:spLocks noGrp="1"/>
          </p:cNvSpPr>
          <p:nvPr>
            <p:ph type="title"/>
          </p:nvPr>
        </p:nvSpPr>
        <p:spPr/>
        <p:txBody>
          <a:bodyPr/>
          <a:lstStyle/>
          <a:p>
            <a:pPr algn="ctr">
              <a:lnSpc>
                <a:spcPct val="70000"/>
              </a:lnSpc>
            </a:pPr>
            <a:r>
              <a:rPr lang="en-US" sz="32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Walkthrough of Key </a:t>
            </a:r>
            <a:br>
              <a:rPr lang="en-US" sz="32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br>
            <a:r>
              <a:rPr lang="en-US" sz="32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Documents and Tools</a:t>
            </a:r>
          </a:p>
        </p:txBody>
      </p:sp>
      <p:sp>
        <p:nvSpPr>
          <p:cNvPr id="3" name="Content Placeholder 2">
            <a:extLst>
              <a:ext uri="{FF2B5EF4-FFF2-40B4-BE49-F238E27FC236}">
                <a16:creationId xmlns:a16="http://schemas.microsoft.com/office/drawing/2014/main" id="{564BFE07-0345-697D-21F6-CFAFC530D5DB}"/>
              </a:ext>
            </a:extLst>
          </p:cNvPr>
          <p:cNvSpPr>
            <a:spLocks noGrp="1"/>
          </p:cNvSpPr>
          <p:nvPr>
            <p:ph idx="1"/>
          </p:nvPr>
        </p:nvSpPr>
        <p:spPr/>
        <p:txBody>
          <a:bodyPr/>
          <a:lstStyle/>
          <a:p>
            <a:r>
              <a:rPr lang="en-US" dirty="0">
                <a:hlinkClick r:id="rId2"/>
              </a:rPr>
              <a:t>FY24 Cost Sharing Capital Grants SM Apply Application Page</a:t>
            </a:r>
            <a:endParaRPr lang="en-US" dirty="0"/>
          </a:p>
          <a:p>
            <a:r>
              <a:rPr lang="en-US" dirty="0">
                <a:hlinkClick r:id="rId3"/>
              </a:rPr>
              <a:t>Financial Reporting Template</a:t>
            </a:r>
            <a:endParaRPr lang="en-US" dirty="0"/>
          </a:p>
          <a:p>
            <a:r>
              <a:rPr lang="en-US" dirty="0">
                <a:hlinkClick r:id="rId4"/>
              </a:rPr>
              <a:t>Request for Grant Payment Template</a:t>
            </a:r>
            <a:endParaRPr lang="en-US" dirty="0"/>
          </a:p>
        </p:txBody>
      </p:sp>
    </p:spTree>
    <p:extLst>
      <p:ext uri="{BB962C8B-B14F-4D97-AF65-F5344CB8AC3E}">
        <p14:creationId xmlns:p14="http://schemas.microsoft.com/office/powerpoint/2010/main" val="87608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708B48-1C89-81CA-13C7-34083A207C66}"/>
              </a:ext>
            </a:extLst>
          </p:cNvPr>
          <p:cNvSpPr txBox="1"/>
          <p:nvPr/>
        </p:nvSpPr>
        <p:spPr>
          <a:xfrm>
            <a:off x="17984" y="1256101"/>
            <a:ext cx="7754416" cy="2976462"/>
          </a:xfrm>
          <a:prstGeom prst="rect">
            <a:avLst/>
          </a:prstGeom>
          <a:noFill/>
        </p:spPr>
        <p:txBody>
          <a:bodyPr wrap="square">
            <a:noAutofit/>
          </a:bodyPr>
          <a:lstStyle/>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Rafael Murphy</a:t>
            </a: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Director, Office of Grants Management</a:t>
            </a: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240-777-2775 </a:t>
            </a:r>
          </a:p>
          <a:p>
            <a:pPr algn="ctr">
              <a:lnSpc>
                <a:spcPct val="107000"/>
              </a:lnSpc>
            </a:pPr>
            <a:endParaRPr lang="en-US" sz="1000" b="1">
              <a:latin typeface="Segoe UI" panose="020B0502040204020203" pitchFamily="34" charset="0"/>
              <a:ea typeface="Calibri" panose="020F0502020204030204" pitchFamily="34" charset="0"/>
              <a:cs typeface="Segoe UI" panose="020B0502040204020203" pitchFamily="34" charset="0"/>
            </a:endParaRP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Olga Kravets</a:t>
            </a: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Program Manager, Office of Grants Management</a:t>
            </a: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240-773-3344</a:t>
            </a: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 </a:t>
            </a:r>
            <a:r>
              <a:rPr lang="en-US" sz="1000" b="1">
                <a:latin typeface="Segoe UI" panose="020B0502040204020203" pitchFamily="34" charset="0"/>
                <a:ea typeface="Calibri" panose="020F0502020204030204" pitchFamily="34" charset="0"/>
                <a:cs typeface="Segoe UI" panose="020B0502040204020203" pitchFamily="34" charset="0"/>
                <a:hlinkClick r:id="rId3"/>
              </a:rPr>
              <a:t>grants@montgomerycountymd.gov</a:t>
            </a:r>
            <a:endParaRPr lang="en-US" sz="1000" b="1">
              <a:latin typeface="Segoe UI" panose="020B0502040204020203" pitchFamily="34" charset="0"/>
              <a:ea typeface="Calibri" panose="020F0502020204030204" pitchFamily="34" charset="0"/>
              <a:cs typeface="Segoe UI" panose="020B0502040204020203" pitchFamily="34" charset="0"/>
            </a:endParaRPr>
          </a:p>
          <a:p>
            <a:pPr algn="ctr">
              <a:lnSpc>
                <a:spcPct val="107000"/>
              </a:lnSpc>
            </a:pPr>
            <a:endParaRPr lang="en-US" sz="1000">
              <a:latin typeface="Segoe UI" panose="020B0502040204020203" pitchFamily="34" charset="0"/>
              <a:ea typeface="Calibri" panose="020F0502020204030204" pitchFamily="34" charset="0"/>
              <a:cs typeface="Segoe UI" panose="020B0502040204020203" pitchFamily="34" charset="0"/>
            </a:endParaRP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FY24 Cost Sharing Capital Grants Application Page</a:t>
            </a:r>
          </a:p>
          <a:p>
            <a:pPr algn="ctr">
              <a:lnSpc>
                <a:spcPct val="107000"/>
              </a:lnSpc>
            </a:pPr>
            <a:r>
              <a:rPr lang="en-US" sz="1000" b="1">
                <a:latin typeface="Segoe UI" panose="020B0502040204020203" pitchFamily="34" charset="0"/>
                <a:cs typeface="Segoe UI" panose="020B0502040204020203" pitchFamily="34" charset="0"/>
                <a:hlinkClick r:id="rId4"/>
              </a:rPr>
              <a:t>https://mcmdgrants.smapply.org/prog/FY24CSCG/</a:t>
            </a:r>
            <a:endParaRPr lang="en-US" sz="1000" b="1">
              <a:latin typeface="Segoe UI" panose="020B0502040204020203" pitchFamily="34" charset="0"/>
              <a:cs typeface="Segoe UI" panose="020B0502040204020203" pitchFamily="34" charset="0"/>
            </a:endParaRPr>
          </a:p>
          <a:p>
            <a:pPr algn="ctr">
              <a:lnSpc>
                <a:spcPct val="107000"/>
              </a:lnSpc>
            </a:pPr>
            <a:endParaRPr lang="en-US" sz="1000" b="1">
              <a:latin typeface="Segoe UI" panose="020B0502040204020203" pitchFamily="34" charset="0"/>
              <a:ea typeface="Calibri" panose="020F0502020204030204" pitchFamily="34" charset="0"/>
              <a:cs typeface="Segoe UI" panose="020B0502040204020203" pitchFamily="34" charset="0"/>
            </a:endParaRP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OGM Website </a:t>
            </a: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hlinkClick r:id="rId5"/>
              </a:rPr>
              <a:t>https://montgomerycountymd.gov/ogm/</a:t>
            </a:r>
            <a:r>
              <a:rPr lang="en-US" sz="1000" b="1">
                <a:latin typeface="Segoe UI" panose="020B0502040204020203" pitchFamily="34" charset="0"/>
                <a:ea typeface="Calibri" panose="020F0502020204030204" pitchFamily="34" charset="0"/>
                <a:cs typeface="Segoe UI" panose="020B0502040204020203" pitchFamily="34" charset="0"/>
              </a:rPr>
              <a:t> </a:t>
            </a:r>
          </a:p>
          <a:p>
            <a:pPr algn="ctr">
              <a:lnSpc>
                <a:spcPct val="107000"/>
              </a:lnSpc>
            </a:pPr>
            <a:endParaRPr lang="en-US" sz="1000" b="1">
              <a:latin typeface="Segoe UI" panose="020B0502040204020203" pitchFamily="34" charset="0"/>
              <a:ea typeface="Calibri" panose="020F0502020204030204" pitchFamily="34" charset="0"/>
              <a:cs typeface="Segoe UI" panose="020B0502040204020203" pitchFamily="34" charset="0"/>
            </a:endParaRPr>
          </a:p>
          <a:p>
            <a:pPr algn="ctr">
              <a:lnSpc>
                <a:spcPct val="107000"/>
              </a:lnSpc>
            </a:pPr>
            <a:r>
              <a:rPr lang="en-US" sz="1000" b="1">
                <a:latin typeface="Segoe UI" panose="020B0502040204020203" pitchFamily="34" charset="0"/>
                <a:ea typeface="Calibri" panose="020F0502020204030204" pitchFamily="34" charset="0"/>
                <a:cs typeface="Segoe UI" panose="020B0502040204020203" pitchFamily="34" charset="0"/>
              </a:rPr>
              <a:t>OGM online grants application platform </a:t>
            </a:r>
          </a:p>
          <a:p>
            <a:pPr algn="ctr">
              <a:lnSpc>
                <a:spcPct val="107000"/>
              </a:lnSpc>
            </a:pPr>
            <a:r>
              <a:rPr kumimoji="0" lang="en-US" sz="1000" b="1" i="0" u="none" strike="noStrike" kern="1200" cap="none" spc="0" normalizeH="0" baseline="0" noProof="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hlinkClick r:id="rId6"/>
              </a:rPr>
              <a:t>https://mcmdgrants.smapply.org</a:t>
            </a:r>
            <a:endParaRPr kumimoji="0" lang="en-US" sz="1000" b="1" i="0" u="none" strike="noStrike" kern="1200" cap="none" spc="0" normalizeH="0" baseline="0" noProof="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endParaRPr>
          </a:p>
        </p:txBody>
      </p:sp>
      <p:sp>
        <p:nvSpPr>
          <p:cNvPr id="10" name="Rectangle 12">
            <a:extLst>
              <a:ext uri="{FF2B5EF4-FFF2-40B4-BE49-F238E27FC236}">
                <a16:creationId xmlns:a16="http://schemas.microsoft.com/office/drawing/2014/main" id="{69E2A65D-328D-D40A-EEF3-4B917CB81185}"/>
              </a:ext>
            </a:extLst>
          </p:cNvPr>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200" b="1">
                <a:solidFill>
                  <a:schemeClr val="accent1">
                    <a:lumMod val="75000"/>
                  </a:schemeClr>
                </a:solidFill>
                <a:effectLst>
                  <a:outerShdw blurRad="38100" dist="38100" dir="2700000" algn="tl">
                    <a:srgbClr val="000000">
                      <a:alpha val="43137"/>
                    </a:srgbClr>
                  </a:outerShdw>
                </a:effectLst>
                <a:latin typeface="Segoe UI"/>
                <a:ea typeface="Bebas Neue Light" charset="0"/>
                <a:cs typeface="Segoe UI"/>
              </a:rPr>
              <a:t>Further Questions</a:t>
            </a:r>
          </a:p>
        </p:txBody>
      </p:sp>
    </p:spTree>
    <p:extLst>
      <p:ext uri="{BB962C8B-B14F-4D97-AF65-F5344CB8AC3E}">
        <p14:creationId xmlns:p14="http://schemas.microsoft.com/office/powerpoint/2010/main" val="2042672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1"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Congratulations</a:t>
            </a:r>
            <a:r>
              <a:rPr lang="en-US" sz="34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a:t>
            </a:r>
            <a:endParaRPr lang="en-US" sz="34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charset="0"/>
              <a:cs typeface="Segoe UI" panose="020B0502040204020203" pitchFamily="34" charset="0"/>
              <a:sym typeface="Bebas Neue" charset="0"/>
            </a:endParaRP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a:xfrm>
            <a:off x="534353" y="1369219"/>
            <a:ext cx="6895147" cy="3263504"/>
          </a:xfrm>
        </p:spPr>
        <p:txBody>
          <a:bodyPr vert="horz" lIns="91440" tIns="45720" rIns="91440" bIns="45720" rtlCol="0" anchor="t">
            <a:normAutofit/>
          </a:bodyPr>
          <a:lstStyle/>
          <a:p>
            <a:pPr marL="228600" indent="-228600"/>
            <a:r>
              <a:rPr lang="en-US" sz="1800">
                <a:latin typeface="Segoe UI"/>
                <a:cs typeface="Segoe UI"/>
              </a:rPr>
              <a:t>The slide deck will be available for future viewing on the Office of Grants Management online application portal on the FY24 Cost Sharing Capital Grants Program page for your reference</a:t>
            </a:r>
          </a:p>
          <a:p>
            <a:pPr marL="228600" indent="-228600"/>
            <a:r>
              <a:rPr lang="en-US" sz="1800">
                <a:latin typeface="Segoe UI"/>
                <a:cs typeface="Segoe UI"/>
              </a:rPr>
              <a:t>Templates and other resources related to the implementation of this grant program will also be posted on the program page</a:t>
            </a:r>
          </a:p>
          <a:p>
            <a:pPr marL="228600" indent="-228600"/>
            <a:r>
              <a:rPr lang="en-US" sz="1800">
                <a:latin typeface="Segoe UI" panose="020B0502040204020203" pitchFamily="34" charset="0"/>
                <a:cs typeface="Segoe UI" panose="020B0502040204020203" pitchFamily="34" charset="0"/>
              </a:rPr>
              <a:t>This is the same site that you visited to apply for this grant program and will be your “one-stop shop” throughout implementation </a:t>
            </a:r>
            <a:r>
              <a:rPr lang="en-US" sz="1800" b="1" u="sng">
                <a:latin typeface="Segoe UI" panose="020B0502040204020203" pitchFamily="34" charset="0"/>
                <a:cs typeface="Segoe UI" panose="020B0502040204020203" pitchFamily="34" charset="0"/>
              </a:rPr>
              <a:t>until we transition to a new grants portal</a:t>
            </a:r>
          </a:p>
          <a:p>
            <a:pPr marL="0" indent="0">
              <a:spcBef>
                <a:spcPts val="0"/>
              </a:spcBef>
              <a:buNone/>
            </a:pPr>
            <a:br>
              <a:rPr lang="en-US" sz="1800">
                <a:latin typeface="Segoe UI" panose="020B0502040204020203" pitchFamily="34" charset="0"/>
                <a:cs typeface="Segoe UI" panose="020B0502040204020203" pitchFamily="34" charset="0"/>
              </a:rPr>
            </a:br>
            <a:r>
              <a:rPr lang="en-US" sz="1800">
                <a:latin typeface="Segoe UI" panose="020B0502040204020203" pitchFamily="34" charset="0"/>
                <a:cs typeface="Segoe UI" panose="020B0502040204020203" pitchFamily="34" charset="0"/>
              </a:rPr>
              <a:t>FY24 </a:t>
            </a:r>
            <a:r>
              <a:rPr lang="en-US" sz="1800">
                <a:latin typeface="Segoe UI"/>
                <a:cs typeface="Segoe UI"/>
              </a:rPr>
              <a:t>Cost Sharing Capital Grants </a:t>
            </a:r>
            <a:r>
              <a:rPr lang="en-US" sz="1800">
                <a:latin typeface="Segoe UI" panose="020B0502040204020203" pitchFamily="34" charset="0"/>
                <a:cs typeface="Segoe UI" panose="020B0502040204020203" pitchFamily="34" charset="0"/>
              </a:rPr>
              <a:t>Program Page </a:t>
            </a:r>
            <a:r>
              <a:rPr lang="en-US" sz="1800">
                <a:latin typeface="Segoe UI" panose="020B0502040204020203" pitchFamily="34" charset="0"/>
                <a:cs typeface="Segoe UI" panose="020B0502040204020203" pitchFamily="34" charset="0"/>
                <a:hlinkClick r:id="rId3"/>
              </a:rPr>
              <a:t>https://mcmdgrants.smapply.org/prog/FY24CSCG/</a:t>
            </a:r>
            <a:br>
              <a:rPr lang="en-US" sz="1800">
                <a:latin typeface="Segoe UI" panose="020B0502040204020203" pitchFamily="34" charset="0"/>
                <a:cs typeface="Segoe UI" panose="020B0502040204020203" pitchFamily="34" charset="0"/>
              </a:rPr>
            </a:br>
            <a:r>
              <a:rPr lang="en-US" sz="1800">
                <a:latin typeface="Segoe UI" panose="020B0502040204020203" pitchFamily="34" charset="0"/>
                <a:cs typeface="Segoe UI" panose="020B0502040204020203" pitchFamily="34" charset="0"/>
              </a:rPr>
              <a:t>  </a:t>
            </a:r>
          </a:p>
        </p:txBody>
      </p:sp>
    </p:spTree>
    <p:extLst>
      <p:ext uri="{BB962C8B-B14F-4D97-AF65-F5344CB8AC3E}">
        <p14:creationId xmlns:p14="http://schemas.microsoft.com/office/powerpoint/2010/main" val="187992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Information Session Agenda</a:t>
            </a:r>
            <a:endPar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charset="0"/>
              <a:cs typeface="Segoe UI" panose="020B0502040204020203" pitchFamily="34" charset="0"/>
              <a:sym typeface="Bebas Neue" charset="0"/>
            </a:endParaRP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Content Placeholder 10">
            <a:extLst>
              <a:ext uri="{FF2B5EF4-FFF2-40B4-BE49-F238E27FC236}">
                <a16:creationId xmlns:a16="http://schemas.microsoft.com/office/drawing/2014/main" id="{00B1651B-9503-45DB-BDD3-38FEE7EC5801}"/>
              </a:ext>
            </a:extLst>
          </p:cNvPr>
          <p:cNvSpPr>
            <a:spLocks noGrp="1"/>
          </p:cNvSpPr>
          <p:nvPr>
            <p:ph idx="1"/>
          </p:nvPr>
        </p:nvSpPr>
        <p:spPr/>
        <p:txBody>
          <a:bodyPr vert="horz" lIns="91440" tIns="45720" rIns="91440" bIns="45720" rtlCol="0" anchor="t">
            <a:normAutofit/>
          </a:bodyPr>
          <a:lstStyle/>
          <a:p>
            <a:pPr marL="342900" marR="0" lvl="0" indent="-342900">
              <a:lnSpc>
                <a:spcPct val="107000"/>
              </a:lnSpc>
              <a:spcBef>
                <a:spcPts val="0"/>
              </a:spcBef>
              <a:spcAft>
                <a:spcPts val="0"/>
              </a:spcAft>
              <a:buFont typeface="Symbol" panose="05050102010706020507" pitchFamily="18" charset="2"/>
              <a:buChar char=""/>
            </a:pPr>
            <a:r>
              <a:rPr lang="en-US" sz="2000" kern="100">
                <a:effectLst/>
                <a:latin typeface="Segoe UI"/>
                <a:ea typeface="Calibri" panose="020F0502020204030204" pitchFamily="34" charset="0"/>
                <a:cs typeface="Times New Roman"/>
              </a:rPr>
              <a:t>Why you won</a:t>
            </a:r>
          </a:p>
          <a:p>
            <a:pPr marL="342900" marR="0" lvl="0" indent="-342900">
              <a:lnSpc>
                <a:spcPct val="107000"/>
              </a:lnSpc>
              <a:spcBef>
                <a:spcPts val="0"/>
              </a:spcBef>
              <a:spcAft>
                <a:spcPts val="0"/>
              </a:spcAft>
              <a:buFont typeface="Symbol" panose="05050102010706020507" pitchFamily="18" charset="2"/>
              <a:buChar char=""/>
            </a:pPr>
            <a:r>
              <a:rPr lang="en-US" sz="2000" kern="100">
                <a:effectLst/>
                <a:latin typeface="Segoe UI"/>
                <a:ea typeface="Calibri" panose="020F0502020204030204" pitchFamily="34" charset="0"/>
                <a:cs typeface="Times New Roman"/>
              </a:rPr>
              <a:t>Final steps for grant agreement approval process</a:t>
            </a:r>
          </a:p>
          <a:p>
            <a:pPr marL="342900" marR="0" lvl="0" indent="-342900">
              <a:lnSpc>
                <a:spcPct val="107000"/>
              </a:lnSpc>
              <a:spcBef>
                <a:spcPts val="0"/>
              </a:spcBef>
              <a:spcAft>
                <a:spcPts val="0"/>
              </a:spcAft>
              <a:buFont typeface="Symbol" panose="05050102010706020507" pitchFamily="18" charset="2"/>
              <a:buChar char=""/>
            </a:pPr>
            <a:r>
              <a:rPr lang="en-US" sz="2000" kern="100">
                <a:effectLst/>
                <a:latin typeface="Segoe UI"/>
                <a:ea typeface="Calibri" panose="020F0502020204030204" pitchFamily="34" charset="0"/>
                <a:cs typeface="Times New Roman"/>
              </a:rPr>
              <a:t>Grant Agreement overview</a:t>
            </a:r>
          </a:p>
          <a:p>
            <a:pPr marL="342900" indent="-342900">
              <a:lnSpc>
                <a:spcPct val="107000"/>
              </a:lnSpc>
              <a:spcBef>
                <a:spcPts val="0"/>
              </a:spcBef>
              <a:buFont typeface="Symbol" panose="05050102010706020507" pitchFamily="18" charset="2"/>
              <a:buChar char=""/>
            </a:pPr>
            <a:r>
              <a:rPr lang="en-US" sz="2000" kern="100">
                <a:latin typeface="Segoe UI"/>
                <a:ea typeface="Calibri" panose="020F0502020204030204" pitchFamily="34" charset="0"/>
                <a:cs typeface="Times New Roman"/>
              </a:rPr>
              <a:t>Reporting &amp; Payment requirements and timelines</a:t>
            </a:r>
          </a:p>
          <a:p>
            <a:pPr marL="342900" marR="0" lvl="0" indent="-342900">
              <a:lnSpc>
                <a:spcPct val="107000"/>
              </a:lnSpc>
              <a:spcBef>
                <a:spcPts val="0"/>
              </a:spcBef>
              <a:spcAft>
                <a:spcPts val="0"/>
              </a:spcAft>
              <a:buFont typeface="Symbol" panose="05050102010706020507" pitchFamily="18" charset="2"/>
              <a:buChar char=""/>
            </a:pPr>
            <a:r>
              <a:rPr lang="en-US" sz="2000" kern="100">
                <a:effectLst/>
                <a:latin typeface="Segoe UI"/>
                <a:ea typeface="Calibri" panose="020F0502020204030204" pitchFamily="34" charset="0"/>
                <a:cs typeface="Times New Roman"/>
              </a:rPr>
              <a:t>Amendments process</a:t>
            </a:r>
          </a:p>
          <a:p>
            <a:pPr marL="342900" marR="0" lvl="0" indent="-342900">
              <a:lnSpc>
                <a:spcPct val="107000"/>
              </a:lnSpc>
              <a:spcBef>
                <a:spcPts val="0"/>
              </a:spcBef>
              <a:spcAft>
                <a:spcPts val="0"/>
              </a:spcAft>
              <a:buFont typeface="Symbol" panose="05050102010706020507" pitchFamily="18" charset="2"/>
              <a:buChar char=""/>
            </a:pPr>
            <a:r>
              <a:rPr lang="en-US" sz="2000" kern="100">
                <a:effectLst/>
                <a:latin typeface="Segoe UI"/>
                <a:ea typeface="Calibri" panose="020F0502020204030204" pitchFamily="34" charset="0"/>
                <a:cs typeface="Times New Roman"/>
              </a:rPr>
              <a:t>Multi-year award process</a:t>
            </a:r>
          </a:p>
          <a:p>
            <a:pPr marL="342900" marR="0" lvl="0" indent="-342900">
              <a:lnSpc>
                <a:spcPct val="107000"/>
              </a:lnSpc>
              <a:spcBef>
                <a:spcPts val="0"/>
              </a:spcBef>
              <a:spcAft>
                <a:spcPts val="0"/>
              </a:spcAft>
              <a:buFont typeface="Symbol" panose="05050102010706020507" pitchFamily="18" charset="2"/>
              <a:buChar char=""/>
            </a:pPr>
            <a:r>
              <a:rPr lang="en-US" sz="2000" kern="100">
                <a:latin typeface="Segoe UI"/>
                <a:ea typeface="Calibri" panose="020F0502020204030204" pitchFamily="34" charset="0"/>
                <a:cs typeface="Times New Roman"/>
              </a:rPr>
              <a:t>Walking through key documents and tools</a:t>
            </a:r>
            <a:endParaRPr lang="en-US" sz="2000" kern="100">
              <a:effectLst/>
              <a:latin typeface="Segoe UI"/>
              <a:ea typeface="Calibri" panose="020F0502020204030204" pitchFamily="34" charset="0"/>
              <a:cs typeface="Times New Roman"/>
            </a:endParaRPr>
          </a:p>
          <a:p>
            <a:pPr marL="342900" indent="-342900">
              <a:lnSpc>
                <a:spcPct val="107000"/>
              </a:lnSpc>
              <a:spcBef>
                <a:spcPts val="0"/>
              </a:spcBef>
              <a:spcAft>
                <a:spcPts val="800"/>
              </a:spcAft>
              <a:buFont typeface="Symbol" panose="05050102010706020507" pitchFamily="18" charset="2"/>
              <a:buChar char=""/>
            </a:pPr>
            <a:r>
              <a:rPr lang="en-US" sz="2000" kern="100">
                <a:effectLst/>
                <a:latin typeface="Segoe UI"/>
                <a:ea typeface="Calibri" panose="020F0502020204030204" pitchFamily="34" charset="0"/>
                <a:cs typeface="Times New Roman"/>
              </a:rPr>
              <a:t>Q&amp;A</a:t>
            </a:r>
            <a:r>
              <a:rPr lang="en-US" sz="2000" kern="100">
                <a:latin typeface="Segoe UI"/>
                <a:ea typeface="Calibri" panose="020F0502020204030204" pitchFamily="34" charset="0"/>
                <a:cs typeface="Times New Roman"/>
              </a:rPr>
              <a:t> </a:t>
            </a:r>
            <a:endParaRPr lang="en-US" sz="2000" kern="100">
              <a:effectLst/>
              <a:latin typeface="Segoe UI"/>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8528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Awarding Process</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 name="Content Placeholder 10">
            <a:extLst>
              <a:ext uri="{FF2B5EF4-FFF2-40B4-BE49-F238E27FC236}">
                <a16:creationId xmlns:a16="http://schemas.microsoft.com/office/drawing/2014/main" id="{7D301FAB-DF14-8F13-026D-18EEA6EF2061}"/>
              </a:ext>
            </a:extLst>
          </p:cNvPr>
          <p:cNvSpPr txBox="1">
            <a:spLocks/>
          </p:cNvSpPr>
          <p:nvPr/>
        </p:nvSpPr>
        <p:spPr>
          <a:xfrm>
            <a:off x="359709" y="925104"/>
            <a:ext cx="6983200" cy="1057381"/>
          </a:xfrm>
          <a:prstGeom prst="rect">
            <a:avLst/>
          </a:prstGeom>
        </p:spPr>
        <p:txBody>
          <a:bodyPr vert="horz" lIns="91440" tIns="45720" rIns="91440" bIns="45720" rtlCol="0" anchor="t">
            <a:normAutofit/>
          </a:bodyPr>
          <a:lst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a:lnSpc>
                <a:spcPct val="120000"/>
              </a:lnSpc>
              <a:spcBef>
                <a:spcPts val="0"/>
              </a:spcBef>
            </a:pPr>
            <a:endParaRPr lang="en-US" sz="1400" u="sng"/>
          </a:p>
        </p:txBody>
      </p:sp>
      <p:pic>
        <p:nvPicPr>
          <p:cNvPr id="9" name="Picture 8">
            <a:extLst>
              <a:ext uri="{FF2B5EF4-FFF2-40B4-BE49-F238E27FC236}">
                <a16:creationId xmlns:a16="http://schemas.microsoft.com/office/drawing/2014/main" id="{A810804B-38CF-5285-F552-BCA881A0C3A5}"/>
              </a:ext>
            </a:extLst>
          </p:cNvPr>
          <p:cNvPicPr>
            <a:picLocks noChangeAspect="1"/>
          </p:cNvPicPr>
          <p:nvPr/>
        </p:nvPicPr>
        <p:blipFill>
          <a:blip r:embed="rId3"/>
          <a:stretch>
            <a:fillRect/>
          </a:stretch>
        </p:blipFill>
        <p:spPr>
          <a:xfrm>
            <a:off x="1252179" y="1244508"/>
            <a:ext cx="5416753" cy="2559443"/>
          </a:xfrm>
          <a:prstGeom prst="rect">
            <a:avLst/>
          </a:prstGeom>
        </p:spPr>
      </p:pic>
    </p:spTree>
    <p:extLst>
      <p:ext uri="{BB962C8B-B14F-4D97-AF65-F5344CB8AC3E}">
        <p14:creationId xmlns:p14="http://schemas.microsoft.com/office/powerpoint/2010/main" val="3134412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D3902-4283-9F69-87AE-D830FEA5F276}"/>
            </a:ext>
          </a:extLst>
        </p:cNvPr>
        <p:cNvGrpSpPr/>
        <p:nvPr/>
      </p:nvGrpSpPr>
      <p:grpSpPr>
        <a:xfrm>
          <a:off x="0" y="0"/>
          <a:ext cx="0" cy="0"/>
          <a:chOff x="0" y="0"/>
          <a:chExt cx="0" cy="0"/>
        </a:xfrm>
      </p:grpSpPr>
      <p:sp>
        <p:nvSpPr>
          <p:cNvPr id="21" name="Rectangle 12">
            <a:extLst>
              <a:ext uri="{FF2B5EF4-FFF2-40B4-BE49-F238E27FC236}">
                <a16:creationId xmlns:a16="http://schemas.microsoft.com/office/drawing/2014/main" id="{06CFA278-2642-081A-124F-6DC2E20FDFCB}"/>
              </a:ext>
            </a:extLst>
          </p:cNvPr>
          <p:cNvSpPr>
            <a:spLocks/>
          </p:cNvSpPr>
          <p:nvPr/>
        </p:nvSpPr>
        <p:spPr bwMode="auto">
          <a:xfrm>
            <a:off x="359709" y="206962"/>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Awarding Process </a:t>
            </a:r>
            <a:r>
              <a:rPr lang="en-US" sz="3600" b="1" err="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con’t</a:t>
            </a:r>
            <a:endPar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endParaRPr>
          </a:p>
        </p:txBody>
      </p:sp>
      <p:sp>
        <p:nvSpPr>
          <p:cNvPr id="22" name="Line 13">
            <a:extLst>
              <a:ext uri="{FF2B5EF4-FFF2-40B4-BE49-F238E27FC236}">
                <a16:creationId xmlns:a16="http://schemas.microsoft.com/office/drawing/2014/main" id="{5EEB3DE3-27FD-4BF1-D89D-766951E4DACF}"/>
              </a:ext>
            </a:extLst>
          </p:cNvPr>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 name="Content Placeholder 10">
            <a:extLst>
              <a:ext uri="{FF2B5EF4-FFF2-40B4-BE49-F238E27FC236}">
                <a16:creationId xmlns:a16="http://schemas.microsoft.com/office/drawing/2014/main" id="{8FD3030C-F1BA-D712-CA4E-94A2F8B2274A}"/>
              </a:ext>
            </a:extLst>
          </p:cNvPr>
          <p:cNvSpPr txBox="1">
            <a:spLocks/>
          </p:cNvSpPr>
          <p:nvPr/>
        </p:nvSpPr>
        <p:spPr>
          <a:xfrm>
            <a:off x="359709" y="925104"/>
            <a:ext cx="6983200" cy="1057381"/>
          </a:xfrm>
          <a:prstGeom prst="rect">
            <a:avLst/>
          </a:prstGeom>
        </p:spPr>
        <p:txBody>
          <a:bodyPr vert="horz" lIns="91440" tIns="45720" rIns="91440" bIns="45720" rtlCol="0" anchor="t">
            <a:normAutofit/>
          </a:bodyPr>
          <a:lst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a:lnSpc>
                <a:spcPct val="120000"/>
              </a:lnSpc>
              <a:spcBef>
                <a:spcPts val="0"/>
              </a:spcBef>
            </a:pPr>
            <a:endParaRPr lang="en-US" sz="1400" u="sng"/>
          </a:p>
        </p:txBody>
      </p:sp>
      <p:pic>
        <p:nvPicPr>
          <p:cNvPr id="4" name="Picture 3">
            <a:extLst>
              <a:ext uri="{FF2B5EF4-FFF2-40B4-BE49-F238E27FC236}">
                <a16:creationId xmlns:a16="http://schemas.microsoft.com/office/drawing/2014/main" id="{5BF65780-0946-6791-C95F-D7174AF1E43D}"/>
              </a:ext>
            </a:extLst>
          </p:cNvPr>
          <p:cNvPicPr>
            <a:picLocks noChangeAspect="1"/>
          </p:cNvPicPr>
          <p:nvPr/>
        </p:nvPicPr>
        <p:blipFill>
          <a:blip r:embed="rId3"/>
          <a:stretch>
            <a:fillRect/>
          </a:stretch>
        </p:blipFill>
        <p:spPr>
          <a:xfrm>
            <a:off x="1200150" y="1381125"/>
            <a:ext cx="5372100" cy="2381250"/>
          </a:xfrm>
          <a:prstGeom prst="rect">
            <a:avLst/>
          </a:prstGeom>
        </p:spPr>
      </p:pic>
    </p:spTree>
    <p:extLst>
      <p:ext uri="{BB962C8B-B14F-4D97-AF65-F5344CB8AC3E}">
        <p14:creationId xmlns:p14="http://schemas.microsoft.com/office/powerpoint/2010/main" val="340349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Scoring Process</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 name="Content Placeholder 10">
            <a:extLst>
              <a:ext uri="{FF2B5EF4-FFF2-40B4-BE49-F238E27FC236}">
                <a16:creationId xmlns:a16="http://schemas.microsoft.com/office/drawing/2014/main" id="{7D301FAB-DF14-8F13-026D-18EEA6EF2061}"/>
              </a:ext>
            </a:extLst>
          </p:cNvPr>
          <p:cNvSpPr txBox="1">
            <a:spLocks/>
          </p:cNvSpPr>
          <p:nvPr/>
        </p:nvSpPr>
        <p:spPr>
          <a:xfrm>
            <a:off x="359709" y="925104"/>
            <a:ext cx="6983200" cy="1057381"/>
          </a:xfrm>
          <a:prstGeom prst="rect">
            <a:avLst/>
          </a:prstGeom>
        </p:spPr>
        <p:txBody>
          <a:bodyPr vert="horz" lIns="91440" tIns="45720" rIns="91440" bIns="45720" rtlCol="0" anchor="t">
            <a:normAutofit/>
          </a:bodyPr>
          <a:lst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a:lnSpc>
                <a:spcPct val="120000"/>
              </a:lnSpc>
              <a:spcBef>
                <a:spcPts val="0"/>
              </a:spcBef>
            </a:pPr>
            <a:endParaRPr lang="en-US" sz="1400" u="sng"/>
          </a:p>
        </p:txBody>
      </p:sp>
      <p:sp>
        <p:nvSpPr>
          <p:cNvPr id="5" name="Content Placeholder 4">
            <a:extLst>
              <a:ext uri="{FF2B5EF4-FFF2-40B4-BE49-F238E27FC236}">
                <a16:creationId xmlns:a16="http://schemas.microsoft.com/office/drawing/2014/main" id="{35E5D076-69DB-20B0-4C5E-144D8C8CA9BE}"/>
              </a:ext>
            </a:extLst>
          </p:cNvPr>
          <p:cNvSpPr>
            <a:spLocks noGrp="1"/>
          </p:cNvSpPr>
          <p:nvPr>
            <p:ph idx="1"/>
          </p:nvPr>
        </p:nvSpPr>
        <p:spPr>
          <a:xfrm>
            <a:off x="534351" y="1072620"/>
            <a:ext cx="6703695" cy="3112726"/>
          </a:xfrm>
        </p:spPr>
        <p:txBody>
          <a:bodyPr>
            <a:normAutofit fontScale="92500" lnSpcReduction="20000"/>
          </a:bodyPr>
          <a:lstStyle/>
          <a:p>
            <a:pPr>
              <a:lnSpc>
                <a:spcPct val="120000"/>
              </a:lnSpc>
              <a:spcBef>
                <a:spcPts val="0"/>
              </a:spcBef>
            </a:pPr>
            <a:r>
              <a:rPr lang="en-US" sz="1800">
                <a:latin typeface="Segoe UI" panose="020B0502040204020203" pitchFamily="34" charset="0"/>
                <a:cs typeface="Segoe UI" panose="020B0502040204020203" pitchFamily="34" charset="0"/>
              </a:rPr>
              <a:t>3 MCG staff members with capital project experience reviewed and scored 6 State Matched Art Capital Project applications</a:t>
            </a:r>
          </a:p>
          <a:p>
            <a:pPr>
              <a:lnSpc>
                <a:spcPct val="120000"/>
              </a:lnSpc>
              <a:spcBef>
                <a:spcPts val="0"/>
              </a:spcBef>
            </a:pPr>
            <a:r>
              <a:rPr lang="en-US" sz="1800">
                <a:latin typeface="Segoe UI" panose="020B0502040204020203" pitchFamily="34" charset="0"/>
                <a:cs typeface="Segoe UI" panose="020B0502040204020203" pitchFamily="34" charset="0"/>
              </a:rPr>
              <a:t>3 MCG staff members with capital project experience reviewed and scored 11 State Matched Non-Arts Capital Project applications</a:t>
            </a:r>
          </a:p>
          <a:p>
            <a:pPr>
              <a:lnSpc>
                <a:spcPct val="120000"/>
              </a:lnSpc>
              <a:spcBef>
                <a:spcPts val="0"/>
              </a:spcBef>
            </a:pPr>
            <a:r>
              <a:rPr lang="en-US" sz="1800">
                <a:latin typeface="Segoe UI" panose="020B0502040204020203" pitchFamily="34" charset="0"/>
                <a:cs typeface="Segoe UI" panose="020B0502040204020203" pitchFamily="34" charset="0"/>
              </a:rPr>
              <a:t>Reviewers included representatives from the Office of Intergovernmental Relations, Office of the County Executive Business Center, and the Office of Management and Budget</a:t>
            </a:r>
          </a:p>
          <a:p>
            <a:pPr>
              <a:lnSpc>
                <a:spcPct val="120000"/>
              </a:lnSpc>
              <a:spcBef>
                <a:spcPts val="0"/>
              </a:spcBef>
            </a:pPr>
            <a:r>
              <a:rPr lang="en-US" sz="1800">
                <a:latin typeface="Segoe UI" panose="020B0502040204020203" pitchFamily="34" charset="0"/>
                <a:cs typeface="Segoe UI" panose="020B0502040204020203" pitchFamily="34" charset="0"/>
              </a:rPr>
              <a:t>Each application was independently reviewed and scored three times resulting in a total of 51 reviews</a:t>
            </a:r>
          </a:p>
          <a:p>
            <a:pPr>
              <a:lnSpc>
                <a:spcPct val="120000"/>
              </a:lnSpc>
              <a:spcBef>
                <a:spcPts val="0"/>
              </a:spcBef>
            </a:pPr>
            <a:r>
              <a:rPr lang="en-US" sz="1800">
                <a:latin typeface="Segoe UI" panose="020B0502040204020203" pitchFamily="34" charset="0"/>
                <a:cs typeface="Segoe UI" panose="020B0502040204020203" pitchFamily="34" charset="0"/>
              </a:rPr>
              <a:t>Reviewers provided the following:</a:t>
            </a:r>
          </a:p>
          <a:p>
            <a:pPr lvl="1">
              <a:lnSpc>
                <a:spcPct val="120000"/>
              </a:lnSpc>
              <a:spcBef>
                <a:spcPts val="0"/>
              </a:spcBef>
            </a:pPr>
            <a:r>
              <a:rPr lang="en-US" sz="1545">
                <a:latin typeface="Segoe UI" panose="020B0502040204020203" pitchFamily="34" charset="0"/>
                <a:cs typeface="Segoe UI" panose="020B0502040204020203" pitchFamily="34" charset="0"/>
              </a:rPr>
              <a:t>A score of up to 100 points shaped around pre-set criteria</a:t>
            </a:r>
          </a:p>
          <a:p>
            <a:pPr lvl="1">
              <a:lnSpc>
                <a:spcPct val="120000"/>
              </a:lnSpc>
              <a:spcBef>
                <a:spcPts val="0"/>
              </a:spcBef>
            </a:pPr>
            <a:r>
              <a:rPr lang="en-US" sz="1545">
                <a:latin typeface="Segoe UI" panose="020B0502040204020203" pitchFamily="34" charset="0"/>
                <a:cs typeface="Segoe UI" panose="020B0502040204020203" pitchFamily="34" charset="0"/>
              </a:rPr>
              <a:t>An overall recommendation to fund or not to fund the proposal</a:t>
            </a:r>
          </a:p>
        </p:txBody>
      </p:sp>
    </p:spTree>
    <p:extLst>
      <p:ext uri="{BB962C8B-B14F-4D97-AF65-F5344CB8AC3E}">
        <p14:creationId xmlns:p14="http://schemas.microsoft.com/office/powerpoint/2010/main" val="503714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Ranking and Resource Allocation Process: </a:t>
            </a:r>
          </a:p>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Arts Facility Capital Awards</a:t>
            </a:r>
          </a:p>
        </p:txBody>
      </p:sp>
      <p:sp>
        <p:nvSpPr>
          <p:cNvPr id="22" name="Line 13"/>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 name="Content Placeholder 10">
            <a:extLst>
              <a:ext uri="{FF2B5EF4-FFF2-40B4-BE49-F238E27FC236}">
                <a16:creationId xmlns:a16="http://schemas.microsoft.com/office/drawing/2014/main" id="{7D301FAB-DF14-8F13-026D-18EEA6EF2061}"/>
              </a:ext>
            </a:extLst>
          </p:cNvPr>
          <p:cNvSpPr txBox="1">
            <a:spLocks/>
          </p:cNvSpPr>
          <p:nvPr/>
        </p:nvSpPr>
        <p:spPr>
          <a:xfrm>
            <a:off x="359709" y="925104"/>
            <a:ext cx="6983200" cy="1057381"/>
          </a:xfrm>
          <a:prstGeom prst="rect">
            <a:avLst/>
          </a:prstGeom>
        </p:spPr>
        <p:txBody>
          <a:bodyPr vert="horz" lIns="91440" tIns="45720" rIns="91440" bIns="45720" rtlCol="0" anchor="t">
            <a:normAutofit/>
          </a:bodyPr>
          <a:lst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a:lnSpc>
                <a:spcPct val="120000"/>
              </a:lnSpc>
              <a:spcBef>
                <a:spcPts val="0"/>
              </a:spcBef>
            </a:pPr>
            <a:endParaRPr lang="en-US" sz="1400" u="sng"/>
          </a:p>
        </p:txBody>
      </p:sp>
      <p:sp>
        <p:nvSpPr>
          <p:cNvPr id="5" name="Content Placeholder 4">
            <a:extLst>
              <a:ext uri="{FF2B5EF4-FFF2-40B4-BE49-F238E27FC236}">
                <a16:creationId xmlns:a16="http://schemas.microsoft.com/office/drawing/2014/main" id="{35E5D076-69DB-20B0-4C5E-144D8C8CA9BE}"/>
              </a:ext>
            </a:extLst>
          </p:cNvPr>
          <p:cNvSpPr>
            <a:spLocks noGrp="1"/>
          </p:cNvSpPr>
          <p:nvPr>
            <p:ph idx="1"/>
          </p:nvPr>
        </p:nvSpPr>
        <p:spPr>
          <a:xfrm>
            <a:off x="534353" y="1341511"/>
            <a:ext cx="6703695" cy="3112726"/>
          </a:xfrm>
        </p:spPr>
        <p:txBody>
          <a:bodyPr>
            <a:normAutofit/>
          </a:bodyPr>
          <a:lstStyle/>
          <a:p>
            <a:pPr>
              <a:lnSpc>
                <a:spcPct val="120000"/>
              </a:lnSpc>
              <a:spcBef>
                <a:spcPts val="0"/>
              </a:spcBef>
            </a:pPr>
            <a:r>
              <a:rPr lang="en-US" sz="1800">
                <a:latin typeface="Segoe UI" panose="020B0502040204020203" pitchFamily="34" charset="0"/>
                <a:cs typeface="Segoe UI" panose="020B0502040204020203" pitchFamily="34" charset="0"/>
              </a:rPr>
              <a:t>OGM sorted and filtered data in the following order:</a:t>
            </a:r>
          </a:p>
          <a:p>
            <a:pPr lvl="1">
              <a:lnSpc>
                <a:spcPct val="120000"/>
              </a:lnSpc>
              <a:spcBef>
                <a:spcPts val="0"/>
              </a:spcBef>
            </a:pPr>
            <a:r>
              <a:rPr lang="en-US" sz="1545" b="1">
                <a:latin typeface="Segoe UI" panose="020B0502040204020203" pitchFamily="34" charset="0"/>
                <a:cs typeface="Segoe UI" panose="020B0502040204020203" pitchFamily="34" charset="0"/>
              </a:rPr>
              <a:t>Average Scores </a:t>
            </a:r>
            <a:r>
              <a:rPr lang="en-US" sz="1545">
                <a:latin typeface="Segoe UI" panose="020B0502040204020203" pitchFamily="34" charset="0"/>
                <a:cs typeface="Segoe UI" panose="020B0502040204020203" pitchFamily="34" charset="0"/>
              </a:rPr>
              <a:t>– Sorted highest to lowest</a:t>
            </a:r>
          </a:p>
          <a:p>
            <a:pPr lvl="1">
              <a:lnSpc>
                <a:spcPct val="120000"/>
              </a:lnSpc>
              <a:spcBef>
                <a:spcPts val="0"/>
              </a:spcBef>
            </a:pPr>
            <a:r>
              <a:rPr lang="en-US" sz="1545" b="1">
                <a:latin typeface="Segoe UI" panose="020B0502040204020203" pitchFamily="34" charset="0"/>
                <a:cs typeface="Segoe UI" panose="020B0502040204020203" pitchFamily="34" charset="0"/>
              </a:rPr>
              <a:t>Overall Funding Recommendation </a:t>
            </a:r>
            <a:r>
              <a:rPr lang="en-US" sz="1545">
                <a:latin typeface="Segoe UI" panose="020B0502040204020203" pitchFamily="34" charset="0"/>
                <a:cs typeface="Segoe UI" panose="020B0502040204020203" pitchFamily="34" charset="0"/>
              </a:rPr>
              <a:t>– Filtered to applications who had positive consensus</a:t>
            </a:r>
          </a:p>
          <a:p>
            <a:pPr>
              <a:lnSpc>
                <a:spcPct val="120000"/>
              </a:lnSpc>
              <a:spcBef>
                <a:spcPts val="0"/>
              </a:spcBef>
            </a:pPr>
            <a:r>
              <a:rPr lang="en-US" sz="1800">
                <a:latin typeface="Segoe UI" panose="020B0502040204020203" pitchFamily="34" charset="0"/>
                <a:cs typeface="Segoe UI" panose="020B0502040204020203" pitchFamily="34" charset="0"/>
              </a:rPr>
              <a:t>ALL applications received a consensus recommendation to fund and relatively high score (lowest scoring application - 87%)</a:t>
            </a:r>
          </a:p>
          <a:p>
            <a:pPr>
              <a:lnSpc>
                <a:spcPct val="120000"/>
              </a:lnSpc>
              <a:spcBef>
                <a:spcPts val="0"/>
              </a:spcBef>
            </a:pPr>
            <a:r>
              <a:rPr lang="en-US" sz="1800">
                <a:latin typeface="Segoe UI" panose="020B0502040204020203" pitchFamily="34" charset="0"/>
                <a:cs typeface="Segoe UI" panose="020B0502040204020203" pitchFamily="34" charset="0"/>
              </a:rPr>
              <a:t>The CAO allocated funding to ALL applicants at 84% of their requested funding level given the high quality of projects</a:t>
            </a:r>
          </a:p>
          <a:p>
            <a:pPr lvl="1">
              <a:lnSpc>
                <a:spcPct val="120000"/>
              </a:lnSpc>
              <a:spcBef>
                <a:spcPts val="0"/>
              </a:spcBef>
            </a:pPr>
            <a:endParaRPr lang="en-US" sz="1545">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0310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49391-F6CC-668D-0CF7-6C298283B0C6}"/>
            </a:ext>
          </a:extLst>
        </p:cNvPr>
        <p:cNvGrpSpPr/>
        <p:nvPr/>
      </p:nvGrpSpPr>
      <p:grpSpPr>
        <a:xfrm>
          <a:off x="0" y="0"/>
          <a:ext cx="0" cy="0"/>
          <a:chOff x="0" y="0"/>
          <a:chExt cx="0" cy="0"/>
        </a:xfrm>
      </p:grpSpPr>
      <p:sp>
        <p:nvSpPr>
          <p:cNvPr id="21" name="Rectangle 12">
            <a:extLst>
              <a:ext uri="{FF2B5EF4-FFF2-40B4-BE49-F238E27FC236}">
                <a16:creationId xmlns:a16="http://schemas.microsoft.com/office/drawing/2014/main" id="{B8335416-2E54-F560-4E40-920A274B8080}"/>
              </a:ext>
            </a:extLst>
          </p:cNvPr>
          <p:cNvSpPr>
            <a:spLocks/>
          </p:cNvSpPr>
          <p:nvPr/>
        </p:nvSpPr>
        <p:spPr bwMode="auto">
          <a:xfrm>
            <a:off x="359709" y="354479"/>
            <a:ext cx="7052981" cy="718141"/>
          </a:xfrm>
          <a:prstGeom prst="rect">
            <a:avLst/>
          </a:prstGeom>
          <a:noFill/>
          <a:ln>
            <a:noFill/>
          </a:ln>
        </p:spPr>
        <p:txBody>
          <a:bodyPr lIns="0" tIns="0" rIns="0" bIns="0" anchor="ctr"/>
          <a:lstStyle/>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Ranking and Resource Allocation Process: </a:t>
            </a:r>
          </a:p>
          <a:p>
            <a:pPr algn="ctr">
              <a:lnSpc>
                <a:spcPct val="70000"/>
              </a:lnSpc>
            </a:pPr>
            <a:r>
              <a:rPr lang="en-US" sz="3600" b="1">
                <a:solidFill>
                  <a:schemeClr val="accent1">
                    <a:lumMod val="75000"/>
                  </a:schemeClr>
                </a:solidFill>
                <a:effectLst>
                  <a:outerShdw blurRad="38100" dist="38100" dir="2700000" algn="tl">
                    <a:srgbClr val="000000">
                      <a:alpha val="43137"/>
                    </a:srgbClr>
                  </a:outerShdw>
                </a:effectLst>
                <a:latin typeface="Segoe UI" panose="020B0502040204020203" pitchFamily="34" charset="0"/>
                <a:ea typeface="Bebas Neue Light" charset="0"/>
                <a:cs typeface="Segoe UI" panose="020B0502040204020203" pitchFamily="34" charset="0"/>
                <a:sym typeface="Bebas Neue" charset="0"/>
              </a:rPr>
              <a:t>Non-Arts Facility Capital Awards</a:t>
            </a:r>
          </a:p>
        </p:txBody>
      </p:sp>
      <p:sp>
        <p:nvSpPr>
          <p:cNvPr id="22" name="Line 13">
            <a:extLst>
              <a:ext uri="{FF2B5EF4-FFF2-40B4-BE49-F238E27FC236}">
                <a16:creationId xmlns:a16="http://schemas.microsoft.com/office/drawing/2014/main" id="{9CFD0265-D2FD-AC52-9C80-83255894D63C}"/>
              </a:ext>
            </a:extLst>
          </p:cNvPr>
          <p:cNvSpPr>
            <a:spLocks noChangeShapeType="1"/>
          </p:cNvSpPr>
          <p:nvPr/>
        </p:nvSpPr>
        <p:spPr bwMode="auto">
          <a:xfrm>
            <a:off x="26372" y="925104"/>
            <a:ext cx="4932338" cy="0"/>
          </a:xfrm>
          <a:prstGeom prst="line">
            <a:avLst/>
          </a:prstGeom>
          <a:noFill/>
          <a:ln w="6350" cap="flat">
            <a:solidFill>
              <a:schemeClr val="bg2">
                <a:alpha val="25000"/>
              </a:scheme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 name="Content Placeholder 10">
            <a:extLst>
              <a:ext uri="{FF2B5EF4-FFF2-40B4-BE49-F238E27FC236}">
                <a16:creationId xmlns:a16="http://schemas.microsoft.com/office/drawing/2014/main" id="{063FECCA-3F8C-615D-F245-0B02F78A24CE}"/>
              </a:ext>
            </a:extLst>
          </p:cNvPr>
          <p:cNvSpPr txBox="1">
            <a:spLocks/>
          </p:cNvSpPr>
          <p:nvPr/>
        </p:nvSpPr>
        <p:spPr>
          <a:xfrm>
            <a:off x="359709" y="925104"/>
            <a:ext cx="6983200" cy="1057381"/>
          </a:xfrm>
          <a:prstGeom prst="rect">
            <a:avLst/>
          </a:prstGeom>
        </p:spPr>
        <p:txBody>
          <a:bodyPr vert="horz" lIns="91440" tIns="45720" rIns="91440" bIns="45720" rtlCol="0" anchor="t">
            <a:normAutofit/>
          </a:bodyPr>
          <a:lst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a:lnSpc>
                <a:spcPct val="120000"/>
              </a:lnSpc>
              <a:spcBef>
                <a:spcPts val="0"/>
              </a:spcBef>
            </a:pPr>
            <a:endParaRPr lang="en-US" sz="1400" u="sng"/>
          </a:p>
        </p:txBody>
      </p:sp>
      <p:sp>
        <p:nvSpPr>
          <p:cNvPr id="5" name="Content Placeholder 4">
            <a:extLst>
              <a:ext uri="{FF2B5EF4-FFF2-40B4-BE49-F238E27FC236}">
                <a16:creationId xmlns:a16="http://schemas.microsoft.com/office/drawing/2014/main" id="{70689ADA-19BA-6855-5E2C-391707322076}"/>
              </a:ext>
            </a:extLst>
          </p:cNvPr>
          <p:cNvSpPr>
            <a:spLocks noGrp="1"/>
          </p:cNvSpPr>
          <p:nvPr>
            <p:ph idx="1"/>
          </p:nvPr>
        </p:nvSpPr>
        <p:spPr>
          <a:xfrm>
            <a:off x="534353" y="1341511"/>
            <a:ext cx="6703695" cy="3112726"/>
          </a:xfrm>
        </p:spPr>
        <p:txBody>
          <a:bodyPr>
            <a:normAutofit lnSpcReduction="10000"/>
          </a:bodyPr>
          <a:lstStyle/>
          <a:p>
            <a:pPr>
              <a:lnSpc>
                <a:spcPct val="120000"/>
              </a:lnSpc>
              <a:spcBef>
                <a:spcPts val="0"/>
              </a:spcBef>
            </a:pPr>
            <a:r>
              <a:rPr lang="en-US" sz="1800">
                <a:latin typeface="Segoe UI" panose="020B0502040204020203" pitchFamily="34" charset="0"/>
                <a:cs typeface="Segoe UI" panose="020B0502040204020203" pitchFamily="34" charset="0"/>
              </a:rPr>
              <a:t>OGM sorted and filtered data in the following order:</a:t>
            </a:r>
          </a:p>
          <a:p>
            <a:pPr lvl="1">
              <a:lnSpc>
                <a:spcPct val="120000"/>
              </a:lnSpc>
              <a:spcBef>
                <a:spcPts val="0"/>
              </a:spcBef>
            </a:pPr>
            <a:r>
              <a:rPr lang="en-US" sz="1545" b="1">
                <a:latin typeface="Segoe UI" panose="020B0502040204020203" pitchFamily="34" charset="0"/>
                <a:cs typeface="Segoe UI" panose="020B0502040204020203" pitchFamily="34" charset="0"/>
              </a:rPr>
              <a:t>Overall Funding Recommendation </a:t>
            </a:r>
            <a:r>
              <a:rPr lang="en-US" sz="1545">
                <a:latin typeface="Segoe UI" panose="020B0502040204020203" pitchFamily="34" charset="0"/>
                <a:cs typeface="Segoe UI" panose="020B0502040204020203" pitchFamily="34" charset="0"/>
              </a:rPr>
              <a:t>– Filtered to applications who had positive consensus</a:t>
            </a:r>
            <a:endParaRPr lang="en-US" sz="1545" b="1">
              <a:latin typeface="Segoe UI" panose="020B0502040204020203" pitchFamily="34" charset="0"/>
              <a:cs typeface="Segoe UI" panose="020B0502040204020203" pitchFamily="34" charset="0"/>
            </a:endParaRPr>
          </a:p>
          <a:p>
            <a:pPr lvl="1">
              <a:lnSpc>
                <a:spcPct val="120000"/>
              </a:lnSpc>
              <a:spcBef>
                <a:spcPts val="0"/>
              </a:spcBef>
            </a:pPr>
            <a:r>
              <a:rPr lang="en-US" sz="1545" b="1">
                <a:latin typeface="Segoe UI" panose="020B0502040204020203" pitchFamily="34" charset="0"/>
                <a:cs typeface="Segoe UI" panose="020B0502040204020203" pitchFamily="34" charset="0"/>
              </a:rPr>
              <a:t>Average Scores </a:t>
            </a:r>
            <a:r>
              <a:rPr lang="en-US" sz="1545">
                <a:latin typeface="Segoe UI" panose="020B0502040204020203" pitchFamily="34" charset="0"/>
                <a:cs typeface="Segoe UI" panose="020B0502040204020203" pitchFamily="34" charset="0"/>
              </a:rPr>
              <a:t>– Sorted highest to lowest</a:t>
            </a:r>
          </a:p>
          <a:p>
            <a:pPr>
              <a:lnSpc>
                <a:spcPct val="120000"/>
              </a:lnSpc>
              <a:spcBef>
                <a:spcPts val="0"/>
              </a:spcBef>
            </a:pPr>
            <a:r>
              <a:rPr lang="en-US" sz="1800">
                <a:latin typeface="Segoe UI" panose="020B0502040204020203" pitchFamily="34" charset="0"/>
                <a:cs typeface="Segoe UI" panose="020B0502040204020203" pitchFamily="34" charset="0"/>
              </a:rPr>
              <a:t>Funding amounts allocated based on reviewer recommended amounts (where there was disagreement on the timeline, OGM defaulted to the applicant’s requested disbursal timeline)</a:t>
            </a:r>
          </a:p>
          <a:p>
            <a:pPr>
              <a:lnSpc>
                <a:spcPct val="120000"/>
              </a:lnSpc>
              <a:spcBef>
                <a:spcPts val="0"/>
              </a:spcBef>
            </a:pPr>
            <a:r>
              <a:rPr lang="en-US" sz="1800">
                <a:latin typeface="Segoe UI" panose="020B0502040204020203" pitchFamily="34" charset="0"/>
                <a:cs typeface="Segoe UI" panose="020B0502040204020203" pitchFamily="34" charset="0"/>
              </a:rPr>
              <a:t>This resulted in FY24 surplus of $164,840. OGM accelerated funding from FY25 into FY24 by $82,420 for the two highest ranking projects with recommended multi-year awards </a:t>
            </a:r>
          </a:p>
        </p:txBody>
      </p:sp>
    </p:spTree>
    <p:extLst>
      <p:ext uri="{BB962C8B-B14F-4D97-AF65-F5344CB8AC3E}">
        <p14:creationId xmlns:p14="http://schemas.microsoft.com/office/powerpoint/2010/main" val="786226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4875b86-4471-4064-a2d4-c252a114a110">
      <UserInfo>
        <DisplayName>Kravets, Olga</DisplayName>
        <AccountId>182</AccountId>
        <AccountType/>
      </UserInfo>
      <UserInfo>
        <DisplayName>Hoy, Allison M.</DisplayName>
        <AccountId>13</AccountId>
        <AccountType/>
      </UserInfo>
      <UserInfo>
        <DisplayName>Parker, Mara</DisplayName>
        <AccountId>215</AccountId>
        <AccountType/>
      </UserInfo>
      <UserInfo>
        <DisplayName>Mantel, Lisa</DisplayName>
        <AccountId>211</AccountId>
        <AccountType/>
      </UserInfo>
      <UserInfo>
        <DisplayName>Bruskin, Heather Bois.</DisplayName>
        <AccountId>110</AccountId>
        <AccountType/>
      </UserInfo>
      <UserInfo>
        <DisplayName>Nardi, Catherine</DisplayName>
        <AccountId>206</AccountId>
        <AccountType/>
      </UserInfo>
      <UserInfo>
        <DisplayName>Cruz, Juan</DisplayName>
        <AccountId>427</AccountId>
        <AccountType/>
      </UserInfo>
      <UserInfo>
        <DisplayName>Murphy, Rafael P.</DisplayName>
        <AccountId>12</AccountId>
        <AccountType/>
      </UserInfo>
    </SharedWithUsers>
    <lcf76f155ced4ddcb4097134ff3c332f xmlns="167de7b8-2287-4eba-9266-c84c809e3def">
      <Terms xmlns="http://schemas.microsoft.com/office/infopath/2007/PartnerControls"/>
    </lcf76f155ced4ddcb4097134ff3c332f>
    <TaxCatchAll xmlns="74875b86-4471-4064-a2d4-c252a114a110" xsi:nil="true"/>
    <SubmittedtoSharedServices xmlns="167de7b8-2287-4eba-9266-c84c809e3def" xsi:nil="true"/>
    <DPOSubmissionDate xmlns="167de7b8-2287-4eba-9266-c84c809e3def" xsi:nil="true"/>
    <SignedDate xmlns="167de7b8-2287-4eba-9266-c84c809e3def" xsi:nil="true"/>
    <Signedby xmlns="167de7b8-2287-4eba-9266-c84c809e3def" xsi:nil="true"/>
    <Requisition_x0023_ xmlns="167de7b8-2287-4eba-9266-c84c809e3def" xsi:nil="true"/>
    <InitialedBy xmlns="167de7b8-2287-4eba-9266-c84c809e3def" xsi:nil="true"/>
    <RPMSignDate xmlns="167de7b8-2287-4eba-9266-c84c809e3def" xsi:nil="true"/>
    <CEXSignDate xmlns="167de7b8-2287-4eba-9266-c84c809e3def" xsi:nil="true"/>
    <Initial_x0020_Date xmlns="167de7b8-2287-4eba-9266-c84c809e3de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CF122179B8940448C7D0649D18F3F58" ma:contentTypeVersion="25" ma:contentTypeDescription="Create a new document." ma:contentTypeScope="" ma:versionID="93f003f5971133a05235cdd14b9373dc">
  <xsd:schema xmlns:xsd="http://www.w3.org/2001/XMLSchema" xmlns:xs="http://www.w3.org/2001/XMLSchema" xmlns:p="http://schemas.microsoft.com/office/2006/metadata/properties" xmlns:ns2="167de7b8-2287-4eba-9266-c84c809e3def" xmlns:ns3="74875b86-4471-4064-a2d4-c252a114a110" targetNamespace="http://schemas.microsoft.com/office/2006/metadata/properties" ma:root="true" ma:fieldsID="250e359c36bdf65554696a8d754f68ed" ns2:_="" ns3:_="">
    <xsd:import namespace="167de7b8-2287-4eba-9266-c84c809e3def"/>
    <xsd:import namespace="74875b86-4471-4064-a2d4-c252a114a11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SearchProperties" minOccurs="0"/>
                <xsd:element ref="ns2:Initial_x0020_Date" minOccurs="0"/>
                <xsd:element ref="ns2:InitialedBy" minOccurs="0"/>
                <xsd:element ref="ns2:Signedby" minOccurs="0"/>
                <xsd:element ref="ns2:SignedDate" minOccurs="0"/>
                <xsd:element ref="ns2:RPMSignDate" minOccurs="0"/>
                <xsd:element ref="ns2:SubmittedtoSharedServices" minOccurs="0"/>
                <xsd:element ref="ns2:Requisition_x0023_" minOccurs="0"/>
                <xsd:element ref="ns2:MediaServiceLocation" minOccurs="0"/>
                <xsd:element ref="ns2:CEXSignDate" minOccurs="0"/>
                <xsd:element ref="ns2:DPOSubmiss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7de7b8-2287-4eba-9266-c84c809e3d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8a4874a-8cf6-4bd1-a3b1-571cbf9a5b83"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Initial_x0020_Date" ma:index="22" nillable="true" ma:displayName="Initial Date" ma:description="The date a correction was initialed" ma:format="DateOnly" ma:internalName="Initial_x0020_Date">
      <xsd:simpleType>
        <xsd:restriction base="dms:DateTime"/>
      </xsd:simpleType>
    </xsd:element>
    <xsd:element name="InitialedBy" ma:index="23" nillable="true" ma:displayName="Initialed By" ma:description="Name of person initialing the correction" ma:format="Dropdown" ma:internalName="InitialedBy">
      <xsd:simpleType>
        <xsd:restriction base="dms:Text">
          <xsd:maxLength value="255"/>
        </xsd:restriction>
      </xsd:simpleType>
    </xsd:element>
    <xsd:element name="Signedby" ma:index="24" nillable="true" ma:displayName="Signed by" ma:description="Name of signer" ma:format="Dropdown" ma:internalName="Signedby">
      <xsd:simpleType>
        <xsd:restriction base="dms:Text">
          <xsd:maxLength value="255"/>
        </xsd:restriction>
      </xsd:simpleType>
    </xsd:element>
    <xsd:element name="SignedDate" ma:index="25" nillable="true" ma:displayName="Signed Date" ma:format="Dropdown" ma:internalName="SignedDate">
      <xsd:simpleType>
        <xsd:restriction base="dms:Text">
          <xsd:maxLength value="255"/>
        </xsd:restriction>
      </xsd:simpleType>
    </xsd:element>
    <xsd:element name="RPMSignDate" ma:index="26" nillable="true" ma:displayName="RPM Sign Date" ma:format="Dropdown" ma:internalName="RPMSignDate">
      <xsd:simpleType>
        <xsd:restriction base="dms:Text">
          <xsd:maxLength value="255"/>
        </xsd:restriction>
      </xsd:simpleType>
    </xsd:element>
    <xsd:element name="SubmittedtoSharedServices" ma:index="27" nillable="true" ma:displayName="Shared Services Date" ma:format="DateOnly" ma:internalName="SubmittedtoSharedServices">
      <xsd:simpleType>
        <xsd:restriction base="dms:DateTime"/>
      </xsd:simpleType>
    </xsd:element>
    <xsd:element name="Requisition_x0023_" ma:index="28" nillable="true" ma:displayName="Requisition #" ma:format="Dropdown" ma:internalName="Requisition_x0023_">
      <xsd:simpleType>
        <xsd:restriction base="dms:Text">
          <xsd:maxLength value="255"/>
        </xsd:restriction>
      </xsd:simpleType>
    </xsd:element>
    <xsd:element name="MediaServiceLocation" ma:index="29" nillable="true" ma:displayName="Location" ma:indexed="true" ma:internalName="MediaServiceLocation" ma:readOnly="true">
      <xsd:simpleType>
        <xsd:restriction base="dms:Text"/>
      </xsd:simpleType>
    </xsd:element>
    <xsd:element name="CEXSignDate" ma:index="30" nillable="true" ma:displayName="CEX Sign Date" ma:format="Dropdown" ma:internalName="CEXSignDate">
      <xsd:simpleType>
        <xsd:restriction base="dms:Text">
          <xsd:maxLength value="255"/>
        </xsd:restriction>
      </xsd:simpleType>
    </xsd:element>
    <xsd:element name="DPOSubmissionDate" ma:index="31" nillable="true" ma:displayName="DPO Submission Date" ma:format="DateOnly" ma:internalName="DPOSubmission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4875b86-4471-4064-a2d4-c252a114a11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2e7293f-92cb-4acb-9cdb-af20a6ac7ce8}" ma:internalName="TaxCatchAll" ma:showField="CatchAllData" ma:web="74875b86-4471-4064-a2d4-c252a114a110">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18CF64-A083-4840-BF04-D03345ABF1BE}">
  <ds:schemaRefs>
    <ds:schemaRef ds:uri="167de7b8-2287-4eba-9266-c84c809e3def"/>
    <ds:schemaRef ds:uri="74875b86-4471-4064-a2d4-c252a114a11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262DECE-A374-4CAA-AD51-1D8CF4A76C12}">
  <ds:schemaRefs>
    <ds:schemaRef ds:uri="167de7b8-2287-4eba-9266-c84c809e3def"/>
    <ds:schemaRef ds:uri="74875b86-4471-4064-a2d4-c252a114a11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F8F3EBC-5FF8-4735-BCC8-C624AB202D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1207</TotalTime>
  <Words>3108</Words>
  <Application>Microsoft Office PowerPoint</Application>
  <PresentationFormat>Custom</PresentationFormat>
  <Paragraphs>273</Paragraphs>
  <Slides>28</Slides>
  <Notes>27</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28</vt:i4>
      </vt:variant>
    </vt:vector>
  </HeadingPairs>
  <TitlesOfParts>
    <vt:vector size="43" baseType="lpstr">
      <vt:lpstr>Arial</vt:lpstr>
      <vt:lpstr>Bebas Neue Light</vt:lpstr>
      <vt:lpstr>Calibri</vt:lpstr>
      <vt:lpstr>Calibri Light</vt:lpstr>
      <vt:lpstr>Calisto MT</vt:lpstr>
      <vt:lpstr>Ink Free</vt:lpstr>
      <vt:lpstr>Lato</vt:lpstr>
      <vt:lpstr>Lato Light</vt:lpstr>
      <vt:lpstr>Open Sans</vt:lpstr>
      <vt:lpstr>Segoe UI</vt:lpstr>
      <vt:lpstr>Symbol</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Walkthrough of Key  Documents and Tools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Hoy, Allison M.</dc:creator>
  <cp:keywords/>
  <dc:description/>
  <cp:lastModifiedBy>Kravets, Olga</cp:lastModifiedBy>
  <cp:revision>7</cp:revision>
  <cp:lastPrinted>2024-06-12T16:11:22Z</cp:lastPrinted>
  <dcterms:modified xsi:type="dcterms:W3CDTF">2024-12-06T14:33:07Z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0x0101008CF122179B8940448C7D0649D18F3F58</vt:lpwstr>
  </property>
  <property fmtid="{D5CDD505-2E9C-101B-9397-08002B2CF9AE}" pid="3" name="MediaServiceImageTags">
    <vt:lpwstr/>
  </property>
</Properties>
</file>