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7" r:id="rId1"/>
  </p:sldMasterIdLst>
  <p:notesMasterIdLst>
    <p:notesMasterId r:id="rId23"/>
  </p:notesMasterIdLst>
  <p:sldIdLst>
    <p:sldId id="256" r:id="rId2"/>
    <p:sldId id="258" r:id="rId3"/>
    <p:sldId id="257" r:id="rId4"/>
    <p:sldId id="265" r:id="rId5"/>
    <p:sldId id="298" r:id="rId6"/>
    <p:sldId id="259" r:id="rId7"/>
    <p:sldId id="260" r:id="rId8"/>
    <p:sldId id="300" r:id="rId9"/>
    <p:sldId id="262" r:id="rId10"/>
    <p:sldId id="301" r:id="rId11"/>
    <p:sldId id="284" r:id="rId12"/>
    <p:sldId id="285" r:id="rId13"/>
    <p:sldId id="286" r:id="rId14"/>
    <p:sldId id="288" r:id="rId15"/>
    <p:sldId id="289" r:id="rId16"/>
    <p:sldId id="290" r:id="rId17"/>
    <p:sldId id="264" r:id="rId18"/>
    <p:sldId id="292" r:id="rId19"/>
    <p:sldId id="293" r:id="rId20"/>
    <p:sldId id="294" r:id="rId21"/>
    <p:sldId id="29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11CEF9-267E-4852-BA8C-609E034BCE7C}">
          <p14:sldIdLst>
            <p14:sldId id="256"/>
            <p14:sldId id="258"/>
            <p14:sldId id="257"/>
            <p14:sldId id="265"/>
            <p14:sldId id="298"/>
            <p14:sldId id="259"/>
            <p14:sldId id="260"/>
            <p14:sldId id="300"/>
            <p14:sldId id="262"/>
            <p14:sldId id="301"/>
            <p14:sldId id="284"/>
            <p14:sldId id="285"/>
            <p14:sldId id="286"/>
            <p14:sldId id="288"/>
            <p14:sldId id="289"/>
            <p14:sldId id="290"/>
            <p14:sldId id="264"/>
            <p14:sldId id="292"/>
            <p14:sldId id="293"/>
            <p14:sldId id="294"/>
            <p14:sldId id="2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-PLANNING-FS1\Res\Projects\Council_Districts_2021\Materials%20for%20April%2028%20Presentation\Predominance_90_19_workspac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-PLANNING-FS1\Res\Projects\Council_Districts_2021\Materials%20for%20April%2028%20Presentation\Predominance_90_19_workspac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-PLANNING-FS1\Res\Projects\Council_Districts_2021\Materials%20for%20April%2028%20Presentation\Predominance_90_19_workspac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C-PLANNING-FS1\Res\Projects\Council_Districts_2021\Materials%20for%20April%2028%20Presentation\Predominance_90_19_workspac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Population</a:t>
            </a:r>
            <a:r>
              <a:rPr lang="en-US" sz="2800" b="1" baseline="0" dirty="0"/>
              <a:t> </a:t>
            </a:r>
            <a:r>
              <a:rPr lang="en-US" sz="2800" b="1" dirty="0"/>
              <a:t>Growth</a:t>
            </a:r>
          </a:p>
          <a:p>
            <a:pPr>
              <a:defRPr sz="2000"/>
            </a:pPr>
            <a:r>
              <a:rPr lang="en-US" sz="2000" dirty="0"/>
              <a:t>2010-2020</a:t>
            </a:r>
          </a:p>
        </c:rich>
      </c:tx>
      <c:layout>
        <c:manualLayout>
          <c:xMode val="edge"/>
          <c:yMode val="edge"/>
          <c:x val="0.27193333906375072"/>
          <c:y val="2.766651867620718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'2010-2020 Growth'!$A$2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'2010-2020 Growth'!$B$2</c:f>
              <c:numCache>
                <c:formatCode>#,##0</c:formatCode>
                <c:ptCount val="1"/>
                <c:pt idx="0">
                  <c:v>971777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79-4D25-BF10-B36156983725}"/>
            </c:ext>
          </c:extLst>
        </c:ser>
        <c:ser>
          <c:idx val="1"/>
          <c:order val="1"/>
          <c:tx>
            <c:strRef>
              <c:f>'2010-2020 Growth'!$A$3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'2010-2020 Growth'!$B$3</c:f>
              <c:numCache>
                <c:formatCode>#,##0</c:formatCode>
                <c:ptCount val="1"/>
                <c:pt idx="0">
                  <c:v>1062061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79-4D25-BF10-B36156983725}"/>
            </c:ext>
          </c:extLst>
        </c:ser>
        <c:ser>
          <c:idx val="2"/>
          <c:order val="2"/>
          <c:tx>
            <c:strRef>
              <c:f>'2010-2020 Growth'!$A$4</c:f>
              <c:strCache>
                <c:ptCount val="1"/>
                <c:pt idx="0">
                  <c:v>Growth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50389699007368E-17"/>
                  <c:y val="-1.2144515702132554E-3"/>
                </c:manualLayout>
              </c:layout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79-4D25-BF10-B361569837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'2010-2020 Growth'!$B$4</c:f>
              <c:numCache>
                <c:formatCode>#,##0</c:formatCode>
                <c:ptCount val="1"/>
                <c:pt idx="0">
                  <c:v>90284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079-4D25-BF10-B361569837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750416"/>
        <c:axId val="338746888"/>
      </c:barChart>
      <c:catAx>
        <c:axId val="338750416"/>
        <c:scaling>
          <c:orientation val="minMax"/>
        </c:scaling>
        <c:delete val="1"/>
        <c:axPos val="b"/>
        <c:majorTickMark val="none"/>
        <c:minorTickMark val="none"/>
        <c:tickLblPos val="nextTo"/>
        <c:crossAx val="338746888"/>
        <c:crosses val="autoZero"/>
        <c:auto val="1"/>
        <c:lblAlgn val="ctr"/>
        <c:lblOffset val="100"/>
        <c:noMultiLvlLbl val="0"/>
      </c:catAx>
      <c:valAx>
        <c:axId val="338746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5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509073810946432E-2"/>
          <c:y val="0.13444507769640596"/>
          <c:w val="0.55711636445666146"/>
          <c:h val="0.696232315015438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'1990-2020 race &amp; hispanic'!$C$3</c:f>
              <c:strCache>
                <c:ptCount val="1"/>
                <c:pt idx="0">
                  <c:v>Non-Hispanic White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'1990-2020 race &amp; hispanic'!$D$2:$I$2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hispanic'!$D$3:$I$3</c:f>
              <c:numCache>
                <c:formatCode>0.0%</c:formatCode>
                <c:ptCount val="3"/>
                <c:pt idx="0">
                  <c:v>0.59499999999999997</c:v>
                </c:pt>
                <c:pt idx="1">
                  <c:v>0.49299999999999999</c:v>
                </c:pt>
                <c:pt idx="2">
                  <c:v>0.40600000000000003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BA-409C-A9DF-858DDBAB610C}"/>
            </c:ext>
          </c:extLst>
        </c:ser>
        <c:ser>
          <c:idx val="1"/>
          <c:order val="1"/>
          <c:tx>
            <c:strRef>
              <c:f>'1990-2020 race &amp; hispanic'!$C$4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'1990-2020 race &amp; hispanic'!$D$2:$I$2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hispanic'!$D$4:$I$4</c:f>
              <c:numCache>
                <c:formatCode>0.0%</c:formatCode>
                <c:ptCount val="3"/>
                <c:pt idx="0">
                  <c:v>0.115</c:v>
                </c:pt>
                <c:pt idx="1">
                  <c:v>0.17</c:v>
                </c:pt>
                <c:pt idx="2">
                  <c:v>0.20499999999999999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BA-409C-A9DF-858DDBAB610C}"/>
            </c:ext>
          </c:extLst>
        </c:ser>
        <c:ser>
          <c:idx val="2"/>
          <c:order val="2"/>
          <c:tx>
            <c:strRef>
              <c:f>'1990-2020 race &amp; hispanic'!$C$5</c:f>
              <c:strCache>
                <c:ptCount val="1"/>
                <c:pt idx="0">
                  <c:v>Black or African Am. Alone 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'1990-2020 race &amp; hispanic'!$D$2:$I$2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hispanic'!$D$5:$I$5</c:f>
              <c:numCache>
                <c:formatCode>0.0%</c:formatCode>
                <c:ptCount val="3"/>
                <c:pt idx="0">
                  <c:v>0.14799999999999999</c:v>
                </c:pt>
                <c:pt idx="1">
                  <c:v>0.16600000000000001</c:v>
                </c:pt>
                <c:pt idx="2">
                  <c:v>0.182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BA-409C-A9DF-858DDBAB610C}"/>
            </c:ext>
          </c:extLst>
        </c:ser>
        <c:ser>
          <c:idx val="3"/>
          <c:order val="3"/>
          <c:tx>
            <c:strRef>
              <c:f>'1990-2020 race &amp; hispanic'!$C$6</c:f>
              <c:strCache>
                <c:ptCount val="1"/>
                <c:pt idx="0">
                  <c:v>Asian &amp; Pacific Isl.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'1990-2020 race &amp; hispanic'!$D$2:$I$2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hispanic'!$D$6:$I$6</c:f>
              <c:numCache>
                <c:formatCode>0.0%</c:formatCode>
                <c:ptCount val="3"/>
                <c:pt idx="0">
                  <c:v>0.113</c:v>
                </c:pt>
                <c:pt idx="1">
                  <c:v>0.13900000000000001</c:v>
                </c:pt>
                <c:pt idx="2">
                  <c:v>0.153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BA-409C-A9DF-858DDBAB610C}"/>
            </c:ext>
          </c:extLst>
        </c:ser>
        <c:ser>
          <c:idx val="4"/>
          <c:order val="4"/>
          <c:tx>
            <c:strRef>
              <c:f>'1990-2020 race &amp; hispanic'!$C$7</c:f>
              <c:strCache>
                <c:ptCount val="1"/>
                <c:pt idx="0">
                  <c:v>Other Race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'1990-2020 race &amp; hispanic'!$D$2:$I$2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hispanic'!$D$7:$I$7</c:f>
              <c:numCache>
                <c:formatCode>0.0%</c:formatCode>
                <c:ptCount val="3"/>
                <c:pt idx="0">
                  <c:v>2.9000000000000001E-2</c:v>
                </c:pt>
                <c:pt idx="1">
                  <c:v>3.2000000000000001E-2</c:v>
                </c:pt>
                <c:pt idx="2">
                  <c:v>5.5E-2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BA-409C-A9DF-858DDBAB6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338751200"/>
        <c:axId val="338746496"/>
      </c:barChart>
      <c:catAx>
        <c:axId val="33875120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46496"/>
        <c:crosses val="autoZero"/>
        <c:auto val="1"/>
        <c:lblAlgn val="ctr"/>
        <c:lblOffset val="100"/>
        <c:noMultiLvlLbl val="0"/>
      </c:catAx>
      <c:valAx>
        <c:axId val="338746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87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84184969283946"/>
          <c:y val="2.8123273750376453E-2"/>
          <c:w val="0.42880249886119609"/>
          <c:h val="0.89262022749856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02900102300573"/>
          <c:y val="5.9977067323056042E-2"/>
          <c:w val="0.47348210532993917"/>
          <c:h val="0.85548507188873846"/>
        </c:manualLayout>
      </c:layout>
      <c:lineChart>
        <c:grouping val="standard"/>
        <c:varyColors val="0"/>
        <c:ser>
          <c:idx val="0"/>
          <c:order val="0"/>
          <c:tx>
            <c:strRef>
              <c:f>'1990-2020 race &amp; hispanic'!$K$3</c:f>
              <c:strCache>
                <c:ptCount val="1"/>
                <c:pt idx="0">
                  <c:v>Non-Hispanic White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'1990-2020 race &amp; hispanic'!$L$2:$N$2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hispanic'!$L$3:$N$3</c:f>
              <c:numCache>
                <c:formatCode>0</c:formatCode>
                <c:ptCount val="3"/>
                <c:pt idx="0">
                  <c:v>522099.41</c:v>
                </c:pt>
                <c:pt idx="1">
                  <c:v>480971.78600000002</c:v>
                </c:pt>
                <c:pt idx="2">
                  <c:v>430980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15E-4C71-B55A-4FB995457D87}"/>
            </c:ext>
          </c:extLst>
        </c:ser>
        <c:ser>
          <c:idx val="1"/>
          <c:order val="1"/>
          <c:tx>
            <c:strRef>
              <c:f>'1990-2020 race &amp; hispanic'!$K$4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'1990-2020 race &amp; hispanic'!$L$2:$N$2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hispanic'!$L$4:$N$4</c:f>
              <c:numCache>
                <c:formatCode>0</c:formatCode>
                <c:ptCount val="3"/>
                <c:pt idx="0">
                  <c:v>100909.97</c:v>
                </c:pt>
                <c:pt idx="1">
                  <c:v>165852.34</c:v>
                </c:pt>
                <c:pt idx="2">
                  <c:v>217409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15E-4C71-B55A-4FB995457D87}"/>
            </c:ext>
          </c:extLst>
        </c:ser>
        <c:ser>
          <c:idx val="2"/>
          <c:order val="2"/>
          <c:tx>
            <c:strRef>
              <c:f>'1990-2020 race &amp; hispanic'!$K$5</c:f>
              <c:strCache>
                <c:ptCount val="1"/>
                <c:pt idx="0">
                  <c:v>Black or African Am. Alone 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'1990-2020 race &amp; hispanic'!$L$2:$N$2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hispanic'!$L$5:$N$5</c:f>
              <c:numCache>
                <c:formatCode>0</c:formatCode>
                <c:ptCount val="3"/>
                <c:pt idx="0">
                  <c:v>129866.74399999999</c:v>
                </c:pt>
                <c:pt idx="1">
                  <c:v>161949.932</c:v>
                </c:pt>
                <c:pt idx="2">
                  <c:v>192714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15E-4C71-B55A-4FB995457D87}"/>
            </c:ext>
          </c:extLst>
        </c:ser>
        <c:ser>
          <c:idx val="3"/>
          <c:order val="3"/>
          <c:tx>
            <c:strRef>
              <c:f>'1990-2020 race &amp; hispanic'!$K$6</c:f>
              <c:strCache>
                <c:ptCount val="1"/>
                <c:pt idx="0">
                  <c:v>Asian &amp; Pacific Isl.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'1990-2020 race &amp; hispanic'!$L$2:$N$2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hispanic'!$L$6:$N$6</c:f>
              <c:numCache>
                <c:formatCode>0</c:formatCode>
                <c:ptCount val="3"/>
                <c:pt idx="0">
                  <c:v>99155.013999999996</c:v>
                </c:pt>
                <c:pt idx="1">
                  <c:v>135608.67800000001</c:v>
                </c:pt>
                <c:pt idx="2">
                  <c:v>162912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15E-4C71-B55A-4FB995457D87}"/>
            </c:ext>
          </c:extLst>
        </c:ser>
        <c:ser>
          <c:idx val="4"/>
          <c:order val="4"/>
          <c:tx>
            <c:strRef>
              <c:f>'1990-2020 race &amp; hispanic'!$K$7</c:f>
              <c:strCache>
                <c:ptCount val="1"/>
                <c:pt idx="0">
                  <c:v>Other Race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'1990-2020 race &amp; hispanic'!$L$2:$N$2</c:f>
              <c:numCache>
                <c:formatCode>General</c:formatCode>
                <c:ptCount val="3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</c:numCache>
            </c:numRef>
          </c:cat>
          <c:val>
            <c:numRef>
              <c:f>'1990-2020 race &amp; hispanic'!$L$7:$N$7</c:f>
              <c:numCache>
                <c:formatCode>0</c:formatCode>
                <c:ptCount val="3"/>
                <c:pt idx="0">
                  <c:v>25446.862000000001</c:v>
                </c:pt>
                <c:pt idx="1">
                  <c:v>31219.263999999999</c:v>
                </c:pt>
                <c:pt idx="2">
                  <c:v>58046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15E-4C71-B55A-4FB995457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748456"/>
        <c:axId val="338749632"/>
      </c:lineChart>
      <c:catAx>
        <c:axId val="338748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49632"/>
        <c:crosses val="autoZero"/>
        <c:auto val="1"/>
        <c:lblAlgn val="ctr"/>
        <c:lblOffset val="100"/>
        <c:noMultiLvlLbl val="0"/>
      </c:catAx>
      <c:valAx>
        <c:axId val="33874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748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Census Tract Acreage, by Race </a:t>
            </a:r>
            <a:endParaRPr lang="en-US" sz="1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Area!$A$3:$A$6</c:f>
              <c:strCache>
                <c:ptCount val="4"/>
                <c:pt idx="0">
                  <c:v>Predominantly White</c:v>
                </c:pt>
                <c:pt idx="1">
                  <c:v>Majority White</c:v>
                </c:pt>
                <c:pt idx="2">
                  <c:v>Majority Black</c:v>
                </c:pt>
                <c:pt idx="3">
                  <c:v>No Predominant Group</c:v>
                </c:pt>
              </c:strCache>
            </c:strRef>
          </c:cat>
          <c:val>
            <c:numRef>
              <c:f>Area!$C$3:$C$6</c:f>
              <c:numCache>
                <c:formatCode>_(* #,##0_);_(* \(#,##0\);_(* "-"??_);_(@_)</c:formatCode>
                <c:ptCount val="4"/>
                <c:pt idx="0">
                  <c:v>280553.25660605374</c:v>
                </c:pt>
                <c:pt idx="1">
                  <c:v>38961.683815245866</c:v>
                </c:pt>
                <c:pt idx="2">
                  <c:v>74.667577241391186</c:v>
                </c:pt>
                <c:pt idx="3">
                  <c:v>4911.2397429401981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F3-4DEF-BE43-52C4A28D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961312"/>
        <c:axId val="281208152"/>
      </c:barChart>
      <c:catAx>
        <c:axId val="2299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208152"/>
        <c:crosses val="autoZero"/>
        <c:auto val="1"/>
        <c:lblAlgn val="ctr"/>
        <c:lblOffset val="100"/>
        <c:noMultiLvlLbl val="0"/>
      </c:catAx>
      <c:valAx>
        <c:axId val="28120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6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Population Distribution, by Census Tract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Pop!$A$2:$A$6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Pop!$C$2:$C$6</c:f>
              <c:numCache>
                <c:formatCode>0%</c:formatCode>
                <c:ptCount val="5"/>
                <c:pt idx="0">
                  <c:v>0.72346462190178362</c:v>
                </c:pt>
                <c:pt idx="1">
                  <c:v>0.1198512882359966</c:v>
                </c:pt>
                <c:pt idx="2">
                  <c:v>7.3788961051743346E-2</c:v>
                </c:pt>
                <c:pt idx="3">
                  <c:v>8.0427972824539284E-2</c:v>
                </c:pt>
                <c:pt idx="4">
                  <c:v>2.4671559859372107E-3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A6-4C48-84E3-63B69704B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023520"/>
        <c:axId val="335023904"/>
      </c:barChart>
      <c:catAx>
        <c:axId val="3350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23904"/>
        <c:crosses val="autoZero"/>
        <c:auto val="1"/>
        <c:lblAlgn val="ctr"/>
        <c:lblOffset val="100"/>
        <c:noMultiLvlLbl val="0"/>
      </c:catAx>
      <c:valAx>
        <c:axId val="335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02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Census Tract Acreage, by Race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Area!$A$21:$A$24</c:f>
              <c:strCache>
                <c:ptCount val="4"/>
                <c:pt idx="0">
                  <c:v>Predominantly White</c:v>
                </c:pt>
                <c:pt idx="1">
                  <c:v>Majority White</c:v>
                </c:pt>
                <c:pt idx="2">
                  <c:v>Majority Black</c:v>
                </c:pt>
                <c:pt idx="3">
                  <c:v>No Predominant Group</c:v>
                </c:pt>
              </c:strCache>
            </c:strRef>
          </c:cat>
          <c:val>
            <c:numRef>
              <c:f>Area!$C$21:$C$24</c:f>
              <c:numCache>
                <c:formatCode>_(* #,##0_);_(* \(#,##0\);_(* "-"??_);_(@_)</c:formatCode>
                <c:ptCount val="4"/>
                <c:pt idx="0">
                  <c:v>247230.4107343044</c:v>
                </c:pt>
                <c:pt idx="1">
                  <c:v>54305.628236448807</c:v>
                </c:pt>
                <c:pt idx="2">
                  <c:v>342.72148248055555</c:v>
                </c:pt>
                <c:pt idx="3">
                  <c:v>22667.679228838912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71-469F-8844-8018D5981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1845104"/>
        <c:axId val="280239304"/>
      </c:barChart>
      <c:catAx>
        <c:axId val="28184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39304"/>
        <c:crosses val="autoZero"/>
        <c:auto val="1"/>
        <c:lblAlgn val="ctr"/>
        <c:lblOffset val="100"/>
        <c:noMultiLvlLbl val="0"/>
      </c:catAx>
      <c:valAx>
        <c:axId val="280239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84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Population Distribution, by Census Tract</a:t>
            </a:r>
            <a:endParaRPr lang="en-US" sz="1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Pop!$A$19:$A$23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Pop!$C$19:$C$23</c:f>
              <c:numCache>
                <c:formatCode>0%</c:formatCode>
                <c:ptCount val="5"/>
                <c:pt idx="0">
                  <c:v>0.64776416084896959</c:v>
                </c:pt>
                <c:pt idx="1">
                  <c:v>0.15143683853157014</c:v>
                </c:pt>
                <c:pt idx="2">
                  <c:v>0.11519440859870314</c:v>
                </c:pt>
                <c:pt idx="3">
                  <c:v>0.11295816868783214</c:v>
                </c:pt>
                <c:pt idx="4">
                  <c:v>4.9971317045690057E-2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FD-46C3-B2AE-A0D15BDC3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238128"/>
        <c:axId val="280238520"/>
      </c:barChart>
      <c:catAx>
        <c:axId val="28023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38520"/>
        <c:crosses val="autoZero"/>
        <c:auto val="1"/>
        <c:lblAlgn val="ctr"/>
        <c:lblOffset val="100"/>
        <c:noMultiLvlLbl val="0"/>
      </c:catAx>
      <c:valAx>
        <c:axId val="280238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23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8EBA-8D82-4B7C-83F0-2BC093306FC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54258-AABD-4058-B689-0303F307D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jump into the maps, here are some things to observe…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1E19-3D51-467D-A035-36C053621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0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Map: Note to look at blue becoming lighter (less white predominance), more green in east (black majority), and more yellow throughout (no predominance)</a:t>
            </a:r>
          </a:p>
          <a:p>
            <a:r>
              <a:rPr lang="en-US" dirty="0"/>
              <a:t>Top graph (People): Note to look at first bar (white %)</a:t>
            </a:r>
          </a:p>
          <a:p>
            <a:r>
              <a:rPr lang="en-US" dirty="0"/>
              <a:t>Bottom graph (Land, by race): Note to look at last bar (no predominant race)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1E19-3D51-467D-A035-36C0536216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9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Eastern edge, Wheaton, &amp; Gaithersburg/Rockville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1E19-3D51-467D-A035-36C053621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1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1E19-3D51-467D-A035-36C053621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30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F1E19-3D51-467D-A035-36C053621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2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4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2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822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6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354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2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3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4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0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34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3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8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35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97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82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4.xlsx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5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gomerycountymd.gov/COUNCIL/BCC/redistricting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://lnks.gd/l/eyJhbGciOiJIUzI1NiJ9.eyJidWxsZXRpbl9saW5rX2lkIjoxMDIsInVyaSI6ImJwMjpjbGljayIsImJ1bGxldGluX2lkIjoiMjAyMTA5MDEuNDUzNTU2NDEiLCJ1cmwiOiJodHRwczovL2RhdGEuY2Vuc3VzLmdvdi9jZWRzY2kvP3V0bV9jYW1wYWlnbj0yMDIxMDkwMW1zYzIwczFjY253c3JzJnV0bV9tZWRpdW09ZW1haWwmdXRtX3NvdXJjZT1nb3ZkZWxpdmVyeSJ9.z4HqZ7p_BA3BWUlelwYbPWXfn0swiJHUvDQAFUh4rB0/s/990470827/br/111736387990-l&amp;data=04|01|Pamela.Dunn@montgomerycountymd.gov|77d4e8c5fe5640d1764a08d96d77fb1f|6e01b1f9b1e54073ac97778069a0ad64|0|0|637661184381781040|Unknown|TWFpbGZsb3d8eyJWIjoiMC4wLjAwMDAiLCJQIjoiV2luMzIiLCJBTiI6Ik1haWwiLCJXVCI6Mn0%3D|1000&amp;sdata=VSX7PSwZjMFrIc009juHV8IIJJb1MnKW4mIVZvp57gY%3D&amp;reserved=0" TargetMode="External"/><Relationship Id="rId2" Type="http://schemas.openxmlformats.org/officeDocument/2006/relationships/hyperlink" Target="https://gcc02.safelinks.protection.outlook.com/?url=https://lnks.gd/l/eyJhbGciOiJIUzI1NiJ9.eyJidWxsZXRpbl9saW5rX2lkIjoxMDEsInVyaSI6ImJwMjpjbGljayIsImJ1bGxldGluX2lkIjoiMjAyMTA5MDEuNDUzNTU2NDEiLCJ1cmwiOiJodHRwczovL3d3dy5jZW5zdXMuZ292L3Byb2dyYW1zLXN1cnZleXMvZGVjZW5uaWFsLWNlbnN1cy9hYm91dC9yZG8vc3VtbWFyeS1maWxlcy5odG1sP3V0bV9jYW1wYWlnbj0yMDIxMDkwMW1zYzIwczFjY253c3JzJnV0bV9tZWRpdW09ZW1haWwmdXRtX3NvdXJjZT1nb3ZkZWxpdmVyeSJ9.2B6jnYNbtUA3XpgO_Gy2akSjn2hpBuireQmoZIKTUGk/s/990470827/br/111736387990-l&amp;data=04|01|Pamela.Dunn@montgomerycountymd.gov|77d4e8c5fe5640d1764a08d96d77fb1f|6e01b1f9b1e54073ac97778069a0ad64|0|0|637661184381781040|Unknown|TWFpbGZsb3d8eyJWIjoiMC4wLjAwMDAiLCJQIjoiV2luMzIiLCJBTiI6Ik1haWwiLCJXVCI6Mn0%3D|1000&amp;sdata=i3S%2BD8jlPUtSzy1Iqvu9TlpQ9OMB1BAPyL4HssoZhuw%3D&amp;reserved=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cc02.safelinks.protection.outlook.com/?url=https://lnks.gd/l/eyJhbGciOiJIUzI1NiJ9.eyJidWxsZXRpbl9saW5rX2lkIjoxMDQsInVyaSI6ImJwMjpjbGljayIsImJ1bGxldGluX2lkIjoiMjAyMTA5MDEuNDUzNTU2NDEiLCJ1cmwiOiJodHRwczovL3d3dy5jZW5zdXMuZ292L25ld3Nyb29tL3ByZXNzLWtpdHMvMjAyMS8yMDIwLWNlbnN1cy1yZWRpc3RyaWN0aW5nLmh0bWw_dXRtX2NhbXBhaWduPTIwMjEwOTAxbXNjMjBzMWNjbndzcnMmdXRtX21lZGl1bT1lbWFpbCZ1dG1fc291cmNlPWdvdmRlbGl2ZXJ5In0.bV9wNgQA5pVtG3mm7w8zsvbWpPIQBVFUwDdc8942Cjw/s/990470827/br/111736387990-l&amp;data=04|01|Pamela.Dunn@montgomerycountymd.gov|77d4e8c5fe5640d1764a08d96d77fb1f|6e01b1f9b1e54073ac97778069a0ad64|0|0|637661184381800951|Unknown|TWFpbGZsb3d8eyJWIjoiMC4wLjAwMDAiLCJQIjoiV2luMzIiLCJBTiI6Ik1haWwiLCJXVCI6Mn0%3D|1000&amp;sdata=oLVxYQl46G0uItVzB8h9F1iIw97cQk7IKELJMtgiNEA%3D&amp;reserved=0" TargetMode="External"/><Relationship Id="rId4" Type="http://schemas.openxmlformats.org/officeDocument/2006/relationships/hyperlink" Target="https://gcc02.safelinks.protection.outlook.com/?url=https://lnks.gd/l/eyJhbGciOiJIUzI1NiJ9.eyJidWxsZXRpbl9saW5rX2lkIjoxMDMsInVyaSI6ImJwMjpjbGljayIsImJ1bGxldGluX2lkIjoiMjAyMTA5MDEuNDUzNTU2NDEiLCJ1cmwiOiJodHRwczovL3d3dy5jZW5zdXMuZ292L25ld3Nyb29tL3ByZXNzLXJlbGVhc2VzLzIwMjEvcG9wdWxhdGlvbi1jaGFuZ2VzLW5hdGlvbnMtZGl2ZXJzaXR5Lmh0bWw_dXRtX2NhbXBhaWduPTIwMjEwOTAxbXNjMjBzMWNjbndzcnMmdXRtX21lZGl1bT1lbWFpbCZ1dG1fc291cmNlPWdvdmRlbGl2ZXJ5In0.CSADojVMQ9h1Pda4FtrF62qaBD8IXS9EgnjUyinpWtI/s/990470827/br/111736387990-l&amp;data=04|01|Pamela.Dunn@montgomerycountymd.gov|77d4e8c5fe5640d1764a08d96d77fb1f|6e01b1f9b1e54073ac97778069a0ad64|0|0|637661184381791005|Unknown|TWFpbGZsb3d8eyJWIjoiMC4wLjAwMDAiLCJQIjoiV2luMzIiLCJBTiI6Ik1haWwiLCJXVCI6Mn0%3D|1000&amp;sdata=KOvftmDVR/2dQyLkPZxPqSAL25/l36i7NPOe8EgZrTs%3D&amp;reserved=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tgomerycountymd.gov/COUNCIL/BCC/redistricting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Montgomery County Redistricting Commission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process to map new Council districts for future Council elections</a:t>
            </a:r>
          </a:p>
        </p:txBody>
      </p:sp>
    </p:spTree>
    <p:extLst>
      <p:ext uri="{BB962C8B-B14F-4D97-AF65-F5344CB8AC3E}">
        <p14:creationId xmlns:p14="http://schemas.microsoft.com/office/powerpoint/2010/main" val="3977834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8F12F5B-1E10-4096-9249-A0A84A5CDFC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456671" y="659027"/>
          <a:ext cx="7384108" cy="57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AD0C81F8-BC92-4A52-809B-7D6C5FEFD3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390650"/>
              </p:ext>
            </p:extLst>
          </p:nvPr>
        </p:nvGraphicFramePr>
        <p:xfrm>
          <a:off x="392801" y="803406"/>
          <a:ext cx="6304950" cy="546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E3C54F-8AEB-4A00-B663-69C12AEC0527}"/>
              </a:ext>
            </a:extLst>
          </p:cNvPr>
          <p:cNvSpPr txBox="1"/>
          <p:nvPr/>
        </p:nvSpPr>
        <p:spPr>
          <a:xfrm>
            <a:off x="3545276" y="6076547"/>
            <a:ext cx="829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2000-2020 Census, US Census Bureau and Montgomery Planning Research &amp; Strategic Projects Division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83832" y="-770021"/>
            <a:ext cx="93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Racial and Ethnic Diversity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36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xmlns="" id="{0F71DF9B-C0A5-4B21-BAC0-8296EBB71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2" t="20914" r="5299" b="15755"/>
          <a:stretch/>
        </p:blipFill>
        <p:spPr>
          <a:xfrm>
            <a:off x="3719593" y="0"/>
            <a:ext cx="6757136" cy="622743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D1307-2ED4-4B82-AB09-58F1909E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722" y="248131"/>
            <a:ext cx="9997440" cy="764875"/>
          </a:xfrm>
        </p:spPr>
        <p:txBody>
          <a:bodyPr/>
          <a:lstStyle/>
          <a:p>
            <a:r>
              <a:rPr lang="en-US" dirty="0"/>
              <a:t>Population by Place</a:t>
            </a:r>
          </a:p>
        </p:txBody>
      </p:sp>
      <p:sp>
        <p:nvSpPr>
          <p:cNvPr id="4" name="Text Box 1038">
            <a:extLst>
              <a:ext uri="{FF2B5EF4-FFF2-40B4-BE49-F238E27FC236}">
                <a16:creationId xmlns:a16="http://schemas.microsoft.com/office/drawing/2014/main" xmlns="" id="{E7E138DA-3E97-4D91-B65B-6456468B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4" y="5999279"/>
            <a:ext cx="5711886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7" tIns="34529" rIns="69057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52" eaLnBrk="1" hangingPunct="1"/>
            <a:r>
              <a:rPr lang="en-US" altLang="en-US" sz="1200" i="1" dirty="0">
                <a:solidFill>
                  <a:schemeClr val="tx2"/>
                </a:solidFill>
                <a:latin typeface="+mn-lt"/>
              </a:rPr>
              <a:t>Source: 2019 American Community Survey, 5-year estimate, U.S. Census Bureau </a:t>
            </a:r>
          </a:p>
        </p:txBody>
      </p:sp>
    </p:spTree>
    <p:extLst>
      <p:ext uri="{BB962C8B-B14F-4D97-AF65-F5344CB8AC3E}">
        <p14:creationId xmlns:p14="http://schemas.microsoft.com/office/powerpoint/2010/main" val="400684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xmlns="" id="{C1A6351C-8CCE-48DE-B33B-EF2615E7F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9361" r="3385" b="18803"/>
          <a:stretch/>
        </p:blipFill>
        <p:spPr>
          <a:xfrm>
            <a:off x="4220520" y="126521"/>
            <a:ext cx="7155432" cy="6127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D1307-2ED4-4B82-AB09-58F1909E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1"/>
            <a:ext cx="9997440" cy="764875"/>
          </a:xfrm>
        </p:spPr>
        <p:txBody>
          <a:bodyPr/>
          <a:lstStyle/>
          <a:p>
            <a:r>
              <a:rPr lang="en-US" dirty="0"/>
              <a:t>Growth by Place</a:t>
            </a:r>
          </a:p>
        </p:txBody>
      </p:sp>
      <p:sp>
        <p:nvSpPr>
          <p:cNvPr id="4" name="Text Box 1038">
            <a:extLst>
              <a:ext uri="{FF2B5EF4-FFF2-40B4-BE49-F238E27FC236}">
                <a16:creationId xmlns:a16="http://schemas.microsoft.com/office/drawing/2014/main" xmlns="" id="{E7E138DA-3E97-4D91-B65B-6456468BF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4" y="5999279"/>
            <a:ext cx="5711886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7" tIns="34529" rIns="69057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52" eaLnBrk="1" hangingPunct="1"/>
            <a:r>
              <a:rPr lang="en-US" altLang="en-US" sz="1200" i="1" dirty="0">
                <a:solidFill>
                  <a:schemeClr val="tx2"/>
                </a:solidFill>
                <a:latin typeface="+mn-lt"/>
              </a:rPr>
              <a:t>Source: 2019 American Community Survey, 5-year estimate, U.S. Census Bureau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C49800-CDE0-466F-B81C-00EC7F6B8D28}"/>
              </a:ext>
            </a:extLst>
          </p:cNvPr>
          <p:cNvSpPr txBox="1"/>
          <p:nvPr/>
        </p:nvSpPr>
        <p:spPr>
          <a:xfrm>
            <a:off x="1097280" y="1066699"/>
            <a:ext cx="443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2010 – 2019 Clusters of Growth</a:t>
            </a:r>
          </a:p>
        </p:txBody>
      </p:sp>
    </p:spTree>
    <p:extLst>
      <p:ext uri="{BB962C8B-B14F-4D97-AF65-F5344CB8AC3E}">
        <p14:creationId xmlns:p14="http://schemas.microsoft.com/office/powerpoint/2010/main" val="167270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xmlns="" id="{1488708D-A12A-4F6C-AEBE-B0EC5EA9C3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5646" r="5229" b="25631"/>
          <a:stretch/>
        </p:blipFill>
        <p:spPr>
          <a:xfrm>
            <a:off x="707908" y="1538886"/>
            <a:ext cx="4373315" cy="36714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xmlns="" id="{CBE3C708-14CC-4112-A148-A4F233C01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18354" r="3955" b="11103"/>
          <a:stretch/>
        </p:blipFill>
        <p:spPr>
          <a:xfrm>
            <a:off x="5353447" y="-22943"/>
            <a:ext cx="6171661" cy="62766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D1307-2ED4-4B82-AB09-58F1909E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07" y="225532"/>
            <a:ext cx="9997440" cy="665824"/>
          </a:xfrm>
        </p:spPr>
        <p:txBody>
          <a:bodyPr/>
          <a:lstStyle/>
          <a:p>
            <a:r>
              <a:rPr lang="en-US" dirty="0"/>
              <a:t>Median Age by Place</a:t>
            </a:r>
          </a:p>
        </p:txBody>
      </p:sp>
      <p:sp>
        <p:nvSpPr>
          <p:cNvPr id="4" name="Text Box 1038">
            <a:extLst>
              <a:ext uri="{FF2B5EF4-FFF2-40B4-BE49-F238E27FC236}">
                <a16:creationId xmlns:a16="http://schemas.microsoft.com/office/drawing/2014/main" xmlns="" id="{1C2674DD-9DC9-49F9-BA2F-5C70C8A1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44" y="5999279"/>
            <a:ext cx="5711886" cy="25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9057" tIns="34529" rIns="69057" bIns="345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852" eaLnBrk="1" hangingPunct="1"/>
            <a:r>
              <a:rPr lang="en-US" altLang="en-US" sz="1200" i="1" dirty="0">
                <a:solidFill>
                  <a:schemeClr val="tx2"/>
                </a:solidFill>
                <a:latin typeface="+mn-lt"/>
              </a:rPr>
              <a:t>Source: 2019 American Community Survey, 5-year estimate, U.S. Census Bureau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823674-87CA-451A-8290-C3E8F7ADB548}"/>
              </a:ext>
            </a:extLst>
          </p:cNvPr>
          <p:cNvSpPr txBox="1"/>
          <p:nvPr/>
        </p:nvSpPr>
        <p:spPr>
          <a:xfrm>
            <a:off x="707907" y="873061"/>
            <a:ext cx="4437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Countywide Median Age:  39.2 Years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3B91B18-528D-4589-901D-035497153520}"/>
              </a:ext>
            </a:extLst>
          </p:cNvPr>
          <p:cNvGrpSpPr/>
          <p:nvPr/>
        </p:nvGrpSpPr>
        <p:grpSpPr>
          <a:xfrm>
            <a:off x="9604076" y="1869057"/>
            <a:ext cx="2441281" cy="1673525"/>
            <a:chOff x="14406113" y="2803585"/>
            <a:chExt cx="3661921" cy="251028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42EA976-287F-466B-B93D-8AD879E7AF11}"/>
                </a:ext>
              </a:extLst>
            </p:cNvPr>
            <p:cNvSpPr txBox="1"/>
            <p:nvPr/>
          </p:nvSpPr>
          <p:spPr>
            <a:xfrm>
              <a:off x="16020982" y="2803585"/>
              <a:ext cx="2047052" cy="87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Leisure</a:t>
              </a:r>
              <a:r>
                <a:rPr lang="en-US" sz="1600" dirty="0"/>
                <a:t> </a:t>
              </a:r>
              <a:r>
                <a:rPr lang="en-US" sz="1600" b="1" dirty="0"/>
                <a:t>World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8D8D4903-C847-4F86-A44D-26633846C148}"/>
                </a:ext>
              </a:extLst>
            </p:cNvPr>
            <p:cNvSpPr/>
            <p:nvPr/>
          </p:nvSpPr>
          <p:spPr>
            <a:xfrm>
              <a:off x="14406113" y="4673052"/>
              <a:ext cx="467494" cy="640820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93CFD098-186F-4CF1-BE92-CA68830423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65970" y="3300482"/>
              <a:ext cx="1910022" cy="1211346"/>
            </a:xfrm>
            <a:prstGeom prst="straightConnector1">
              <a:avLst/>
            </a:prstGeom>
            <a:ln w="762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830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04800"/>
            <a:ext cx="10324253" cy="1097280"/>
          </a:xfrm>
        </p:spPr>
        <p:txBody>
          <a:bodyPr>
            <a:normAutofit/>
          </a:bodyPr>
          <a:lstStyle/>
          <a:p>
            <a:r>
              <a:rPr lang="en-US" dirty="0"/>
              <a:t>Montgomery County census tracts 1990-2019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Things to observe</a:t>
            </a:r>
          </a:p>
          <a:p>
            <a:pPr lvl="2"/>
            <a:r>
              <a:rPr lang="en-US" dirty="0"/>
              <a:t>Tract sizes are different (larger = less populated)</a:t>
            </a:r>
          </a:p>
          <a:p>
            <a:pPr lvl="2"/>
            <a:r>
              <a:rPr lang="en-US" dirty="0"/>
              <a:t>Whiter and less dense farther </a:t>
            </a:r>
            <a:r>
              <a:rPr lang="en-US" dirty="0" err="1"/>
              <a:t>upcounty</a:t>
            </a:r>
            <a:endParaRPr lang="en-US" dirty="0"/>
          </a:p>
          <a:p>
            <a:pPr lvl="2"/>
            <a:r>
              <a:rPr lang="en-US" dirty="0"/>
              <a:t>Less racial predominance </a:t>
            </a:r>
            <a:r>
              <a:rPr lang="en-US" dirty="0" err="1"/>
              <a:t>downcounty</a:t>
            </a:r>
            <a:r>
              <a:rPr lang="en-US" dirty="0"/>
              <a:t>, eastern, and along I-270 corridor</a:t>
            </a:r>
          </a:p>
          <a:p>
            <a:pPr lvl="2"/>
            <a:r>
              <a:rPr lang="en-US" dirty="0"/>
              <a:t>Generally becoming more diverse (no racial predominance)</a:t>
            </a:r>
          </a:p>
          <a:p>
            <a:pPr lvl="2"/>
            <a:r>
              <a:rPr lang="en-US" dirty="0"/>
              <a:t>Tracts becoming “Minority-majority”</a:t>
            </a:r>
          </a:p>
        </p:txBody>
      </p:sp>
    </p:spTree>
    <p:extLst>
      <p:ext uri="{BB962C8B-B14F-4D97-AF65-F5344CB8AC3E}">
        <p14:creationId xmlns:p14="http://schemas.microsoft.com/office/powerpoint/2010/main" val="218620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xmlns="" id="{1C571EF2-5593-4255-8DA3-9B5354A18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2" y="110065"/>
            <a:ext cx="7888940" cy="609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D8040A-4B72-4837-AD81-2985D2814EB5}"/>
              </a:ext>
            </a:extLst>
          </p:cNvPr>
          <p:cNvSpPr txBox="1"/>
          <p:nvPr/>
        </p:nvSpPr>
        <p:spPr>
          <a:xfrm>
            <a:off x="6747934" y="376424"/>
            <a:ext cx="88357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/>
              <a:t>1990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4B0D942B-3618-4DD4-ABDE-D0B975126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9120" y="3498572"/>
          <a:ext cx="355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92503AFC-6116-4269-912A-5489D38E99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9120" y="542544"/>
          <a:ext cx="355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300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xmlns="" id="{EC1AA1B5-FC85-4931-92D6-6AEEF259C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09728"/>
            <a:ext cx="7888941" cy="6096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859855-BC4F-4668-879E-CECEEEA18086}"/>
              </a:ext>
            </a:extLst>
          </p:cNvPr>
          <p:cNvSpPr txBox="1"/>
          <p:nvPr/>
        </p:nvSpPr>
        <p:spPr>
          <a:xfrm>
            <a:off x="6747934" y="376424"/>
            <a:ext cx="88357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/>
              <a:t>2000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92D837F9-79E8-4B0C-A0D4-9A89A0DE8F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9120" y="3499104"/>
          <a:ext cx="355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0915C3C7-28EA-4667-B1A8-5205282F69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99120" y="542544"/>
          <a:ext cx="3556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8193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AF2953-F3FA-42AD-A2DB-03FC4511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98386" cy="68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xmlns="" id="{1DF8F919-6BF0-4F0A-ADD7-E0E660BDD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09728"/>
            <a:ext cx="7888941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08484D-CAC3-4D4B-841B-0A0BEDCF2CD7}"/>
              </a:ext>
            </a:extLst>
          </p:cNvPr>
          <p:cNvSpPr txBox="1"/>
          <p:nvPr/>
        </p:nvSpPr>
        <p:spPr>
          <a:xfrm>
            <a:off x="6747934" y="376424"/>
            <a:ext cx="88357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/>
              <a:t>2019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8793D33B-1663-4E8F-A860-A7E134D7EFE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119534" y="881719"/>
          <a:ext cx="3739093" cy="445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5" imgW="3190832" imgH="3805402" progId="Excel.Sheet.12">
                  <p:embed/>
                </p:oleObj>
              </mc:Choice>
              <mc:Fallback>
                <p:oleObj name="Worksheet" r:id="rId5" imgW="3190832" imgH="38054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19534" y="881719"/>
                        <a:ext cx="3739093" cy="4459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508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xmlns="" id="{597C5D6B-503B-4F46-927A-D27B0C8D8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" y="109728"/>
            <a:ext cx="7888941" cy="609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1FF301-4273-4CE9-8E1A-82E4EB2B5086}"/>
              </a:ext>
            </a:extLst>
          </p:cNvPr>
          <p:cNvSpPr txBox="1"/>
          <p:nvPr/>
        </p:nvSpPr>
        <p:spPr>
          <a:xfrm>
            <a:off x="6747934" y="376424"/>
            <a:ext cx="883575" cy="4513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3" b="1" dirty="0"/>
              <a:t>2019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F336F8A-67DD-4DBF-A81D-598E3E0E342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665165" y="715813"/>
          <a:ext cx="2705569" cy="5153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6" imgW="2852691" imgH="5433980" progId="Excel.Sheet.12">
                  <p:embed/>
                </p:oleObj>
              </mc:Choice>
              <mc:Fallback>
                <p:oleObj name="Worksheet" r:id="rId6" imgW="2852691" imgH="54339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65165" y="715813"/>
                        <a:ext cx="2705569" cy="5153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1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1"/>
            <a:ext cx="10175394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Why is a new map of Council districts needed?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814" y="1144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Beginning in 2022, the number of Council districts will increase from 5 districts to 7 districts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new districts must be drawn based the current (2020) population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The Council Charter (the County’s Constitution) requires redistricting every 10 year…the last redistricting was approved in 2011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88ED007-0AC9-4971-BDE1-43CE1492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937491"/>
            <a:ext cx="59531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5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180FB-C94E-4156-A9B4-69185831C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4800"/>
            <a:ext cx="9997440" cy="872837"/>
          </a:xfrm>
        </p:spPr>
        <p:txBody>
          <a:bodyPr/>
          <a:lstStyle/>
          <a:p>
            <a:r>
              <a:rPr lang="en-US" dirty="0"/>
              <a:t>Demographic Changes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1626D9-4467-4132-9A25-3769C8392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425" y="1478845"/>
            <a:ext cx="9997440" cy="4357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Age:</a:t>
            </a:r>
          </a:p>
          <a:p>
            <a:pPr marL="0" indent="0">
              <a:buNone/>
            </a:pPr>
            <a:r>
              <a:rPr lang="en-US" dirty="0"/>
              <a:t>Over 65 Population is up and rising</a:t>
            </a:r>
          </a:p>
          <a:p>
            <a:pPr marL="0" indent="0">
              <a:buNone/>
            </a:pPr>
            <a:r>
              <a:rPr lang="en-US" dirty="0"/>
              <a:t>Under 5 Population is falling, as are birth rates</a:t>
            </a:r>
          </a:p>
          <a:p>
            <a:pPr marL="0" indent="0">
              <a:buNone/>
            </a:pPr>
            <a:r>
              <a:rPr lang="en-US" dirty="0"/>
              <a:t>The younger population is more diverse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Race/Ethnicity:</a:t>
            </a:r>
          </a:p>
          <a:p>
            <a:pPr marL="0" indent="0">
              <a:buNone/>
            </a:pPr>
            <a:r>
              <a:rPr lang="en-US" dirty="0"/>
              <a:t>Increasing diversity but geographic segregation along racial lines</a:t>
            </a:r>
          </a:p>
          <a:p>
            <a:pPr marL="0" indent="0">
              <a:buNone/>
            </a:pPr>
            <a:r>
              <a:rPr lang="en-US" dirty="0"/>
              <a:t>Income/Race are correlated and share a geographic pattern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CE8B84-4A1D-4509-A1C3-C83945F40530}"/>
              </a:ext>
            </a:extLst>
          </p:cNvPr>
          <p:cNvGrpSpPr/>
          <p:nvPr/>
        </p:nvGrpSpPr>
        <p:grpSpPr>
          <a:xfrm>
            <a:off x="1235825" y="1917514"/>
            <a:ext cx="609600" cy="3327774"/>
            <a:chOff x="1853738" y="4037908"/>
            <a:chExt cx="914400" cy="4681663"/>
          </a:xfrm>
        </p:grpSpPr>
        <p:pic>
          <p:nvPicPr>
            <p:cNvPr id="5" name="Graphic 4" descr="Bar graph with upward trend">
              <a:extLst>
                <a:ext uri="{FF2B5EF4-FFF2-40B4-BE49-F238E27FC236}">
                  <a16:creationId xmlns:a16="http://schemas.microsoft.com/office/drawing/2014/main" xmlns="" id="{EE9C1AC2-2823-4C8A-A9D7-A4BC74A81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53738" y="4037908"/>
              <a:ext cx="914400" cy="914400"/>
            </a:xfrm>
            <a:prstGeom prst="rect">
              <a:avLst/>
            </a:prstGeom>
          </p:spPr>
        </p:pic>
        <p:pic>
          <p:nvPicPr>
            <p:cNvPr id="7" name="Graphic 6" descr="Bar graph with downward trend">
              <a:extLst>
                <a:ext uri="{FF2B5EF4-FFF2-40B4-BE49-F238E27FC236}">
                  <a16:creationId xmlns:a16="http://schemas.microsoft.com/office/drawing/2014/main" xmlns="" id="{7CD86481-7BEF-41DF-A156-62A2897F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853738" y="4787616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Business Growth">
              <a:extLst>
                <a:ext uri="{FF2B5EF4-FFF2-40B4-BE49-F238E27FC236}">
                  <a16:creationId xmlns:a16="http://schemas.microsoft.com/office/drawing/2014/main" xmlns="" id="{9CC73646-A505-4144-B8AA-7B3D1BB3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853738" y="7805171"/>
              <a:ext cx="914400" cy="914400"/>
            </a:xfrm>
            <a:prstGeom prst="rect">
              <a:avLst/>
            </a:prstGeom>
          </p:spPr>
        </p:pic>
      </p:grpSp>
      <p:pic>
        <p:nvPicPr>
          <p:cNvPr id="6" name="Graphic 5" descr="Dollar">
            <a:extLst>
              <a:ext uri="{FF2B5EF4-FFF2-40B4-BE49-F238E27FC236}">
                <a16:creationId xmlns:a16="http://schemas.microsoft.com/office/drawing/2014/main" xmlns="" id="{C28756CD-8F5B-41E8-97AB-8961627606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235825" y="5128041"/>
            <a:ext cx="609600" cy="609600"/>
          </a:xfrm>
          <a:prstGeom prst="rect">
            <a:avLst/>
          </a:prstGeom>
        </p:spPr>
      </p:pic>
      <p:pic>
        <p:nvPicPr>
          <p:cNvPr id="11" name="Graphic 10" descr="Users">
            <a:extLst>
              <a:ext uri="{FF2B5EF4-FFF2-40B4-BE49-F238E27FC236}">
                <a16:creationId xmlns:a16="http://schemas.microsoft.com/office/drawing/2014/main" xmlns="" id="{2EE4C362-E5F6-462F-BA5D-0E27135EF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235825" y="30061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9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52" y="377191"/>
            <a:ext cx="8596668" cy="1320800"/>
          </a:xfrm>
        </p:spPr>
        <p:txBody>
          <a:bodyPr/>
          <a:lstStyle/>
          <a:p>
            <a:r>
              <a:rPr lang="en-US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037591"/>
            <a:ext cx="11514667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communities should be located in a single district?</a:t>
            </a:r>
          </a:p>
          <a:p>
            <a:r>
              <a:rPr lang="en-US" dirty="0"/>
              <a:t>What communities should be in separate districts?</a:t>
            </a:r>
          </a:p>
          <a:p>
            <a:r>
              <a:rPr lang="en-US" dirty="0"/>
              <a:t>Are there boundaries between district that you would recommend?</a:t>
            </a:r>
          </a:p>
          <a:p>
            <a:endParaRPr lang="en-US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Information on Commission: </a:t>
            </a:r>
          </a:p>
          <a:p>
            <a:r>
              <a:rPr lang="en-US" dirty="0"/>
              <a:t>The Redistricting Commission’s next meeting is Thursday September 23d 5:00pm. </a:t>
            </a:r>
          </a:p>
          <a:p>
            <a:r>
              <a:rPr lang="en-US" dirty="0"/>
              <a:t>Meetings are Livestreamed on the Council </a:t>
            </a:r>
            <a:r>
              <a:rPr lang="en-US" dirty="0" err="1"/>
              <a:t>FaceBook</a:t>
            </a:r>
            <a:r>
              <a:rPr lang="en-US" dirty="0"/>
              <a:t> page (you do not need a </a:t>
            </a:r>
            <a:r>
              <a:rPr lang="en-US" dirty="0" err="1"/>
              <a:t>FaceBook</a:t>
            </a:r>
            <a:r>
              <a:rPr lang="en-US" dirty="0"/>
              <a:t> account to view)</a:t>
            </a:r>
          </a:p>
          <a:p>
            <a:r>
              <a:rPr lang="en-US" dirty="0"/>
              <a:t>Redistricting Commission webpage for meeting notice, agenda and minutes can be found at:  </a:t>
            </a:r>
            <a:r>
              <a:rPr lang="en-US" dirty="0">
                <a:hlinkClick r:id="rId2"/>
              </a:rPr>
              <a:t>https://www.montgomerycountymd.gov/COUNCIL/BCC/redistricting/index.html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2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70" y="526472"/>
            <a:ext cx="8596668" cy="1320800"/>
          </a:xfrm>
        </p:spPr>
        <p:txBody>
          <a:bodyPr/>
          <a:lstStyle/>
          <a:p>
            <a:r>
              <a:rPr lang="en-US" dirty="0"/>
              <a:t>What is the Commission’s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52" y="1186872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Recommend  to the Council the adoption of a map of 7 Council Districts from which voters in those district will have the opportunity to cast ballots for one District Councilmember and 4 at-large Councilmembers.  The Commission must report to the Council by November 15, 2021.</a:t>
            </a:r>
          </a:p>
          <a:p>
            <a:r>
              <a:rPr lang="en-US" dirty="0"/>
              <a:t>The Districts must be substantially equal in population…approximately 150,000 residents in each districts</a:t>
            </a:r>
          </a:p>
          <a:p>
            <a:r>
              <a:rPr lang="en-US" dirty="0"/>
              <a:t>Districts should be compact and contiguous … a district may not be composed of “islands” of land area.</a:t>
            </a:r>
          </a:p>
          <a:p>
            <a:pPr marL="0" indent="0">
              <a:buNone/>
            </a:pPr>
            <a:r>
              <a:rPr lang="en-US" dirty="0"/>
              <a:t>Ethnic and racial groups must be identified to avoid diminishing their voting rights by either packing those populations in a single district or splitting those populations in a manner that dilutes their impact on elections</a:t>
            </a:r>
          </a:p>
        </p:txBody>
      </p:sp>
    </p:spTree>
    <p:extLst>
      <p:ext uri="{BB962C8B-B14F-4D97-AF65-F5344CB8AC3E}">
        <p14:creationId xmlns:p14="http://schemas.microsoft.com/office/powerpoint/2010/main" val="1947604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BD6FF-93AC-44B2-8BA8-AD0B7799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" y="480291"/>
            <a:ext cx="8596668" cy="1320800"/>
          </a:xfrm>
        </p:spPr>
        <p:txBody>
          <a:bodyPr/>
          <a:lstStyle/>
          <a:p>
            <a:r>
              <a:rPr lang="en-US" dirty="0"/>
              <a:t>Commission “Ground Rules” for Mapping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EBD07-EFF9-4C9A-9F91-1F2ABA4E3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226521" cy="4729739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Equal Population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Equal Protection Clause of the Fourteenth Amendment requires that the legislative districts across states be equal in population.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Compactness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Having the minimum distance between all the parts of a constituency (a circle, square or a hexagon is the most compact district).</a:t>
            </a: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Contiguity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All parts of a district being connected at some point with the rest of the district.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Minority Representation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Consideration of areas of population with majority of minorities.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Preservation of Counties and other Political Subdivisions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This refers to not crossing county, city, or town, boundaries when drawing districts.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 sz="18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Preservation of Communities of Interest</a:t>
            </a:r>
            <a:r>
              <a:rPr lang="en-US" sz="18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: Geographical areas, such as neighborhoods of a city or regions of a state, where the residents have common political interests that do not necessarily coincide with the boundaries of a political subdivision, such as a city or county.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6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EFC60-8D88-4EDA-A55C-35631011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69" y="566920"/>
            <a:ext cx="9616200" cy="525911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Planning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Department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has received the 2020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census data from the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State.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Planning staff expect to have the mapping tool for Commissioners updated with the 2020 census data ready for use by Commissioner’s on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September 15</a:t>
            </a:r>
            <a:r>
              <a:rPr lang="en-US" sz="3600" baseline="300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The Commissioners will then start the map drawing process. </a:t>
            </a:r>
          </a:p>
          <a:p>
            <a:pPr marL="0" indent="0">
              <a:spcBef>
                <a:spcPts val="750"/>
              </a:spcBef>
              <a:spcAft>
                <a:spcPts val="750"/>
              </a:spcAft>
              <a:buNone/>
            </a:pPr>
            <a:r>
              <a:rPr lang="en-US" sz="36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</a:t>
            </a:r>
            <a:r>
              <a:rPr lang="en-US" sz="4200" b="1" dirty="0" smtClean="0">
                <a:solidFill>
                  <a:srgbClr val="2054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US" sz="4200" b="1" dirty="0">
                <a:solidFill>
                  <a:srgbClr val="20549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Public – the Census Bureau Announces Release Date for Easier-to-Use Formats for Redistricting Data </a:t>
            </a:r>
            <a:endParaRPr lang="en-US" sz="4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 U.S. Census Bureau will release easier-to-use formats of the </a:t>
            </a:r>
            <a:r>
              <a:rPr lang="en-US" sz="3400" u="sng" dirty="0">
                <a:solidFill>
                  <a:srgbClr val="205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2020 Census Redistricting Data (Public Law 94-171) Summary File on September 16</a:t>
            </a: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Also on September 16, redistricting data will be available through the Census Bureau’s primary data dissemination tool, </a:t>
            </a:r>
            <a:r>
              <a:rPr lang="en-US" sz="3400" u="sng" dirty="0">
                <a:solidFill>
                  <a:srgbClr val="205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data.census.gov</a:t>
            </a: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The Census Bureau will also deliver an easy-to-use toolkit of DVDs and flash drives to state officials and public bodies responsible for their state’s legislative apportionment or districting.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750"/>
              </a:spcBef>
              <a:spcAft>
                <a:spcPts val="750"/>
              </a:spcAft>
            </a:pP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data — first </a:t>
            </a:r>
            <a:r>
              <a:rPr lang="en-US" sz="3400" u="sng" dirty="0">
                <a:solidFill>
                  <a:srgbClr val="205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released August 12</a:t>
            </a: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— are currently available in a legacy format on the Census Bureau’s FTP site. These data are also available through various </a:t>
            </a:r>
            <a:r>
              <a:rPr lang="en-US" sz="3400" u="sng" dirty="0">
                <a:solidFill>
                  <a:srgbClr val="20549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data visualizations</a:t>
            </a:r>
            <a:r>
              <a:rPr lang="en-US" sz="3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52" y="377191"/>
            <a:ext cx="8596668" cy="1320800"/>
          </a:xfrm>
        </p:spPr>
        <p:txBody>
          <a:bodyPr/>
          <a:lstStyle/>
          <a:p>
            <a:r>
              <a:rPr lang="en-US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037591"/>
            <a:ext cx="11514667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communities should be located in a single district?</a:t>
            </a:r>
          </a:p>
          <a:p>
            <a:r>
              <a:rPr lang="en-US" dirty="0"/>
              <a:t>What communities should be in separate districts?</a:t>
            </a:r>
          </a:p>
          <a:p>
            <a:r>
              <a:rPr lang="en-US" dirty="0"/>
              <a:t>Are there boundaries between district that you would recommend?</a:t>
            </a:r>
          </a:p>
          <a:p>
            <a:endParaRPr lang="en-US" dirty="0"/>
          </a:p>
          <a:p>
            <a:endParaRPr lang="en-US" sz="2200" dirty="0"/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Information on Commission: </a:t>
            </a:r>
          </a:p>
          <a:p>
            <a:r>
              <a:rPr lang="en-US" dirty="0"/>
              <a:t>The Redistricting Commission will meet September 23 and every Wednesday in October </a:t>
            </a:r>
            <a:r>
              <a:rPr lang="en-US"/>
              <a:t>at </a:t>
            </a:r>
            <a:r>
              <a:rPr lang="en-US" smtClean="0"/>
              <a:t>5:00pm. </a:t>
            </a:r>
            <a:endParaRPr lang="en-US" dirty="0"/>
          </a:p>
          <a:p>
            <a:r>
              <a:rPr lang="en-US" dirty="0"/>
              <a:t>Meetings are Livestreamed on the Council </a:t>
            </a:r>
            <a:r>
              <a:rPr lang="en-US" dirty="0" err="1"/>
              <a:t>FaceBook</a:t>
            </a:r>
            <a:r>
              <a:rPr lang="en-US" dirty="0"/>
              <a:t> page (you do not need a </a:t>
            </a:r>
            <a:r>
              <a:rPr lang="en-US" dirty="0" err="1"/>
              <a:t>FaceBook</a:t>
            </a:r>
            <a:r>
              <a:rPr lang="en-US" dirty="0"/>
              <a:t> account to view)</a:t>
            </a:r>
          </a:p>
          <a:p>
            <a:r>
              <a:rPr lang="en-US" dirty="0"/>
              <a:t>Redistricting Commission webpage for meeting notice, agenda and minutes can be found at:  </a:t>
            </a:r>
            <a:r>
              <a:rPr lang="en-US" dirty="0">
                <a:hlinkClick r:id="rId2"/>
              </a:rPr>
              <a:t>https://www.montgomerycountymd.gov/COUNCIL/BCC/redistricting/index.html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59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9C03A6-56D2-4FC7-92BC-ED39249BC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2" y="230909"/>
            <a:ext cx="8596668" cy="1320800"/>
          </a:xfrm>
        </p:spPr>
        <p:txBody>
          <a:bodyPr/>
          <a:lstStyle/>
          <a:p>
            <a:r>
              <a:rPr lang="en-US" dirty="0"/>
              <a:t>Resource Slides </a:t>
            </a:r>
          </a:p>
        </p:txBody>
      </p:sp>
    </p:spTree>
    <p:extLst>
      <p:ext uri="{BB962C8B-B14F-4D97-AF65-F5344CB8AC3E}">
        <p14:creationId xmlns:p14="http://schemas.microsoft.com/office/powerpoint/2010/main" val="3365536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xmlns="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xmlns="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xmlns="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xmlns="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xmlns="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xmlns="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xmlns="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xmlns="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xmlns="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51E7B27-E879-4331-BA67-E4716D90E8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88957" y="845214"/>
          <a:ext cx="7003562" cy="459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1969F16-04EC-43FA-8731-F4100DD1DDD2}"/>
              </a:ext>
            </a:extLst>
          </p:cNvPr>
          <p:cNvSpPr txBox="1"/>
          <p:nvPr/>
        </p:nvSpPr>
        <p:spPr>
          <a:xfrm>
            <a:off x="512258" y="6048016"/>
            <a:ext cx="8295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2000-2020 Census, US Census Bureau and Montgomery Planning Research &amp; Strategic Projects Division</a:t>
            </a:r>
          </a:p>
        </p:txBody>
      </p:sp>
    </p:spTree>
    <p:extLst>
      <p:ext uri="{BB962C8B-B14F-4D97-AF65-F5344CB8AC3E}">
        <p14:creationId xmlns:p14="http://schemas.microsoft.com/office/powerpoint/2010/main" val="192007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C09AFC-3C63-4745-AA40-8CA667E2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405167"/>
            <a:ext cx="11235070" cy="64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9677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307</TotalTime>
  <Words>839</Words>
  <Application>Microsoft Office PowerPoint</Application>
  <PresentationFormat>Widescreen</PresentationFormat>
  <Paragraphs>93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Facet</vt:lpstr>
      <vt:lpstr>Worksheet</vt:lpstr>
      <vt:lpstr>Montgomery County Redistricting Commission</vt:lpstr>
      <vt:lpstr>Why is a new map of Council districts needed?</vt:lpstr>
      <vt:lpstr>What is the Commission’s mission</vt:lpstr>
      <vt:lpstr>Commission “Ground Rules” for Mapping </vt:lpstr>
      <vt:lpstr>PowerPoint Presentation</vt:lpstr>
      <vt:lpstr>How can you help?</vt:lpstr>
      <vt:lpstr>Resource Slides </vt:lpstr>
      <vt:lpstr>PowerPoint Presentation</vt:lpstr>
      <vt:lpstr>PowerPoint Presentation</vt:lpstr>
      <vt:lpstr>PowerPoint Presentation</vt:lpstr>
      <vt:lpstr>Population by Place</vt:lpstr>
      <vt:lpstr>Growth by Place</vt:lpstr>
      <vt:lpstr>Median Age by Place</vt:lpstr>
      <vt:lpstr>Montgomery County census tracts 1990-2019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Demographic Changes Summary</vt:lpstr>
      <vt:lpstr>How can you help?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Montgomery County Redistricting Commission</dc:title>
  <dc:creator>Zyontz, Jeffrey</dc:creator>
  <cp:lastModifiedBy>Microsoft account</cp:lastModifiedBy>
  <cp:revision>30</cp:revision>
  <dcterms:created xsi:type="dcterms:W3CDTF">2021-06-10T12:44:10Z</dcterms:created>
  <dcterms:modified xsi:type="dcterms:W3CDTF">2021-09-13T13:58:37Z</dcterms:modified>
</cp:coreProperties>
</file>